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5" r:id="rId5"/>
    <p:sldId id="266" r:id="rId6"/>
    <p:sldId id="267" r:id="rId7"/>
    <p:sldId id="264" r:id="rId8"/>
  </p:sldIdLst>
  <p:sldSz cx="9144000" cy="6858000" type="screen4x3"/>
  <p:notesSz cx="6735763" cy="986948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7909F0-28A2-4003-9DBA-7C3C847D44F7}" type="datetime1">
              <a:rPr lang="en-US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36E7C-199E-44DF-9FAA-751514B23D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2E77E-7D05-4E24-832E-EBD4960F6D24}" type="datetime1">
              <a:rPr lang="en-US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FF7D6-8755-4617-BF57-4C2DDC879D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7E5B53-42B1-41B9-A4FB-5C38A132B760}" type="datetime1">
              <a:rPr lang="en-US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B7749-2006-4EC0-9612-947267C0BA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75F821-12F9-4BA9-AB95-DA0900CCD492}" type="datetime1">
              <a:rPr lang="en-US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E8702-636A-4397-9875-AE02139F56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F15388-7902-4409-A229-7FB90CB25035}" type="datetime1">
              <a:rPr lang="en-US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A043E-7845-41D7-AB8A-0A18893E90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E5F37-99A1-4873-9EE9-33E41C1E82B5}" type="datetime1">
              <a:rPr lang="en-US"/>
              <a:pPr/>
              <a:t>5/19/2009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71EE4-E1DB-4762-9A12-93483BEB69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37B229-4EA3-4F83-909E-CCF1505EB230}" type="datetime1">
              <a:rPr lang="en-US"/>
              <a:pPr/>
              <a:t>5/19/2009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C5BA3-3845-49D1-93BA-0AE4052196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7E10C7-D20E-47A3-A1D3-8A2869F28F1E}" type="datetime1">
              <a:rPr lang="en-US"/>
              <a:pPr/>
              <a:t>5/19/2009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C3931-047F-4F01-8B5E-C260E06E46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81AF5B-9C83-469F-8796-26F5310F1960}" type="datetime1">
              <a:rPr lang="en-US"/>
              <a:pPr/>
              <a:t>5/19/2009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F2DB8-CCF8-4C7A-BB3A-A45BF85F89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17DDC-C7AC-40AA-B594-CAA3708B7DEB}" type="datetime1">
              <a:rPr lang="en-US"/>
              <a:pPr/>
              <a:t>5/19/2009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97435-574E-4FC9-949C-340D71AC39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E68D14-2845-48EB-A726-7BCF8E0620D3}" type="datetime1">
              <a:rPr lang="en-US"/>
              <a:pPr/>
              <a:t>5/19/2009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83B78F-8E8F-47EE-B51B-06ACCDBC6A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1882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fld id="{53A2197F-5F0D-49F4-B6EE-8AFF1EE95DD9}" type="datetime1">
              <a:rPr lang="en-US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fld id="{8916B1B8-540E-4E31-BF92-FBE1121F1BA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8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762000" y="849291"/>
            <a:ext cx="7772400" cy="1470025"/>
          </a:xfrm>
        </p:spPr>
        <p:txBody>
          <a:bodyPr/>
          <a:lstStyle/>
          <a:p>
            <a:r>
              <a:rPr lang="en-US" dirty="0" smtClean="0"/>
              <a:t>Past tense practice!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071678"/>
            <a:ext cx="7953404" cy="1143008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898989"/>
                </a:solidFill>
              </a:rPr>
              <a:t>Learning objective: To </a:t>
            </a:r>
            <a:r>
              <a:rPr lang="en-US" b="1" dirty="0" smtClean="0">
                <a:solidFill>
                  <a:srgbClr val="898989"/>
                </a:solidFill>
              </a:rPr>
              <a:t>be more </a:t>
            </a:r>
            <a:r>
              <a:rPr lang="en-US" b="1" dirty="0" smtClean="0">
                <a:solidFill>
                  <a:srgbClr val="898989"/>
                </a:solidFill>
              </a:rPr>
              <a:t>confident forming the past tense.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285720" y="357166"/>
            <a:ext cx="37338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 err="1">
                <a:latin typeface="Calibri" pitchFamily="-108" charset="0"/>
              </a:rPr>
              <a:t>Donnerstag</a:t>
            </a:r>
            <a:r>
              <a:rPr lang="en-US" sz="2600" dirty="0">
                <a:latin typeface="Calibri" pitchFamily="-108" charset="0"/>
              </a:rPr>
              <a:t>, den </a:t>
            </a:r>
            <a:r>
              <a:rPr lang="en-US" sz="2600" dirty="0" smtClean="0">
                <a:latin typeface="Calibri" pitchFamily="-108" charset="0"/>
              </a:rPr>
              <a:t>21. </a:t>
            </a:r>
            <a:r>
              <a:rPr lang="en-US" sz="2600" dirty="0">
                <a:latin typeface="Calibri" pitchFamily="-108" charset="0"/>
              </a:rPr>
              <a:t>Mai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852" y="3214686"/>
            <a:ext cx="70723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/>
              <a:t>Write these past participles in German (they start with ‘</a:t>
            </a:r>
            <a:r>
              <a:rPr lang="en-GB" sz="2000" dirty="0" err="1" smtClean="0"/>
              <a:t>ge</a:t>
            </a:r>
            <a:r>
              <a:rPr lang="en-GB" sz="2000" dirty="0" smtClean="0"/>
              <a:t>’)!</a:t>
            </a:r>
          </a:p>
          <a:p>
            <a:pPr>
              <a:lnSpc>
                <a:spcPct val="150000"/>
              </a:lnSpc>
            </a:pPr>
            <a:r>
              <a:rPr lang="en-GB" sz="2000" dirty="0" smtClean="0"/>
              <a:t>1. went</a:t>
            </a:r>
          </a:p>
          <a:p>
            <a:pPr>
              <a:lnSpc>
                <a:spcPct val="150000"/>
              </a:lnSpc>
            </a:pPr>
            <a:r>
              <a:rPr lang="en-GB" sz="2000" dirty="0" smtClean="0"/>
              <a:t>2. played</a:t>
            </a:r>
          </a:p>
          <a:p>
            <a:pPr>
              <a:lnSpc>
                <a:spcPct val="150000"/>
              </a:lnSpc>
            </a:pPr>
            <a:r>
              <a:rPr lang="en-GB" sz="2000" dirty="0" smtClean="0"/>
              <a:t>3. swam</a:t>
            </a:r>
          </a:p>
          <a:p>
            <a:pPr>
              <a:lnSpc>
                <a:spcPct val="150000"/>
              </a:lnSpc>
            </a:pPr>
            <a:r>
              <a:rPr lang="en-GB" sz="2000" dirty="0" smtClean="0"/>
              <a:t>4. bought</a:t>
            </a:r>
          </a:p>
          <a:p>
            <a:pPr>
              <a:lnSpc>
                <a:spcPct val="150000"/>
              </a:lnSpc>
            </a:pPr>
            <a:r>
              <a:rPr lang="en-GB" sz="2000" dirty="0" smtClean="0"/>
              <a:t>5. ate</a:t>
            </a:r>
            <a:endParaRPr lang="en-GB" sz="2000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2467" y="628652"/>
            <a:ext cx="921933" cy="144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Haben</a:t>
            </a:r>
            <a:r>
              <a:rPr lang="en-US" dirty="0" smtClean="0"/>
              <a:t> or </a:t>
            </a:r>
            <a:r>
              <a:rPr lang="en-US" dirty="0" err="1" smtClean="0"/>
              <a:t>sein</a:t>
            </a:r>
            <a:r>
              <a:rPr lang="en-US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GB" dirty="0" smtClean="0"/>
              <a:t>I’ll shout the past participle,</a:t>
            </a:r>
          </a:p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None/>
            </a:pPr>
            <a:r>
              <a:rPr lang="en-GB" dirty="0" smtClean="0"/>
              <a:t>You hold up ‘</a:t>
            </a:r>
            <a:r>
              <a:rPr lang="en-GB" dirty="0" err="1" smtClean="0"/>
              <a:t>haben</a:t>
            </a:r>
            <a:r>
              <a:rPr lang="en-GB" dirty="0" smtClean="0"/>
              <a:t>’ or ‘</a:t>
            </a:r>
            <a:r>
              <a:rPr lang="en-GB" dirty="0" err="1" smtClean="0"/>
              <a:t>sein</a:t>
            </a:r>
            <a:r>
              <a:rPr lang="en-GB" dirty="0" smtClean="0"/>
              <a:t>’ depending on which you think it is. </a:t>
            </a:r>
          </a:p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None/>
            </a:pPr>
            <a:endParaRPr lang="en-GB" dirty="0" smtClean="0"/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1088" y="342900"/>
            <a:ext cx="16065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5649" y="1088886"/>
            <a:ext cx="2468476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500" b="1" dirty="0" err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</a:rPr>
              <a:t>gegangen</a:t>
            </a:r>
            <a:endParaRPr lang="en-GB" sz="45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4964" y="3675221"/>
            <a:ext cx="2536102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5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rPr>
              <a:t>geblieben</a:t>
            </a:r>
            <a:endParaRPr lang="en-GB" sz="45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4449" y="1317486"/>
            <a:ext cx="2305044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gefahren</a:t>
            </a:r>
            <a:endParaRPr lang="en-GB" sz="45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4609" y="5965686"/>
            <a:ext cx="2236009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5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ea typeface="+mn-ea"/>
              </a:rPr>
              <a:t>geflogen</a:t>
            </a:r>
            <a:endParaRPr lang="en-GB" sz="45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ea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42832" y="5965686"/>
            <a:ext cx="3793959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5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n-lt"/>
                <a:ea typeface="+mn-ea"/>
              </a:rPr>
              <a:t>geschwommen</a:t>
            </a:r>
            <a:endParaRPr lang="en-GB" sz="45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+mn-lt"/>
              <a:ea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48336" y="2751891"/>
            <a:ext cx="2852539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5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ea typeface="+mn-ea"/>
              </a:rPr>
              <a:t>gekommen</a:t>
            </a:r>
            <a:endParaRPr lang="en-GB" sz="45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ea typeface="+mn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65103" y="855821"/>
            <a:ext cx="2005233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500" b="1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+mn-lt"/>
                <a:ea typeface="+mn-ea"/>
              </a:rPr>
              <a:t>gelesen</a:t>
            </a:r>
            <a:endParaRPr lang="en-GB" sz="45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5649" y="2505670"/>
            <a:ext cx="1973955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gekauft</a:t>
            </a:r>
            <a:endParaRPr lang="en-GB" sz="45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42832" y="4648200"/>
            <a:ext cx="2694743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5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</a:rPr>
              <a:t>gewonnen</a:t>
            </a:r>
            <a:endParaRPr lang="en-GB" sz="45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5649" y="4648200"/>
            <a:ext cx="2361118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5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n-lt"/>
                <a:ea typeface="+mn-ea"/>
              </a:rPr>
              <a:t>gegessen</a:t>
            </a:r>
            <a:endParaRPr lang="en-GB" sz="45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+mn-lt"/>
              <a:ea typeface="+mn-e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60529" y="3390527"/>
            <a:ext cx="2323923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500" b="1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+mn-lt"/>
                <a:ea typeface="+mn-ea"/>
              </a:rPr>
              <a:t>gesessen</a:t>
            </a:r>
            <a:endParaRPr lang="en-GB" sz="45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10710" y="165556"/>
            <a:ext cx="2242771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5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ea typeface="+mn-ea"/>
              </a:rPr>
              <a:t>gemacht</a:t>
            </a:r>
            <a:endParaRPr lang="en-GB" sz="45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ea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48336" y="5504021"/>
            <a:ext cx="2056516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gespielt</a:t>
            </a:r>
            <a:endParaRPr lang="en-GB" sz="45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02169" y="165556"/>
            <a:ext cx="2482283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5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</a:rPr>
              <a:t>gedacht</a:t>
            </a:r>
            <a:endParaRPr lang="en-GB" sz="45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58045" y="1967061"/>
            <a:ext cx="2624581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500" b="1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  <a:ea typeface="+mn-ea"/>
              </a:rPr>
              <a:t>getrunken</a:t>
            </a:r>
            <a:endParaRPr lang="en-GB" sz="45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or irregular?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GB" dirty="0" smtClean="0"/>
              <a:t>I’ll shout the past participle,</a:t>
            </a:r>
          </a:p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None/>
            </a:pPr>
            <a:r>
              <a:rPr lang="en-GB" dirty="0" smtClean="0"/>
              <a:t>You hold up ‘regular’ or ‘irregular’ depending on which you think it is. </a:t>
            </a:r>
          </a:p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None/>
            </a:pPr>
            <a:endParaRPr lang="en-GB" dirty="0" smtClean="0"/>
          </a:p>
        </p:txBody>
      </p:sp>
      <p:pic>
        <p:nvPicPr>
          <p:cNvPr id="22530" name="Picture 2" descr="C:\Documents and Settings\ittstaff3\Local Settings\Temporary Internet Files\Content.IE5\KH6FG9EF\MCj043440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4000504"/>
            <a:ext cx="1362075" cy="190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pair will be given 5 sentences.  </a:t>
            </a:r>
          </a:p>
          <a:p>
            <a:endParaRPr lang="en-GB" dirty="0" smtClean="0"/>
          </a:p>
          <a:p>
            <a:r>
              <a:rPr lang="en-GB" dirty="0" smtClean="0"/>
              <a:t>Cut up each sentence (</a:t>
            </a:r>
            <a:r>
              <a:rPr lang="en-GB" b="1" dirty="0" smtClean="0"/>
              <a:t>only</a:t>
            </a:r>
            <a:r>
              <a:rPr lang="en-GB" dirty="0" smtClean="0"/>
              <a:t> when you are told to so you don’t get confused)!  </a:t>
            </a:r>
          </a:p>
          <a:p>
            <a:endParaRPr lang="en-GB" dirty="0" smtClean="0"/>
          </a:p>
          <a:p>
            <a:r>
              <a:rPr lang="en-GB" dirty="0" smtClean="0"/>
              <a:t>I’ll say the English sentence, you put the German in the right order.</a:t>
            </a:r>
            <a:endParaRPr lang="en-GB" dirty="0"/>
          </a:p>
        </p:txBody>
      </p:sp>
      <p:pic>
        <p:nvPicPr>
          <p:cNvPr id="23554" name="Picture 2" descr="C:\Documents and Settings\ittstaff3\Local Settings\Temporary Internet Files\Content.IE5\GHMZKXIN\MMj02852750000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5167320"/>
            <a:ext cx="895350" cy="1190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Punkt!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Can you make complete past tense sentences and beat the other team?  </a:t>
            </a:r>
          </a:p>
          <a:p>
            <a:pPr>
              <a:lnSpc>
                <a:spcPct val="90000"/>
              </a:lnSpc>
              <a:buNone/>
            </a:pPr>
            <a:endParaRPr lang="en-US" sz="3000" dirty="0" smtClean="0"/>
          </a:p>
          <a:p>
            <a:pPr>
              <a:lnSpc>
                <a:spcPct val="90000"/>
              </a:lnSpc>
            </a:pPr>
            <a:r>
              <a:rPr lang="en-US" sz="3000" dirty="0" smtClean="0"/>
              <a:t>If you make a mistake, the other team gets a point!</a:t>
            </a:r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4724400"/>
            <a:ext cx="1600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190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Past tense practice!</vt:lpstr>
      <vt:lpstr>Haben or sein?</vt:lpstr>
      <vt:lpstr>Slide 3</vt:lpstr>
      <vt:lpstr>Regular or irregular?</vt:lpstr>
      <vt:lpstr>Charades</vt:lpstr>
      <vt:lpstr>Slide 6</vt:lpstr>
      <vt:lpstr>Punkt!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Haben oder Sein?</dc:title>
  <dc:creator>Jayne Pritzlaff</dc:creator>
  <cp:lastModifiedBy>Beckfoot School</cp:lastModifiedBy>
  <cp:revision>10</cp:revision>
  <dcterms:created xsi:type="dcterms:W3CDTF">2009-05-13T19:19:53Z</dcterms:created>
  <dcterms:modified xsi:type="dcterms:W3CDTF">2009-05-19T15:37:27Z</dcterms:modified>
</cp:coreProperties>
</file>