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56" r:id="rId4"/>
    <p:sldId id="257" r:id="rId5"/>
    <p:sldId id="258" r:id="rId6"/>
    <p:sldId id="259" r:id="rId7"/>
    <p:sldId id="260" r:id="rId8"/>
    <p:sldId id="268" r:id="rId9"/>
    <p:sldId id="261" r:id="rId10"/>
    <p:sldId id="262" r:id="rId11"/>
    <p:sldId id="263" r:id="rId12"/>
    <p:sldId id="264" r:id="rId13"/>
    <p:sldId id="269" r:id="rId1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99FF"/>
    <a:srgbClr val="CCFF33"/>
    <a:srgbClr val="FFFF00"/>
    <a:srgbClr val="66FF66"/>
    <a:srgbClr val="66CCFF"/>
    <a:srgbClr val="6161B3"/>
    <a:srgbClr val="B9E5C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809E0-587A-4136-8320-B9F54CBB3D7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91A366-310C-4EE7-8F0A-0687AA6BD5C0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FD2B96-96D2-4715-A477-76F760A0CF1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574B86-D082-409B-92D7-48D8F7AAF15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18C821-8DC9-421F-9C04-C24558D598F4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947AA8-3D27-4045-8972-F6E9E139BC6A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38E33-B880-4F00-A483-D3196769FCB5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60146-A5DA-4248-BC68-78EF5683348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53822-F916-4C3F-AC61-8FFD280A8D9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8E8AC-39E1-405C-98EE-7F2DBBA0C28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81481-FCD7-4111-8D45-E9E5DEE482B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AF5C82E-31AD-4DE3-A8A2-A9E69BCF74C5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Relationship Id="rId9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Lundi, 27 avril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600" dirty="0" smtClean="0"/>
              <a:t>Le </a:t>
            </a:r>
            <a:r>
              <a:rPr lang="en-US" sz="4600" dirty="0" err="1" smtClean="0"/>
              <a:t>dictionnaire</a:t>
            </a:r>
            <a:endParaRPr lang="en-US" sz="4600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Learning objective:  </a:t>
            </a:r>
          </a:p>
          <a:p>
            <a:pPr>
              <a:buFontTx/>
              <a:buNone/>
            </a:pPr>
            <a:r>
              <a:rPr lang="en-US" dirty="0" smtClean="0"/>
              <a:t>To </a:t>
            </a:r>
            <a:r>
              <a:rPr lang="en-US" dirty="0" smtClean="0"/>
              <a:t>feel more confident </a:t>
            </a:r>
            <a:r>
              <a:rPr lang="en-US" smtClean="0"/>
              <a:t>in using a </a:t>
            </a:r>
            <a:r>
              <a:rPr lang="en-US" dirty="0" smtClean="0"/>
              <a:t>dictionary.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 smtClean="0"/>
              <a:t>Now look up ‘</a:t>
            </a:r>
            <a:r>
              <a:rPr lang="en-GB" sz="3200" dirty="0" err="1" smtClean="0">
                <a:solidFill>
                  <a:srgbClr val="002060"/>
                </a:solidFill>
              </a:rPr>
              <a:t>richesse</a:t>
            </a:r>
            <a:r>
              <a:rPr lang="en-GB" sz="3200" dirty="0" smtClean="0"/>
              <a:t>’</a:t>
            </a:r>
            <a:r>
              <a:rPr lang="en-GB" sz="3200" dirty="0" smtClean="0">
                <a:solidFill>
                  <a:schemeClr val="tx1"/>
                </a:solidFill>
              </a:rPr>
              <a:t> in the </a:t>
            </a:r>
            <a:r>
              <a:rPr lang="en-GB" sz="3200" b="1" dirty="0" smtClean="0">
                <a:solidFill>
                  <a:schemeClr val="tx1"/>
                </a:solidFill>
              </a:rPr>
              <a:t>French</a:t>
            </a:r>
            <a:r>
              <a:rPr lang="en-GB" sz="3200" dirty="0" smtClean="0">
                <a:solidFill>
                  <a:schemeClr val="tx1"/>
                </a:solidFill>
              </a:rPr>
              <a:t> section</a:t>
            </a:r>
            <a:endParaRPr lang="en-GB" sz="32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2400" dirty="0" smtClean="0">
                <a:cs typeface="Arial" charset="0"/>
              </a:rPr>
              <a:t>CLUE!</a:t>
            </a:r>
          </a:p>
          <a:p>
            <a:pPr eaLnBrk="1" hangingPunct="1">
              <a:buNone/>
            </a:pPr>
            <a:endParaRPr lang="en-US" sz="2400" dirty="0" smtClean="0">
              <a:cs typeface="Arial" charset="0"/>
            </a:endParaRPr>
          </a:p>
          <a:p>
            <a:pPr eaLnBrk="1" hangingPunct="1">
              <a:buNone/>
            </a:pPr>
            <a:r>
              <a:rPr lang="en-US" sz="2400" dirty="0" smtClean="0">
                <a:cs typeface="Arial" charset="0"/>
              </a:rPr>
              <a:t>You will not always find the word you want as a headword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smtClean="0"/>
              <a:t>Have you got the right word?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86325"/>
          </a:xfrm>
        </p:spPr>
        <p:txBody>
          <a:bodyPr/>
          <a:lstStyle/>
          <a:p>
            <a:pPr eaLnBrk="1" hangingPunct="1"/>
            <a:r>
              <a:rPr lang="en-GB" sz="2400" smtClean="0"/>
              <a:t>Look up the English word ‘flier’ (leaflet)</a:t>
            </a:r>
          </a:p>
          <a:p>
            <a:pPr eaLnBrk="1" hangingPunct="1"/>
            <a:r>
              <a:rPr lang="en-GB" sz="2400" smtClean="0"/>
              <a:t>What French word did you find? </a:t>
            </a:r>
          </a:p>
          <a:p>
            <a:pPr eaLnBrk="1" hangingPunct="1"/>
            <a:r>
              <a:rPr lang="en-GB" sz="2400" smtClean="0"/>
              <a:t>Is there more than one? </a:t>
            </a:r>
          </a:p>
          <a:p>
            <a:pPr eaLnBrk="1" hangingPunct="1"/>
            <a:r>
              <a:rPr lang="en-GB" sz="2400" smtClean="0"/>
              <a:t>Which is best?</a:t>
            </a:r>
          </a:p>
          <a:p>
            <a:pPr eaLnBrk="1" hangingPunct="1">
              <a:buFontTx/>
              <a:buNone/>
            </a:pPr>
            <a:endParaRPr lang="en-GB" sz="2400" smtClean="0"/>
          </a:p>
          <a:p>
            <a:pPr eaLnBrk="1" hangingPunct="1"/>
            <a:r>
              <a:rPr lang="en-GB" sz="2400" smtClean="0"/>
              <a:t>Now go to the French section and look up </a:t>
            </a:r>
            <a:r>
              <a:rPr lang="en-GB" sz="2400" smtClean="0">
                <a:solidFill>
                  <a:schemeClr val="accent2"/>
                </a:solidFill>
                <a:cs typeface="Arial" charset="0"/>
              </a:rPr>
              <a:t>dépliant</a:t>
            </a:r>
            <a:r>
              <a:rPr lang="en-GB" sz="2400" smtClean="0"/>
              <a:t> and </a:t>
            </a:r>
            <a:r>
              <a:rPr lang="en-US" sz="2400" smtClean="0">
                <a:solidFill>
                  <a:schemeClr val="accent2"/>
                </a:solidFill>
                <a:cs typeface="Arial" charset="0"/>
              </a:rPr>
              <a:t>aviateur </a:t>
            </a:r>
            <a:r>
              <a:rPr lang="en-US" sz="2400" smtClean="0">
                <a:cs typeface="Arial" charset="0"/>
              </a:rPr>
              <a:t>to check.</a:t>
            </a:r>
          </a:p>
          <a:p>
            <a:pPr eaLnBrk="1" hangingPunct="1"/>
            <a:endParaRPr lang="en-US" sz="2400" smtClean="0">
              <a:cs typeface="Arial" charset="0"/>
            </a:endParaRPr>
          </a:p>
          <a:p>
            <a:pPr eaLnBrk="1" hangingPunct="1"/>
            <a:r>
              <a:rPr lang="en-US" sz="2400" smtClean="0">
                <a:cs typeface="Arial" charset="0"/>
              </a:rPr>
              <a:t>If a word in English has two meanings in French, it is always best to check in the French side too!</a:t>
            </a:r>
          </a:p>
          <a:p>
            <a:pPr eaLnBrk="1" hangingPunct="1">
              <a:buFontTx/>
              <a:buNone/>
            </a:pPr>
            <a:endParaRPr lang="en-US" sz="2400" smtClean="0">
              <a:solidFill>
                <a:schemeClr val="accent2"/>
              </a:solidFill>
              <a:cs typeface="Arial" charset="0"/>
            </a:endParaRPr>
          </a:p>
        </p:txBody>
      </p:sp>
      <p:pic>
        <p:nvPicPr>
          <p:cNvPr id="22532" name="Picture 4" descr="j0354499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3663" y="1652588"/>
            <a:ext cx="16573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Use your dictionary to find the odd one out!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brouillard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grêle</a:t>
            </a:r>
            <a:r>
              <a:rPr lang="en-US" dirty="0" smtClean="0"/>
              <a:t> éclair </a:t>
            </a:r>
            <a:r>
              <a:rPr lang="en-US" dirty="0" smtClean="0">
                <a:solidFill>
                  <a:srgbClr val="FF0000"/>
                </a:solidFill>
              </a:rPr>
              <a:t>puce</a:t>
            </a:r>
            <a:r>
              <a:rPr lang="en-US" dirty="0" smtClean="0"/>
              <a:t> </a:t>
            </a:r>
            <a:r>
              <a:rPr lang="en-US" dirty="0" err="1" smtClean="0"/>
              <a:t>orage</a:t>
            </a:r>
            <a:endParaRPr lang="en-US" dirty="0" smtClean="0"/>
          </a:p>
          <a:p>
            <a:pPr eaLnBrk="1" hangingPunct="1"/>
            <a:r>
              <a:rPr lang="en-US" dirty="0" err="1" smtClean="0"/>
              <a:t>aboyer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arroser</a:t>
            </a:r>
            <a:r>
              <a:rPr lang="en-US" dirty="0" smtClean="0"/>
              <a:t> </a:t>
            </a:r>
            <a:r>
              <a:rPr lang="en-US" dirty="0" err="1" smtClean="0"/>
              <a:t>miauler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roucouler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ronronner</a:t>
            </a:r>
            <a:endParaRPr lang="en-US" dirty="0" smtClean="0"/>
          </a:p>
          <a:p>
            <a:pPr eaLnBrk="1" hangingPunct="1"/>
            <a:r>
              <a:rPr lang="en-US" dirty="0" err="1" smtClean="0"/>
              <a:t>l'ardoise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l'acier</a:t>
            </a:r>
            <a:r>
              <a:rPr lang="en-US" dirty="0" smtClean="0"/>
              <a:t> le </a:t>
            </a:r>
            <a:r>
              <a:rPr lang="en-US" dirty="0" err="1" smtClean="0"/>
              <a:t>fer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le </a:t>
            </a:r>
            <a:r>
              <a:rPr lang="en-US" dirty="0" err="1" smtClean="0">
                <a:solidFill>
                  <a:srgbClr val="FF0000"/>
                </a:solidFill>
              </a:rPr>
              <a:t>cuivre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l'or</a:t>
            </a:r>
            <a:endParaRPr lang="en-US" dirty="0" smtClean="0"/>
          </a:p>
          <a:p>
            <a:pPr eaLnBrk="1" hangingPunct="1"/>
            <a:r>
              <a:rPr lang="en-US" dirty="0" smtClean="0"/>
              <a:t>le </a:t>
            </a:r>
            <a:r>
              <a:rPr lang="en-US" dirty="0" err="1" smtClean="0"/>
              <a:t>morse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la </a:t>
            </a:r>
            <a:r>
              <a:rPr lang="en-US" dirty="0" err="1" smtClean="0">
                <a:solidFill>
                  <a:srgbClr val="FF0000"/>
                </a:solidFill>
              </a:rPr>
              <a:t>sauterelle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l'abeille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la </a:t>
            </a:r>
            <a:r>
              <a:rPr lang="en-US" dirty="0" err="1" smtClean="0">
                <a:solidFill>
                  <a:srgbClr val="FF0000"/>
                </a:solidFill>
              </a:rPr>
              <a:t>guêpe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 </a:t>
            </a:r>
            <a:r>
              <a:rPr lang="en-US" dirty="0" err="1" smtClean="0"/>
              <a:t>mouche</a:t>
            </a:r>
            <a:endParaRPr lang="en-GB" i="1" dirty="0" smtClean="0">
              <a:solidFill>
                <a:srgbClr val="FF0000"/>
              </a:solidFill>
            </a:endParaRPr>
          </a:p>
          <a:p>
            <a:pPr eaLnBrk="1" hangingPunct="1"/>
            <a:endParaRPr lang="en-GB" i="1" dirty="0" smtClean="0">
              <a:solidFill>
                <a:srgbClr val="FF0000"/>
              </a:solidFill>
            </a:endParaRPr>
          </a:p>
          <a:p>
            <a:pPr eaLnBrk="1" hangingPunct="1"/>
            <a:endParaRPr lang="en-GB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confident are you now?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</a:t>
            </a:r>
          </a:p>
          <a:p>
            <a:r>
              <a:rPr lang="en-GB" dirty="0" smtClean="0"/>
              <a:t>2</a:t>
            </a:r>
          </a:p>
          <a:p>
            <a:r>
              <a:rPr lang="en-GB" dirty="0" smtClean="0"/>
              <a:t>3</a:t>
            </a:r>
          </a:p>
          <a:p>
            <a:r>
              <a:rPr lang="en-GB" dirty="0" smtClean="0"/>
              <a:t>4</a:t>
            </a:r>
          </a:p>
          <a:p>
            <a:r>
              <a:rPr lang="en-GB" dirty="0" smtClean="0"/>
              <a:t>5?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j04381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838200"/>
            <a:ext cx="179863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2" descr="j043756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514600"/>
            <a:ext cx="1463675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2" descr="j043984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685800"/>
            <a:ext cx="1566863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2" descr="j043246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400" y="1447800"/>
            <a:ext cx="1868488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2" descr="j035224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4953000"/>
            <a:ext cx="21177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43200" y="3581400"/>
            <a:ext cx="1295400" cy="130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2" descr="j039744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05600" y="3048000"/>
            <a:ext cx="1306513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2" descr="j039671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57800" y="4114800"/>
            <a:ext cx="1828800" cy="20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836613"/>
            <a:ext cx="7772400" cy="1470025"/>
          </a:xfrm>
        </p:spPr>
        <p:txBody>
          <a:bodyPr/>
          <a:lstStyle/>
          <a:p>
            <a:pPr algn="l" eaLnBrk="1" hangingPunct="1"/>
            <a:r>
              <a:rPr lang="en-GB" smtClean="0"/>
              <a:t>Le dictionnaire</a:t>
            </a:r>
            <a:r>
              <a:rPr lang="en-US" smtClean="0">
                <a:cs typeface="Arial" charset="0"/>
              </a:rPr>
              <a:t>       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205038"/>
            <a:ext cx="6400800" cy="3311525"/>
          </a:xfrm>
        </p:spPr>
        <p:txBody>
          <a:bodyPr/>
          <a:lstStyle/>
          <a:p>
            <a:pPr algn="l" eaLnBrk="1" hangingPunct="1"/>
            <a:r>
              <a:rPr lang="en-GB" smtClean="0"/>
              <a:t>Why use a dictionary?</a:t>
            </a:r>
          </a:p>
          <a:p>
            <a:pPr algn="l" eaLnBrk="1" hangingPunct="1">
              <a:buFontTx/>
              <a:buChar char="•"/>
            </a:pPr>
            <a:r>
              <a:rPr lang="en-GB" smtClean="0"/>
              <a:t> to look up new words</a:t>
            </a:r>
          </a:p>
          <a:p>
            <a:pPr algn="l" eaLnBrk="1" hangingPunct="1">
              <a:buFontTx/>
              <a:buChar char="•"/>
            </a:pPr>
            <a:r>
              <a:rPr lang="en-GB" smtClean="0"/>
              <a:t> to check spellings</a:t>
            </a:r>
          </a:p>
          <a:p>
            <a:pPr algn="l" eaLnBrk="1" hangingPunct="1">
              <a:buFontTx/>
              <a:buChar char="•"/>
            </a:pPr>
            <a:r>
              <a:rPr lang="en-GB" smtClean="0"/>
              <a:t> to find out genders or plurals</a:t>
            </a:r>
          </a:p>
        </p:txBody>
      </p:sp>
      <p:pic>
        <p:nvPicPr>
          <p:cNvPr id="15364" name="Picture 4" descr="j0284013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6850" y="836613"/>
            <a:ext cx="1538288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00100" y="5000636"/>
            <a:ext cx="7500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How confident do you feel at using a dictionary on a scale of 1-5? 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smtClean="0"/>
              <a:t>How is the dictionary organised?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In two halves, French-to-English and English-to-French</a:t>
            </a:r>
          </a:p>
          <a:p>
            <a:pPr eaLnBrk="1" hangingPunct="1"/>
            <a:r>
              <a:rPr lang="en-GB" dirty="0" smtClean="0"/>
              <a:t>Headwords (in colour) = the words you are looking up</a:t>
            </a:r>
          </a:p>
          <a:p>
            <a:pPr eaLnBrk="1" hangingPunct="1"/>
            <a:r>
              <a:rPr lang="en-GB" dirty="0" smtClean="0"/>
              <a:t>Words at top of page = the first and last entry on each page</a:t>
            </a:r>
          </a:p>
          <a:p>
            <a:pPr eaLnBrk="1" hangingPunct="1"/>
            <a:r>
              <a:rPr lang="en-GB" dirty="0" smtClean="0"/>
              <a:t>Entries in alphabetical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" name="Picture 4" descr="jard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0"/>
            <a:ext cx="5113614" cy="7050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Paris</a:t>
            </a:r>
          </a:p>
          <a:p>
            <a:pPr eaLnBrk="1" hangingPunct="1"/>
            <a:r>
              <a:rPr lang="en-GB" smtClean="0"/>
              <a:t>Lille</a:t>
            </a:r>
          </a:p>
          <a:p>
            <a:pPr eaLnBrk="1" hangingPunct="1"/>
            <a:r>
              <a:rPr lang="en-GB" smtClean="0"/>
              <a:t>Nantes</a:t>
            </a:r>
          </a:p>
          <a:p>
            <a:pPr eaLnBrk="1" hangingPunct="1"/>
            <a:r>
              <a:rPr lang="en-GB" smtClean="0"/>
              <a:t>Le Havre</a:t>
            </a:r>
          </a:p>
          <a:p>
            <a:pPr eaLnBrk="1" hangingPunct="1"/>
            <a:r>
              <a:rPr lang="en-GB" smtClean="0"/>
              <a:t>Perpignan</a:t>
            </a:r>
          </a:p>
          <a:p>
            <a:pPr eaLnBrk="1" hangingPunct="1"/>
            <a:r>
              <a:rPr lang="en-GB" smtClean="0"/>
              <a:t>La Rochelle</a:t>
            </a:r>
          </a:p>
          <a:p>
            <a:pPr eaLnBrk="1" hangingPunct="1"/>
            <a:r>
              <a:rPr lang="en-GB" smtClean="0"/>
              <a:t>Nice</a:t>
            </a:r>
          </a:p>
          <a:p>
            <a:pPr eaLnBrk="1" hangingPunct="1"/>
            <a:r>
              <a:rPr lang="en-GB" smtClean="0"/>
              <a:t>Rouen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La Rochelle</a:t>
            </a:r>
          </a:p>
          <a:p>
            <a:pPr eaLnBrk="1" hangingPunct="1"/>
            <a:r>
              <a:rPr lang="en-GB" smtClean="0"/>
              <a:t>Le Havre</a:t>
            </a:r>
          </a:p>
          <a:p>
            <a:pPr eaLnBrk="1" hangingPunct="1"/>
            <a:r>
              <a:rPr lang="en-GB" smtClean="0"/>
              <a:t>Lille</a:t>
            </a:r>
          </a:p>
          <a:p>
            <a:pPr eaLnBrk="1" hangingPunct="1"/>
            <a:r>
              <a:rPr lang="en-GB" smtClean="0"/>
              <a:t>Nantes</a:t>
            </a:r>
          </a:p>
          <a:p>
            <a:pPr eaLnBrk="1" hangingPunct="1"/>
            <a:r>
              <a:rPr lang="en-GB" smtClean="0"/>
              <a:t>Nice</a:t>
            </a:r>
          </a:p>
          <a:p>
            <a:pPr eaLnBrk="1" hangingPunct="1"/>
            <a:r>
              <a:rPr lang="en-GB" smtClean="0"/>
              <a:t>Paris</a:t>
            </a:r>
          </a:p>
          <a:p>
            <a:pPr eaLnBrk="1" hangingPunct="1"/>
            <a:r>
              <a:rPr lang="en-GB" smtClean="0"/>
              <a:t>Perpignan</a:t>
            </a:r>
          </a:p>
          <a:p>
            <a:pPr eaLnBrk="1" hangingPunct="1"/>
            <a:r>
              <a:rPr lang="en-GB" smtClean="0"/>
              <a:t>Rouen</a:t>
            </a:r>
          </a:p>
          <a:p>
            <a:pPr eaLnBrk="1" hangingPunct="1"/>
            <a:endParaRPr lang="en-GB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smtClean="0"/>
              <a:t>Put the following in alphabetical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GB" sz="3800" smtClean="0"/>
              <a:t>Write down 6 items of clothing in French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Now look them all up in the French-English part of the dictionary</a:t>
            </a:r>
          </a:p>
          <a:p>
            <a:pPr eaLnBrk="1" hangingPunct="1"/>
            <a:r>
              <a:rPr lang="en-GB" smtClean="0"/>
              <a:t>Time how long it takes you</a:t>
            </a:r>
          </a:p>
          <a:p>
            <a:pPr eaLnBrk="1" hangingPunct="1"/>
            <a:r>
              <a:rPr lang="en-GB" smtClean="0"/>
              <a:t>Did you find them all?</a:t>
            </a:r>
          </a:p>
          <a:p>
            <a:pPr eaLnBrk="1" hangingPunct="1"/>
            <a:r>
              <a:rPr lang="en-GB" smtClean="0"/>
              <a:t>Did you spell them all correctly?</a:t>
            </a:r>
          </a:p>
          <a:p>
            <a:pPr eaLnBrk="1" hangingPunct="1"/>
            <a:r>
              <a:rPr lang="en-GB" smtClean="0"/>
              <a:t>Did it take longer than you expected?</a:t>
            </a:r>
          </a:p>
          <a:p>
            <a:pPr eaLnBrk="1" hangingPunct="1">
              <a:buFontTx/>
              <a:buNone/>
            </a:pPr>
            <a:endParaRPr lang="en-GB" smtClean="0"/>
          </a:p>
        </p:txBody>
      </p:sp>
      <p:pic>
        <p:nvPicPr>
          <p:cNvPr id="19460" name="Picture 4" descr="j0296895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475" y="5229225"/>
            <a:ext cx="1373188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MMj03367100000[1]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3663" y="2420938"/>
            <a:ext cx="1008062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pic>
        <p:nvPicPr>
          <p:cNvPr id="5" name="Picture 4" descr="jardin.jpg"/>
          <p:cNvPicPr>
            <a:picLocks noChangeAspect="1"/>
          </p:cNvPicPr>
          <p:nvPr/>
        </p:nvPicPr>
        <p:blipFill>
          <a:blip r:embed="rId2"/>
          <a:srcRect t="73963" r="-22937" b="-18545"/>
          <a:stretch>
            <a:fillRect/>
          </a:stretch>
        </p:blipFill>
        <p:spPr>
          <a:xfrm>
            <a:off x="214282" y="2000240"/>
            <a:ext cx="10858576" cy="542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smtClean="0"/>
              <a:t>Understanding a dictionary entry</a:t>
            </a:r>
            <a:br>
              <a:rPr lang="en-GB" sz="3600" smtClean="0"/>
            </a:br>
            <a:r>
              <a:rPr lang="en-GB" sz="3600" smtClean="0"/>
              <a:t>Highlight as you go!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GB" sz="2400" dirty="0" smtClean="0"/>
          </a:p>
          <a:p>
            <a:pPr eaLnBrk="1" hangingPunct="1"/>
            <a:r>
              <a:rPr lang="en-GB" sz="2400" dirty="0" smtClean="0"/>
              <a:t>Don’t look up ‘le’ or ‘la’! </a:t>
            </a:r>
          </a:p>
          <a:p>
            <a:pPr eaLnBrk="1" hangingPunct="1"/>
            <a:r>
              <a:rPr lang="en-GB" sz="2400" dirty="0" smtClean="0"/>
              <a:t>Headword </a:t>
            </a:r>
            <a:r>
              <a:rPr lang="en-GB" sz="2400" dirty="0" err="1" smtClean="0">
                <a:solidFill>
                  <a:schemeClr val="accent2"/>
                </a:solidFill>
              </a:rPr>
              <a:t>jeu</a:t>
            </a:r>
            <a:r>
              <a:rPr lang="en-GB" sz="2400" dirty="0" smtClean="0"/>
              <a:t> – the word you wanted</a:t>
            </a:r>
          </a:p>
          <a:p>
            <a:pPr eaLnBrk="1" hangingPunct="1"/>
            <a:r>
              <a:rPr lang="en-US" sz="2400" dirty="0" smtClean="0">
                <a:cs typeface="Arial" charset="0"/>
              </a:rPr>
              <a:t>[</a:t>
            </a:r>
            <a:r>
              <a:rPr lang="en-GB" sz="2400" dirty="0" err="1" smtClean="0"/>
              <a:t>ʒø</a:t>
            </a:r>
            <a:r>
              <a:rPr lang="en-US" sz="2400" dirty="0" smtClean="0">
                <a:cs typeface="Arial" charset="0"/>
              </a:rPr>
              <a:t>] phonetic spelling, </a:t>
            </a:r>
            <a:r>
              <a:rPr lang="en-US" sz="2400" dirty="0" err="1" smtClean="0">
                <a:cs typeface="Arial" charset="0"/>
              </a:rPr>
              <a:t>ie</a:t>
            </a:r>
            <a:r>
              <a:rPr lang="en-US" sz="2400" dirty="0" smtClean="0">
                <a:cs typeface="Arial" charset="0"/>
              </a:rPr>
              <a:t>. pronunciation</a:t>
            </a:r>
          </a:p>
          <a:p>
            <a:pPr eaLnBrk="1" hangingPunct="1"/>
            <a:r>
              <a:rPr lang="en-US" sz="2400" dirty="0" smtClean="0">
                <a:cs typeface="Arial" charset="0"/>
              </a:rPr>
              <a:t>,</a:t>
            </a:r>
            <a:r>
              <a:rPr lang="en-US" sz="2400" dirty="0" smtClean="0">
                <a:solidFill>
                  <a:schemeClr val="accent2"/>
                </a:solidFill>
              </a:rPr>
              <a:t>x</a:t>
            </a:r>
            <a:r>
              <a:rPr lang="en-US" sz="2400" dirty="0" smtClean="0">
                <a:cs typeface="Arial" charset="0"/>
              </a:rPr>
              <a:t> the last bit of this tells us the plural so </a:t>
            </a:r>
            <a:r>
              <a:rPr lang="en-US" sz="2400" dirty="0" err="1" smtClean="0">
                <a:solidFill>
                  <a:schemeClr val="accent2"/>
                </a:solidFill>
                <a:cs typeface="Arial" charset="0"/>
              </a:rPr>
              <a:t>jeux</a:t>
            </a:r>
            <a:r>
              <a:rPr lang="en-US" sz="2400" dirty="0" smtClean="0">
                <a:cs typeface="Arial" charset="0"/>
              </a:rPr>
              <a:t> will become </a:t>
            </a:r>
            <a:r>
              <a:rPr lang="en-US" sz="2400" dirty="0" err="1" smtClean="0">
                <a:solidFill>
                  <a:schemeClr val="accent2"/>
                </a:solidFill>
                <a:cs typeface="Arial" charset="0"/>
              </a:rPr>
              <a:t>jeux</a:t>
            </a:r>
            <a:endParaRPr lang="en-US" sz="2400" dirty="0" smtClean="0">
              <a:solidFill>
                <a:schemeClr val="accent2"/>
              </a:solidFill>
              <a:cs typeface="Arial" charset="0"/>
            </a:endParaRPr>
          </a:p>
          <a:p>
            <a:pPr eaLnBrk="1" hangingPunct="1"/>
            <a:r>
              <a:rPr lang="en-US" sz="2400" i="1" dirty="0" smtClean="0">
                <a:cs typeface="Arial" charset="0"/>
              </a:rPr>
              <a:t>nm </a:t>
            </a:r>
            <a:r>
              <a:rPr lang="en-US" sz="2400" dirty="0" smtClean="0">
                <a:cs typeface="Arial" charset="0"/>
              </a:rPr>
              <a:t>= noun, masculine so it is a </a:t>
            </a:r>
            <a:r>
              <a:rPr lang="en-US" sz="2400" dirty="0" smtClean="0">
                <a:solidFill>
                  <a:schemeClr val="accent2"/>
                </a:solidFill>
                <a:cs typeface="Arial" charset="0"/>
              </a:rPr>
              <a:t>le </a:t>
            </a:r>
            <a:r>
              <a:rPr lang="en-US" sz="2400" dirty="0" smtClean="0">
                <a:cs typeface="Arial" charset="0"/>
              </a:rPr>
              <a:t>word</a:t>
            </a:r>
          </a:p>
          <a:p>
            <a:pPr eaLnBrk="1" hangingPunct="1"/>
            <a:r>
              <a:rPr lang="en-US" sz="2400" dirty="0" smtClean="0">
                <a:cs typeface="Arial" charset="0"/>
              </a:rPr>
              <a:t>(divertissement, TECH: </a:t>
            </a:r>
            <a:r>
              <a:rPr lang="en-US" sz="2400" dirty="0" err="1" smtClean="0">
                <a:cs typeface="Arial" charset="0"/>
              </a:rPr>
              <a:t>d’une</a:t>
            </a:r>
            <a:r>
              <a:rPr lang="en-US" sz="2400" dirty="0" smtClean="0">
                <a:cs typeface="Arial" charset="0"/>
              </a:rPr>
              <a:t> piece) this tells us the context or usage of the word</a:t>
            </a:r>
          </a:p>
          <a:p>
            <a:pPr eaLnBrk="1" hangingPunct="1"/>
            <a:r>
              <a:rPr lang="en-US" sz="2400" dirty="0" smtClean="0">
                <a:cs typeface="Arial" charset="0"/>
              </a:rPr>
              <a:t>Look for other meanings of </a:t>
            </a:r>
            <a:r>
              <a:rPr lang="en-US" sz="2400" dirty="0" err="1" smtClean="0">
                <a:solidFill>
                  <a:schemeClr val="accent2"/>
                </a:solidFill>
                <a:cs typeface="Arial" charset="0"/>
              </a:rPr>
              <a:t>jeux</a:t>
            </a:r>
            <a:endParaRPr lang="en-US" sz="2400" dirty="0" smtClean="0">
              <a:cs typeface="Arial" charset="0"/>
            </a:endParaRPr>
          </a:p>
          <a:p>
            <a:pPr eaLnBrk="1" hangingPunct="1"/>
            <a:r>
              <a:rPr lang="en-US" sz="2400" dirty="0" smtClean="0">
                <a:cs typeface="Arial" charset="0"/>
              </a:rPr>
              <a:t>Other abbreviations: n = noun, </a:t>
            </a:r>
            <a:r>
              <a:rPr lang="en-US" sz="2400" dirty="0" err="1" smtClean="0">
                <a:cs typeface="Arial" charset="0"/>
              </a:rPr>
              <a:t>adj</a:t>
            </a:r>
            <a:r>
              <a:rPr lang="en-US" sz="2400" dirty="0" smtClean="0">
                <a:cs typeface="Arial" charset="0"/>
              </a:rPr>
              <a:t> = adjective, vi/</a:t>
            </a:r>
            <a:r>
              <a:rPr lang="en-US" sz="2400" dirty="0" err="1" smtClean="0">
                <a:cs typeface="Arial" charset="0"/>
              </a:rPr>
              <a:t>vt</a:t>
            </a:r>
            <a:r>
              <a:rPr lang="en-US" sz="2400" dirty="0" smtClean="0">
                <a:cs typeface="Arial" charset="0"/>
              </a:rPr>
              <a:t> = verb</a:t>
            </a:r>
            <a:endParaRPr lang="en-US" sz="2400" dirty="0" smtClean="0">
              <a:solidFill>
                <a:schemeClr val="accent2"/>
              </a:solidFill>
              <a:cs typeface="Arial" charset="0"/>
            </a:endParaRPr>
          </a:p>
          <a:p>
            <a:pPr eaLnBrk="1" hangingPunct="1">
              <a:buFontTx/>
              <a:buNone/>
            </a:pPr>
            <a:endParaRPr lang="en-US" sz="2400" dirty="0" smtClean="0">
              <a:cs typeface="Arial" charset="0"/>
            </a:endParaRPr>
          </a:p>
          <a:p>
            <a:pPr eaLnBrk="1" hangingPunct="1"/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412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Lundi, 27 avril</vt:lpstr>
      <vt:lpstr>Slide 2</vt:lpstr>
      <vt:lpstr>Le dictionnaire        </vt:lpstr>
      <vt:lpstr>How is the dictionary organised?</vt:lpstr>
      <vt:lpstr>Slide 5</vt:lpstr>
      <vt:lpstr>Put the following in alphabetical order</vt:lpstr>
      <vt:lpstr>Write down 6 items of clothing in French</vt:lpstr>
      <vt:lpstr>Slide 8</vt:lpstr>
      <vt:lpstr>Understanding a dictionary entry Highlight as you go!</vt:lpstr>
      <vt:lpstr>Now look up ‘richesse’ in the French section</vt:lpstr>
      <vt:lpstr>Have you got the right word?</vt:lpstr>
      <vt:lpstr>Use your dictionary to find the odd one out!</vt:lpstr>
      <vt:lpstr>How confident are you now?</vt:lpstr>
    </vt:vector>
  </TitlesOfParts>
  <Company>ICT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Wörterbuch</dc:title>
  <dc:creator>supply6</dc:creator>
  <cp:lastModifiedBy>Beckfoot School</cp:lastModifiedBy>
  <cp:revision>33</cp:revision>
  <dcterms:created xsi:type="dcterms:W3CDTF">2009-04-25T20:14:06Z</dcterms:created>
  <dcterms:modified xsi:type="dcterms:W3CDTF">2009-04-27T11:07:50Z</dcterms:modified>
</cp:coreProperties>
</file>