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8" r:id="rId2"/>
    <p:sldId id="256" r:id="rId3"/>
    <p:sldId id="257" r:id="rId4"/>
    <p:sldId id="264" r:id="rId5"/>
    <p:sldId id="259" r:id="rId6"/>
    <p:sldId id="265" r:id="rId7"/>
    <p:sldId id="260" r:id="rId8"/>
    <p:sldId id="262" r:id="rId9"/>
    <p:sldId id="267" r:id="rId10"/>
    <p:sldId id="266" r:id="rId11"/>
    <p:sldId id="261"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56F591-7734-408B-BBF5-9363CD148B0F}" type="datetimeFigureOut">
              <a:rPr lang="en-US" smtClean="0"/>
              <a:pPr/>
              <a:t>5/15/2009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703F75-EEE8-4590-BD56-ADC295051017}"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FD49182-04E7-4118-939D-047D95D9B7A0}" type="slidenum">
              <a:rPr lang="en-GB"/>
              <a:pPr/>
              <a:t>9</a:t>
            </a:fld>
            <a:endParaRPr lang="en-GB"/>
          </a:p>
        </p:txBody>
      </p:sp>
      <p:sp>
        <p:nvSpPr>
          <p:cNvPr id="61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2C38A0D-7B81-48B7-90F7-4FBC55F3DB45}" type="slidenum">
              <a:rPr lang="en-GB" sz="1200">
                <a:latin typeface="Calibri" pitchFamily="-108" charset="0"/>
              </a:rPr>
              <a:pPr algn="r"/>
              <a:t>9</a:t>
            </a:fld>
            <a:endParaRPr lang="en-GB" sz="1200">
              <a:latin typeface="Calibri" pitchFamily="-108" charset="0"/>
            </a:endParaRPr>
          </a:p>
        </p:txBody>
      </p:sp>
      <p:sp>
        <p:nvSpPr>
          <p:cNvPr id="6147" name="Rectangle 1026"/>
          <p:cNvSpPr>
            <a:spLocks noGrp="1" noRot="1" noChangeAspect="1" noChangeArrowheads="1" noTextEdit="1"/>
          </p:cNvSpPr>
          <p:nvPr>
            <p:ph type="sldImg"/>
          </p:nvPr>
        </p:nvSpPr>
        <p:spPr>
          <a:ln/>
        </p:spPr>
      </p:sp>
      <p:sp>
        <p:nvSpPr>
          <p:cNvPr id="6148" name="Rectangle 1027"/>
          <p:cNvSpPr>
            <a:spLocks noGrp="1" noChangeArrowheads="1"/>
          </p:cNvSpPr>
          <p:nvPr>
            <p:ph type="body" idx="1"/>
          </p:nvPr>
        </p:nvSpPr>
        <p:spPr/>
        <p:txBody>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6A5AC7D-341A-4E10-B0DE-4BAEFD06AD48}" type="datetimeFigureOut">
              <a:rPr lang="en-US" smtClean="0"/>
              <a:pPr/>
              <a:t>5/15/2009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A5AC7D-341A-4E10-B0DE-4BAEFD06AD48}" type="datetimeFigureOut">
              <a:rPr lang="en-US" smtClean="0"/>
              <a:pPr/>
              <a:t>5/15/2009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A5AC7D-341A-4E10-B0DE-4BAEFD06AD48}" type="datetimeFigureOut">
              <a:rPr lang="en-US" smtClean="0"/>
              <a:pPr/>
              <a:t>5/15/2009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A5AC7D-341A-4E10-B0DE-4BAEFD06AD48}" type="datetimeFigureOut">
              <a:rPr lang="en-US" smtClean="0"/>
              <a:pPr/>
              <a:t>5/15/2009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5AC7D-341A-4E10-B0DE-4BAEFD06AD48}" type="datetimeFigureOut">
              <a:rPr lang="en-US" smtClean="0"/>
              <a:pPr/>
              <a:t>5/15/2009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6A5AC7D-341A-4E10-B0DE-4BAEFD06AD48}" type="datetimeFigureOut">
              <a:rPr lang="en-US" smtClean="0"/>
              <a:pPr/>
              <a:t>5/15/2009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6A5AC7D-341A-4E10-B0DE-4BAEFD06AD48}" type="datetimeFigureOut">
              <a:rPr lang="en-US" smtClean="0"/>
              <a:pPr/>
              <a:t>5/15/2009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6A5AC7D-341A-4E10-B0DE-4BAEFD06AD48}" type="datetimeFigureOut">
              <a:rPr lang="en-US" smtClean="0"/>
              <a:pPr/>
              <a:t>5/15/2009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5AC7D-341A-4E10-B0DE-4BAEFD06AD48}" type="datetimeFigureOut">
              <a:rPr lang="en-US" smtClean="0"/>
              <a:pPr/>
              <a:t>5/15/2009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5AC7D-341A-4E10-B0DE-4BAEFD06AD48}" type="datetimeFigureOut">
              <a:rPr lang="en-US" smtClean="0"/>
              <a:pPr/>
              <a:t>5/15/2009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5AC7D-341A-4E10-B0DE-4BAEFD06AD48}" type="datetimeFigureOut">
              <a:rPr lang="en-US" smtClean="0"/>
              <a:pPr/>
              <a:t>5/15/2009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67B990-FD18-487F-8ECB-755957ED615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5AC7D-341A-4E10-B0DE-4BAEFD06AD48}" type="datetimeFigureOut">
              <a:rPr lang="en-US" smtClean="0"/>
              <a:pPr/>
              <a:t>5/15/2009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7B990-FD18-487F-8ECB-755957ED615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audio" Target="../media/audio1.wav"/><Relationship Id="rId6" Type="http://schemas.openxmlformats.org/officeDocument/2006/relationships/image" Target="../media/image2.wmf"/><Relationship Id="rId5" Type="http://schemas.openxmlformats.org/officeDocument/2006/relationships/image" Target="../media/image3.png"/><Relationship Id="rId4" Type="http://schemas.openxmlformats.org/officeDocument/2006/relationships/audio" Target="../media/audio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500826" y="-1"/>
            <a:ext cx="2481260" cy="3030800"/>
          </a:xfrm>
          <a:prstGeom prst="rect">
            <a:avLst/>
          </a:prstGeom>
          <a:noFill/>
          <a:ln w="9525">
            <a:noFill/>
            <a:miter lim="800000"/>
            <a:headEnd/>
            <a:tailEnd/>
          </a:ln>
          <a:effectLst/>
        </p:spPr>
      </p:pic>
      <p:sp>
        <p:nvSpPr>
          <p:cNvPr id="2" name="Title 1"/>
          <p:cNvSpPr>
            <a:spLocks noGrp="1"/>
          </p:cNvSpPr>
          <p:nvPr>
            <p:ph type="ctrTitle"/>
          </p:nvPr>
        </p:nvSpPr>
        <p:spPr/>
        <p:txBody>
          <a:bodyPr/>
          <a:lstStyle/>
          <a:p>
            <a:r>
              <a:rPr lang="en-GB" dirty="0" err="1" smtClean="0"/>
              <a:t>Gesundes</a:t>
            </a:r>
            <a:r>
              <a:rPr lang="en-GB" dirty="0" smtClean="0"/>
              <a:t> </a:t>
            </a:r>
            <a:r>
              <a:rPr lang="en-GB" dirty="0" err="1" smtClean="0"/>
              <a:t>Leben</a:t>
            </a:r>
            <a:r>
              <a:rPr lang="en-GB" dirty="0" smtClean="0"/>
              <a:t> </a:t>
            </a:r>
            <a:r>
              <a:rPr lang="en-GB" dirty="0" err="1" smtClean="0"/>
              <a:t>Projekt</a:t>
            </a:r>
            <a:endParaRPr lang="en-GB" dirty="0"/>
          </a:p>
        </p:txBody>
      </p:sp>
      <p:sp>
        <p:nvSpPr>
          <p:cNvPr id="3" name="Subtitle 2"/>
          <p:cNvSpPr>
            <a:spLocks noGrp="1"/>
          </p:cNvSpPr>
          <p:nvPr>
            <p:ph type="subTitle" idx="1"/>
          </p:nvPr>
        </p:nvSpPr>
        <p:spPr>
          <a:xfrm>
            <a:off x="1071538" y="3857628"/>
            <a:ext cx="7058052" cy="1752600"/>
          </a:xfrm>
        </p:spPr>
        <p:txBody>
          <a:bodyPr>
            <a:normAutofit fontScale="85000" lnSpcReduction="20000"/>
          </a:bodyPr>
          <a:lstStyle/>
          <a:p>
            <a:pPr algn="l"/>
            <a:r>
              <a:rPr lang="en-GB" dirty="0" smtClean="0">
                <a:solidFill>
                  <a:schemeClr val="tx1"/>
                </a:solidFill>
              </a:rPr>
              <a:t>Learning objective:</a:t>
            </a:r>
          </a:p>
          <a:p>
            <a:pPr algn="l"/>
            <a:r>
              <a:rPr lang="en-GB" dirty="0" smtClean="0">
                <a:solidFill>
                  <a:schemeClr val="tx1"/>
                </a:solidFill>
              </a:rPr>
              <a:t>To revise past and future tense.</a:t>
            </a:r>
          </a:p>
          <a:p>
            <a:pPr algn="l"/>
            <a:r>
              <a:rPr lang="en-GB" dirty="0" smtClean="0">
                <a:solidFill>
                  <a:schemeClr val="tx1"/>
                </a:solidFill>
              </a:rPr>
              <a:t>To revise sports</a:t>
            </a:r>
          </a:p>
          <a:p>
            <a:pPr algn="l"/>
            <a:r>
              <a:rPr lang="en-GB" dirty="0" smtClean="0">
                <a:solidFill>
                  <a:schemeClr val="tx1"/>
                </a:solidFill>
              </a:rPr>
              <a:t>To understand what we can do for our project.</a:t>
            </a:r>
            <a:endParaRPr lang="en-GB" dirty="0">
              <a:solidFill>
                <a:schemeClr val="tx1"/>
              </a:solidFill>
            </a:endParaRPr>
          </a:p>
        </p:txBody>
      </p:sp>
      <p:sp>
        <p:nvSpPr>
          <p:cNvPr id="4" name="TextBox 3"/>
          <p:cNvSpPr txBox="1"/>
          <p:nvPr/>
        </p:nvSpPr>
        <p:spPr>
          <a:xfrm>
            <a:off x="500034" y="500042"/>
            <a:ext cx="5429288" cy="461665"/>
          </a:xfrm>
          <a:prstGeom prst="rect">
            <a:avLst/>
          </a:prstGeom>
          <a:noFill/>
        </p:spPr>
        <p:txBody>
          <a:bodyPr wrap="square" rtlCol="0">
            <a:spAutoFit/>
          </a:bodyPr>
          <a:lstStyle/>
          <a:p>
            <a:r>
              <a:rPr lang="en-GB" sz="2400" dirty="0" err="1" smtClean="0"/>
              <a:t>Montag</a:t>
            </a:r>
            <a:r>
              <a:rPr lang="en-GB" sz="2400" dirty="0" smtClean="0"/>
              <a:t>, den 18. Mai</a:t>
            </a:r>
            <a:endParaRPr lang="en-GB"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274638"/>
            <a:ext cx="8229600" cy="1143000"/>
          </a:xfrm>
        </p:spPr>
        <p:txBody>
          <a:bodyPr/>
          <a:lstStyle/>
          <a:p>
            <a:r>
              <a:rPr lang="en-GB"/>
              <a:t>      fahren</a:t>
            </a:r>
          </a:p>
        </p:txBody>
      </p:sp>
      <p:sp>
        <p:nvSpPr>
          <p:cNvPr id="11267" name="Rectangle 3"/>
          <p:cNvSpPr>
            <a:spLocks noGrp="1" noChangeArrowheads="1"/>
          </p:cNvSpPr>
          <p:nvPr>
            <p:ph type="body" idx="4294967295"/>
          </p:nvPr>
        </p:nvSpPr>
        <p:spPr>
          <a:xfrm>
            <a:off x="571472" y="1643050"/>
            <a:ext cx="8229600" cy="4525963"/>
          </a:xfrm>
        </p:spPr>
        <p:txBody>
          <a:bodyPr/>
          <a:lstStyle/>
          <a:p>
            <a:pPr>
              <a:buFontTx/>
              <a:buNone/>
            </a:pPr>
            <a:endParaRPr lang="en-GB" dirty="0"/>
          </a:p>
          <a:p>
            <a:pPr>
              <a:buFontTx/>
              <a:buNone/>
            </a:pPr>
            <a:endParaRPr lang="en-GB" dirty="0"/>
          </a:p>
          <a:p>
            <a:pPr>
              <a:buFontTx/>
              <a:buNone/>
            </a:pPr>
            <a:endParaRPr lang="en-GB" dirty="0"/>
          </a:p>
          <a:p>
            <a:r>
              <a:rPr lang="en-GB" dirty="0" err="1"/>
              <a:t>Ich</a:t>
            </a:r>
            <a:r>
              <a:rPr lang="en-GB" dirty="0"/>
              <a:t> </a:t>
            </a:r>
            <a:r>
              <a:rPr lang="en-GB" dirty="0" err="1"/>
              <a:t>fahre</a:t>
            </a:r>
            <a:r>
              <a:rPr lang="en-GB" dirty="0"/>
              <a:t> rad.</a:t>
            </a:r>
          </a:p>
          <a:p>
            <a:r>
              <a:rPr lang="en-GB" dirty="0" err="1"/>
              <a:t>Ich</a:t>
            </a:r>
            <a:r>
              <a:rPr lang="en-GB" dirty="0"/>
              <a:t> </a:t>
            </a:r>
            <a:r>
              <a:rPr lang="en-GB" dirty="0" err="1"/>
              <a:t>fahre</a:t>
            </a:r>
            <a:r>
              <a:rPr lang="en-GB" dirty="0"/>
              <a:t> </a:t>
            </a:r>
            <a:r>
              <a:rPr lang="en-GB" dirty="0" err="1"/>
              <a:t>Rollschuh</a:t>
            </a:r>
            <a:r>
              <a:rPr lang="en-GB" dirty="0"/>
              <a:t>.</a:t>
            </a:r>
          </a:p>
          <a:p>
            <a:r>
              <a:rPr lang="en-GB" dirty="0" err="1"/>
              <a:t>Ich</a:t>
            </a:r>
            <a:r>
              <a:rPr lang="en-GB" dirty="0"/>
              <a:t> </a:t>
            </a:r>
            <a:r>
              <a:rPr lang="en-GB" dirty="0" err="1"/>
              <a:t>fahre</a:t>
            </a:r>
            <a:r>
              <a:rPr lang="en-GB" dirty="0"/>
              <a:t> Skateboard.</a:t>
            </a:r>
          </a:p>
          <a:p>
            <a:r>
              <a:rPr lang="en-GB" dirty="0" err="1"/>
              <a:t>Ich</a:t>
            </a:r>
            <a:r>
              <a:rPr lang="en-GB" dirty="0"/>
              <a:t> </a:t>
            </a:r>
            <a:r>
              <a:rPr lang="en-GB" dirty="0" err="1"/>
              <a:t>fahre</a:t>
            </a:r>
            <a:r>
              <a:rPr lang="en-GB" dirty="0"/>
              <a:t> ski.</a:t>
            </a:r>
          </a:p>
        </p:txBody>
      </p:sp>
      <p:graphicFrame>
        <p:nvGraphicFramePr>
          <p:cNvPr id="9220" name="Object 6"/>
          <p:cNvGraphicFramePr>
            <a:graphicFrameLocks noChangeAspect="1"/>
          </p:cNvGraphicFramePr>
          <p:nvPr/>
        </p:nvGraphicFramePr>
        <p:xfrm>
          <a:off x="5286375" y="3286125"/>
          <a:ext cx="2894013" cy="3302000"/>
        </p:xfrm>
        <a:graphic>
          <a:graphicData uri="http://schemas.openxmlformats.org/presentationml/2006/ole">
            <p:oleObj spid="_x0000_s2050" name="ClipArt" r:id="rId4" imgW="2894040" imgH="3301560" progId="">
              <p:embed/>
            </p:oleObj>
          </a:graphicData>
        </a:graphic>
      </p:graphicFrame>
      <p:pic>
        <p:nvPicPr>
          <p:cNvPr id="9221" name="Picture 7" descr="C:\Documents and Settings\cnn\Local Settings\Temporary Internet Files\Content.IE5\GTEZ856B\MCSL01397_0000[1].wmf"/>
          <p:cNvPicPr>
            <a:picLocks noChangeAspect="1" noChangeArrowheads="1"/>
          </p:cNvPicPr>
          <p:nvPr/>
        </p:nvPicPr>
        <p:blipFill>
          <a:blip r:embed="rId5"/>
          <a:srcRect/>
          <a:stretch>
            <a:fillRect/>
          </a:stretch>
        </p:blipFill>
        <p:spPr bwMode="auto">
          <a:xfrm>
            <a:off x="6643688" y="785813"/>
            <a:ext cx="1806575" cy="1801812"/>
          </a:xfrm>
          <a:prstGeom prst="rect">
            <a:avLst/>
          </a:prstGeom>
          <a:noFill/>
          <a:ln w="9525">
            <a:noFill/>
            <a:miter lim="800000"/>
            <a:headEnd/>
            <a:tailEnd/>
          </a:ln>
        </p:spPr>
      </p:pic>
      <p:pic>
        <p:nvPicPr>
          <p:cNvPr id="9222" name="Picture 8" descr="C:\Documents and Settings\cnn\Local Settings\Temporary Internet Files\Content.IE5\8XMJKD67\MCj02320500000[1].wmf"/>
          <p:cNvPicPr>
            <a:picLocks noChangeAspect="1" noChangeArrowheads="1"/>
          </p:cNvPicPr>
          <p:nvPr/>
        </p:nvPicPr>
        <p:blipFill>
          <a:blip r:embed="rId6"/>
          <a:srcRect/>
          <a:stretch>
            <a:fillRect/>
          </a:stretch>
        </p:blipFill>
        <p:spPr bwMode="auto">
          <a:xfrm>
            <a:off x="4140200" y="1341438"/>
            <a:ext cx="1849438" cy="2424112"/>
          </a:xfrm>
          <a:prstGeom prst="rect">
            <a:avLst/>
          </a:prstGeom>
          <a:noFill/>
          <a:ln w="9525">
            <a:noFill/>
            <a:miter lim="800000"/>
            <a:headEnd/>
            <a:tailEnd/>
          </a:ln>
        </p:spPr>
      </p:pic>
      <p:pic>
        <p:nvPicPr>
          <p:cNvPr id="9223" name="Picture 9" descr="C:\Documents and Settings\cnn\Local Settings\Temporary Internet Files\Content.IE5\GTEZ856B\MCj03657060000[1].wmf"/>
          <p:cNvPicPr>
            <a:picLocks noChangeAspect="1" noChangeArrowheads="1"/>
          </p:cNvPicPr>
          <p:nvPr/>
        </p:nvPicPr>
        <p:blipFill>
          <a:blip r:embed="rId7"/>
          <a:srcRect/>
          <a:stretch>
            <a:fillRect/>
          </a:stretch>
        </p:blipFill>
        <p:spPr bwMode="auto">
          <a:xfrm>
            <a:off x="1357313" y="571500"/>
            <a:ext cx="1722437" cy="1843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 calcmode="lin" valueType="num">
                                      <p:cBhvr additive="base">
                                        <p:cTn id="7"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 calcmode="lin" valueType="num">
                                      <p:cBhvr additive="base">
                                        <p:cTn id="13"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anim calcmode="lin" valueType="num">
                                      <p:cBhvr additive="base">
                                        <p:cTn id="19"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builtIn="1"/>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6" end="6"/>
                                            </p:txEl>
                                          </p:spTgt>
                                        </p:tgtEl>
                                        <p:attrNameLst>
                                          <p:attrName>style.visibility</p:attrName>
                                        </p:attrNameLst>
                                      </p:cBhvr>
                                      <p:to>
                                        <p:strVal val="visible"/>
                                      </p:to>
                                    </p:set>
                                    <p:anim calcmode="lin" valueType="num">
                                      <p:cBhvr additive="base">
                                        <p:cTn id="25" dur="500" fill="hold"/>
                                        <p:tgtEl>
                                          <p:spTgt spid="11267">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srcRect/>
          <a:stretch>
            <a:fillRect/>
          </a:stretch>
        </p:blipFill>
        <p:spPr bwMode="auto">
          <a:xfrm>
            <a:off x="6662740" y="3827200"/>
            <a:ext cx="2481260" cy="3030800"/>
          </a:xfrm>
          <a:prstGeom prst="rect">
            <a:avLst/>
          </a:prstGeom>
          <a:noFill/>
          <a:ln w="9525">
            <a:noFill/>
            <a:miter lim="800000"/>
            <a:headEnd/>
            <a:tailEnd/>
          </a:ln>
          <a:effectLst/>
        </p:spPr>
      </p:pic>
      <p:sp>
        <p:nvSpPr>
          <p:cNvPr id="3" name="TextBox 2"/>
          <p:cNvSpPr txBox="1"/>
          <p:nvPr/>
        </p:nvSpPr>
        <p:spPr>
          <a:xfrm>
            <a:off x="928662" y="1357298"/>
            <a:ext cx="3143272" cy="923330"/>
          </a:xfrm>
          <a:prstGeom prst="rect">
            <a:avLst/>
          </a:prstGeom>
          <a:noFill/>
          <a:ln cmpd="dbl">
            <a:solidFill>
              <a:schemeClr val="tx1"/>
            </a:solidFill>
          </a:ln>
        </p:spPr>
        <p:txBody>
          <a:bodyPr wrap="square" rtlCol="0">
            <a:spAutoFit/>
          </a:bodyPr>
          <a:lstStyle/>
          <a:p>
            <a:r>
              <a:rPr lang="en-GB" dirty="0" smtClean="0"/>
              <a:t>Create a leaflet advertising  a health spa / health facilities on your island.</a:t>
            </a:r>
            <a:endParaRPr lang="en-GB" dirty="0"/>
          </a:p>
        </p:txBody>
      </p:sp>
      <p:sp>
        <p:nvSpPr>
          <p:cNvPr id="4" name="TextBox 3"/>
          <p:cNvSpPr txBox="1"/>
          <p:nvPr/>
        </p:nvSpPr>
        <p:spPr>
          <a:xfrm>
            <a:off x="500034" y="3786190"/>
            <a:ext cx="2928958" cy="1200329"/>
          </a:xfrm>
          <a:prstGeom prst="rect">
            <a:avLst/>
          </a:prstGeom>
          <a:noFill/>
          <a:ln cmpd="dbl">
            <a:solidFill>
              <a:schemeClr val="tx1"/>
            </a:solidFill>
          </a:ln>
        </p:spPr>
        <p:txBody>
          <a:bodyPr wrap="square" rtlCol="0">
            <a:spAutoFit/>
          </a:bodyPr>
          <a:lstStyle/>
          <a:p>
            <a:r>
              <a:rPr lang="en-GB" dirty="0" smtClean="0"/>
              <a:t>Describe a futuristic person / alien.  Describe what they will look like as well as their  diet and exercise .</a:t>
            </a:r>
            <a:endParaRPr lang="en-GB" dirty="0"/>
          </a:p>
        </p:txBody>
      </p:sp>
      <p:sp>
        <p:nvSpPr>
          <p:cNvPr id="5" name="TextBox 4"/>
          <p:cNvSpPr txBox="1"/>
          <p:nvPr/>
        </p:nvSpPr>
        <p:spPr>
          <a:xfrm>
            <a:off x="4572000" y="642918"/>
            <a:ext cx="3643338" cy="1200329"/>
          </a:xfrm>
          <a:prstGeom prst="rect">
            <a:avLst/>
          </a:prstGeom>
          <a:noFill/>
          <a:ln cap="rnd" cmpd="thickThin">
            <a:solidFill>
              <a:schemeClr val="tx1"/>
            </a:solidFill>
          </a:ln>
        </p:spPr>
        <p:txBody>
          <a:bodyPr wrap="square" rtlCol="0">
            <a:spAutoFit/>
          </a:bodyPr>
          <a:lstStyle/>
          <a:p>
            <a:r>
              <a:rPr lang="en-GB" dirty="0" smtClean="0"/>
              <a:t>Write a news article (in the style of Heat magazine) describing how unhealthily a celebrity lived and how they are now cleaning up their act.</a:t>
            </a:r>
            <a:endParaRPr lang="en-GB" dirty="0"/>
          </a:p>
        </p:txBody>
      </p:sp>
      <p:sp>
        <p:nvSpPr>
          <p:cNvPr id="6" name="TextBox 5"/>
          <p:cNvSpPr txBox="1"/>
          <p:nvPr/>
        </p:nvSpPr>
        <p:spPr>
          <a:xfrm>
            <a:off x="4000496" y="4786322"/>
            <a:ext cx="2928958" cy="1477328"/>
          </a:xfrm>
          <a:prstGeom prst="rect">
            <a:avLst/>
          </a:prstGeom>
          <a:noFill/>
          <a:ln cmpd="dbl">
            <a:solidFill>
              <a:schemeClr val="tx1"/>
            </a:solidFill>
          </a:ln>
        </p:spPr>
        <p:txBody>
          <a:bodyPr wrap="square" rtlCol="0">
            <a:spAutoFit/>
          </a:bodyPr>
          <a:lstStyle/>
          <a:p>
            <a:r>
              <a:rPr lang="en-GB" dirty="0" smtClean="0"/>
              <a:t>Write your own 7-day lifestyle plan to say what your resolutions are for leading a healthy life when you are older.</a:t>
            </a:r>
            <a:endParaRPr lang="en-GB" dirty="0"/>
          </a:p>
        </p:txBody>
      </p:sp>
      <p:sp>
        <p:nvSpPr>
          <p:cNvPr id="7" name="Rectangle 6"/>
          <p:cNvSpPr/>
          <p:nvPr/>
        </p:nvSpPr>
        <p:spPr>
          <a:xfrm>
            <a:off x="1071538" y="2643182"/>
            <a:ext cx="7107395" cy="923330"/>
          </a:xfrm>
          <a:prstGeom prst="rect">
            <a:avLst/>
          </a:prstGeom>
          <a:noFill/>
        </p:spPr>
        <p:txBody>
          <a:bodyPr wrap="none" lIns="91440" tIns="45720" rIns="91440" bIns="45720">
            <a:spAutoFit/>
          </a:bodyPr>
          <a:lstStyle/>
          <a:p>
            <a:pPr algn="ct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Gesundes</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Leben</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rojekt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srcRect/>
          <a:stretch>
            <a:fillRect/>
          </a:stretch>
        </p:blipFill>
        <p:spPr bwMode="auto">
          <a:xfrm>
            <a:off x="6929454" y="4152984"/>
            <a:ext cx="2214546" cy="2705015"/>
          </a:xfrm>
          <a:prstGeom prst="rect">
            <a:avLst/>
          </a:prstGeom>
          <a:noFill/>
          <a:ln w="9525">
            <a:noFill/>
            <a:miter lim="800000"/>
            <a:headEnd/>
            <a:tailEnd/>
          </a:ln>
          <a:effectLst/>
        </p:spPr>
      </p:pic>
      <p:sp>
        <p:nvSpPr>
          <p:cNvPr id="4" name="TextBox 3"/>
          <p:cNvSpPr txBox="1"/>
          <p:nvPr/>
        </p:nvSpPr>
        <p:spPr>
          <a:xfrm>
            <a:off x="785786" y="4429132"/>
            <a:ext cx="5357850" cy="2031325"/>
          </a:xfrm>
          <a:prstGeom prst="rect">
            <a:avLst/>
          </a:prstGeom>
          <a:noFill/>
          <a:ln cmpd="dbl">
            <a:solidFill>
              <a:schemeClr val="tx1"/>
            </a:solidFill>
          </a:ln>
        </p:spPr>
        <p:txBody>
          <a:bodyPr wrap="square" rtlCol="0">
            <a:spAutoFit/>
          </a:bodyPr>
          <a:lstStyle/>
          <a:p>
            <a:r>
              <a:rPr lang="en-GB" dirty="0" smtClean="0"/>
              <a:t>Whichever you pick, you will have to write in:</a:t>
            </a:r>
          </a:p>
          <a:p>
            <a:endParaRPr lang="en-GB" dirty="0" smtClean="0"/>
          </a:p>
          <a:p>
            <a:r>
              <a:rPr lang="en-GB" dirty="0" smtClean="0"/>
              <a:t>The past tense</a:t>
            </a:r>
          </a:p>
          <a:p>
            <a:r>
              <a:rPr lang="en-GB" dirty="0" smtClean="0"/>
              <a:t>The future tense or </a:t>
            </a:r>
          </a:p>
          <a:p>
            <a:r>
              <a:rPr lang="en-GB" dirty="0" smtClean="0"/>
              <a:t>Using modal verbs</a:t>
            </a:r>
          </a:p>
          <a:p>
            <a:endParaRPr lang="en-GB" dirty="0" smtClean="0"/>
          </a:p>
          <a:p>
            <a:r>
              <a:rPr lang="en-GB" dirty="0" smtClean="0"/>
              <a:t>Depending on what makes sense for your project.</a:t>
            </a:r>
          </a:p>
        </p:txBody>
      </p:sp>
      <p:sp>
        <p:nvSpPr>
          <p:cNvPr id="5" name="TextBox 4"/>
          <p:cNvSpPr txBox="1"/>
          <p:nvPr/>
        </p:nvSpPr>
        <p:spPr>
          <a:xfrm>
            <a:off x="785786" y="1714488"/>
            <a:ext cx="7000924" cy="2585323"/>
          </a:xfrm>
          <a:prstGeom prst="rect">
            <a:avLst/>
          </a:prstGeom>
          <a:noFill/>
          <a:ln cap="rnd" cmpd="thickThin">
            <a:solidFill>
              <a:schemeClr val="tx1"/>
            </a:solidFill>
          </a:ln>
        </p:spPr>
        <p:txBody>
          <a:bodyPr wrap="square" rtlCol="0">
            <a:spAutoFit/>
          </a:bodyPr>
          <a:lstStyle/>
          <a:p>
            <a:r>
              <a:rPr lang="en-GB" dirty="0" smtClean="0"/>
              <a:t>On Wednesday, you will have the lesson to prepare a draft of your work.</a:t>
            </a:r>
          </a:p>
          <a:p>
            <a:endParaRPr lang="en-GB" dirty="0" smtClean="0"/>
          </a:p>
          <a:p>
            <a:r>
              <a:rPr lang="en-GB" dirty="0" smtClean="0"/>
              <a:t>On Thursday, we will be in the ICT room (ICT2)  so that you can create your finished products on the computer.  </a:t>
            </a:r>
          </a:p>
          <a:p>
            <a:endParaRPr lang="en-GB" dirty="0" smtClean="0"/>
          </a:p>
          <a:p>
            <a:r>
              <a:rPr lang="en-GB" dirty="0" smtClean="0"/>
              <a:t>TIP!  Write as much as you can on Wednesday so that you can spend time on Thursday making your final product look good.  We will present our projects in the last 15 minutes of Thursday’s lesson.</a:t>
            </a:r>
          </a:p>
          <a:p>
            <a:endParaRPr lang="en-GB" dirty="0" smtClean="0"/>
          </a:p>
        </p:txBody>
      </p:sp>
      <p:sp>
        <p:nvSpPr>
          <p:cNvPr id="7" name="Rectangle 6"/>
          <p:cNvSpPr/>
          <p:nvPr/>
        </p:nvSpPr>
        <p:spPr>
          <a:xfrm>
            <a:off x="1142976" y="500042"/>
            <a:ext cx="7107395" cy="923330"/>
          </a:xfrm>
          <a:prstGeom prst="rect">
            <a:avLst/>
          </a:prstGeom>
          <a:noFill/>
        </p:spPr>
        <p:txBody>
          <a:bodyPr wrap="none" lIns="91440" tIns="45720" rIns="91440" bIns="45720">
            <a:spAutoFit/>
          </a:bodyPr>
          <a:lstStyle/>
          <a:p>
            <a:pPr algn="ct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Gesundes</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Leben</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rojekt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Punkt!</a:t>
            </a:r>
          </a:p>
        </p:txBody>
      </p:sp>
      <p:sp>
        <p:nvSpPr>
          <p:cNvPr id="3" name="Content Placeholder 2"/>
          <p:cNvSpPr>
            <a:spLocks noGrp="1"/>
          </p:cNvSpPr>
          <p:nvPr>
            <p:ph idx="1"/>
          </p:nvPr>
        </p:nvSpPr>
        <p:spPr/>
        <p:txBody>
          <a:bodyPr>
            <a:normAutofit/>
          </a:bodyPr>
          <a:lstStyle/>
          <a:p>
            <a:pPr>
              <a:lnSpc>
                <a:spcPct val="90000"/>
              </a:lnSpc>
            </a:pPr>
            <a:r>
              <a:rPr lang="en-US" sz="3000" smtClean="0"/>
              <a:t>Can you make complete past tense sentences as a class and beat the teacher?  </a:t>
            </a:r>
          </a:p>
          <a:p>
            <a:pPr>
              <a:lnSpc>
                <a:spcPct val="90000"/>
              </a:lnSpc>
            </a:pPr>
            <a:endParaRPr lang="en-US" sz="3000" smtClean="0"/>
          </a:p>
          <a:p>
            <a:pPr>
              <a:lnSpc>
                <a:spcPct val="90000"/>
              </a:lnSpc>
            </a:pPr>
            <a:r>
              <a:rPr lang="en-US" sz="3000" smtClean="0"/>
              <a:t>You have to include a time and an extra detail (e.g. what you played or where you went) to win the point!</a:t>
            </a:r>
          </a:p>
          <a:p>
            <a:pPr>
              <a:lnSpc>
                <a:spcPct val="90000"/>
              </a:lnSpc>
            </a:pPr>
            <a:endParaRPr lang="en-US" sz="3000" smtClean="0"/>
          </a:p>
          <a:p>
            <a:pPr>
              <a:lnSpc>
                <a:spcPct val="90000"/>
              </a:lnSpc>
            </a:pPr>
            <a:r>
              <a:rPr lang="en-US" sz="3000" smtClean="0"/>
              <a:t>If you make a mistake, you join </a:t>
            </a:r>
            <a:br>
              <a:rPr lang="en-US" sz="3000" smtClean="0"/>
            </a:br>
            <a:r>
              <a:rPr lang="en-US" sz="3000" smtClean="0"/>
              <a:t>the teacher’s team!</a:t>
            </a:r>
          </a:p>
        </p:txBody>
      </p:sp>
      <p:pic>
        <p:nvPicPr>
          <p:cNvPr id="21508" name="Picture 3"/>
          <p:cNvPicPr>
            <a:picLocks noChangeAspect="1"/>
          </p:cNvPicPr>
          <p:nvPr/>
        </p:nvPicPr>
        <p:blipFill>
          <a:blip r:embed="rId2"/>
          <a:srcRect/>
          <a:stretch>
            <a:fillRect/>
          </a:stretch>
        </p:blipFill>
        <p:spPr bwMode="auto">
          <a:xfrm>
            <a:off x="7086600" y="4724400"/>
            <a:ext cx="1600200" cy="1676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16" y="1785926"/>
            <a:ext cx="8429684" cy="4801314"/>
          </a:xfrm>
          <a:prstGeom prst="rect">
            <a:avLst/>
          </a:prstGeom>
          <a:noFill/>
        </p:spPr>
        <p:txBody>
          <a:bodyPr wrap="square" rtlCol="0">
            <a:spAutoFit/>
          </a:bodyPr>
          <a:lstStyle/>
          <a:p>
            <a:pPr lvl="0"/>
            <a:r>
              <a:rPr lang="en-GB" sz="3000" dirty="0" err="1"/>
              <a:t>Ich</a:t>
            </a:r>
            <a:r>
              <a:rPr lang="en-GB" sz="3000" dirty="0"/>
              <a:t> bin in die </a:t>
            </a:r>
            <a:r>
              <a:rPr lang="en-GB" sz="3000" dirty="0" err="1"/>
              <a:t>Kegelbahn</a:t>
            </a:r>
            <a:r>
              <a:rPr lang="en-GB" sz="3000" dirty="0"/>
              <a:t> ___________</a:t>
            </a:r>
          </a:p>
          <a:p>
            <a:r>
              <a:rPr lang="en-GB" sz="3000" dirty="0"/>
              <a:t> </a:t>
            </a:r>
          </a:p>
          <a:p>
            <a:pPr lvl="0"/>
            <a:r>
              <a:rPr lang="en-GB" sz="3000" dirty="0" err="1"/>
              <a:t>Er</a:t>
            </a:r>
            <a:r>
              <a:rPr lang="en-GB" sz="3000" dirty="0"/>
              <a:t> hat </a:t>
            </a:r>
            <a:r>
              <a:rPr lang="en-GB" sz="3000" dirty="0" err="1"/>
              <a:t>Schinkenbrot</a:t>
            </a:r>
            <a:r>
              <a:rPr lang="en-GB" sz="3000" dirty="0"/>
              <a:t> ______________</a:t>
            </a:r>
          </a:p>
          <a:p>
            <a:r>
              <a:rPr lang="en-GB" sz="3000" dirty="0"/>
              <a:t> </a:t>
            </a:r>
          </a:p>
          <a:p>
            <a:pPr lvl="0"/>
            <a:r>
              <a:rPr lang="en-GB" sz="3000" dirty="0" err="1"/>
              <a:t>Wir</a:t>
            </a:r>
            <a:r>
              <a:rPr lang="en-GB" sz="3000" dirty="0"/>
              <a:t> </a:t>
            </a:r>
            <a:r>
              <a:rPr lang="en-GB" sz="3000" dirty="0" err="1"/>
              <a:t>haben</a:t>
            </a:r>
            <a:r>
              <a:rPr lang="en-GB" sz="3000" dirty="0"/>
              <a:t> </a:t>
            </a:r>
            <a:r>
              <a:rPr lang="en-GB" sz="3000" dirty="0" err="1"/>
              <a:t>unsere</a:t>
            </a:r>
            <a:r>
              <a:rPr lang="en-GB" sz="3000" dirty="0"/>
              <a:t> </a:t>
            </a:r>
            <a:r>
              <a:rPr lang="en-GB" sz="3000" dirty="0" err="1" smtClean="0"/>
              <a:t>Hausaufgaben</a:t>
            </a:r>
            <a:r>
              <a:rPr lang="en-GB" sz="3000" dirty="0" smtClean="0"/>
              <a:t> __________</a:t>
            </a:r>
          </a:p>
          <a:p>
            <a:pPr lvl="0"/>
            <a:r>
              <a:rPr lang="en-GB" sz="3000" dirty="0"/>
              <a:t> </a:t>
            </a:r>
          </a:p>
          <a:p>
            <a:pPr lvl="0"/>
            <a:r>
              <a:rPr lang="en-GB" sz="3000" dirty="0"/>
              <a:t>Mein </a:t>
            </a:r>
            <a:r>
              <a:rPr lang="en-GB" sz="3000" dirty="0" err="1"/>
              <a:t>Vater</a:t>
            </a:r>
            <a:r>
              <a:rPr lang="en-GB" sz="3000" dirty="0"/>
              <a:t> </a:t>
            </a:r>
            <a:r>
              <a:rPr lang="en-GB" sz="3000" dirty="0" err="1"/>
              <a:t>ist</a:t>
            </a:r>
            <a:r>
              <a:rPr lang="en-GB" sz="3000" dirty="0"/>
              <a:t> </a:t>
            </a:r>
            <a:r>
              <a:rPr lang="en-GB" sz="3000" dirty="0" err="1"/>
              <a:t>im</a:t>
            </a:r>
            <a:r>
              <a:rPr lang="en-GB" sz="3000" dirty="0"/>
              <a:t> </a:t>
            </a:r>
            <a:r>
              <a:rPr lang="en-GB" sz="3000" dirty="0" err="1"/>
              <a:t>Freibad</a:t>
            </a:r>
            <a:r>
              <a:rPr lang="en-GB" sz="3000" dirty="0"/>
              <a:t> __________</a:t>
            </a:r>
          </a:p>
          <a:p>
            <a:r>
              <a:rPr lang="en-GB" sz="3000" dirty="0"/>
              <a:t> </a:t>
            </a:r>
          </a:p>
          <a:p>
            <a:pPr lvl="0"/>
            <a:r>
              <a:rPr lang="en-GB" sz="3000" dirty="0" err="1"/>
              <a:t>Meine</a:t>
            </a:r>
            <a:r>
              <a:rPr lang="en-GB" sz="3000" dirty="0"/>
              <a:t> </a:t>
            </a:r>
            <a:r>
              <a:rPr lang="en-GB" sz="3000" dirty="0" err="1"/>
              <a:t>Eltern</a:t>
            </a:r>
            <a:r>
              <a:rPr lang="en-GB" sz="3000" dirty="0"/>
              <a:t> </a:t>
            </a:r>
            <a:r>
              <a:rPr lang="en-GB" sz="3000" dirty="0" err="1"/>
              <a:t>haben</a:t>
            </a:r>
            <a:r>
              <a:rPr lang="en-GB" sz="3000" dirty="0"/>
              <a:t> </a:t>
            </a:r>
            <a:r>
              <a:rPr lang="en-GB" sz="3000" dirty="0" err="1"/>
              <a:t>eine</a:t>
            </a:r>
            <a:r>
              <a:rPr lang="en-GB" sz="3000" dirty="0"/>
              <a:t> </a:t>
            </a:r>
            <a:r>
              <a:rPr lang="en-GB" sz="3000" dirty="0" err="1"/>
              <a:t>Zeitung</a:t>
            </a:r>
            <a:r>
              <a:rPr lang="en-GB" sz="3000" dirty="0"/>
              <a:t> ____________</a:t>
            </a:r>
          </a:p>
          <a:p>
            <a:r>
              <a:rPr lang="en-GB" dirty="0"/>
              <a:t> </a:t>
            </a:r>
          </a:p>
          <a:p>
            <a:endParaRPr lang="en-GB" dirty="0"/>
          </a:p>
        </p:txBody>
      </p:sp>
      <p:sp>
        <p:nvSpPr>
          <p:cNvPr id="3" name="TextBox 2"/>
          <p:cNvSpPr txBox="1"/>
          <p:nvPr/>
        </p:nvSpPr>
        <p:spPr>
          <a:xfrm>
            <a:off x="214282" y="285728"/>
            <a:ext cx="6715172" cy="553998"/>
          </a:xfrm>
          <a:prstGeom prst="rect">
            <a:avLst/>
          </a:prstGeom>
          <a:noFill/>
        </p:spPr>
        <p:txBody>
          <a:bodyPr wrap="square" rtlCol="0">
            <a:spAutoFit/>
          </a:bodyPr>
          <a:lstStyle/>
          <a:p>
            <a:r>
              <a:rPr lang="en-GB" sz="3000" dirty="0" smtClean="0"/>
              <a:t>Team A</a:t>
            </a:r>
            <a:endParaRPr lang="en-GB"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0100" y="1785926"/>
            <a:ext cx="7143800" cy="4708981"/>
          </a:xfrm>
          <a:prstGeom prst="rect">
            <a:avLst/>
          </a:prstGeom>
          <a:noFill/>
        </p:spPr>
        <p:txBody>
          <a:bodyPr wrap="square" rtlCol="0">
            <a:spAutoFit/>
          </a:bodyPr>
          <a:lstStyle/>
          <a:p>
            <a:r>
              <a:rPr lang="en-GB" sz="3000" dirty="0" smtClean="0"/>
              <a:t> </a:t>
            </a:r>
            <a:r>
              <a:rPr lang="en-GB" sz="3000" dirty="0" err="1" smtClean="0"/>
              <a:t>Sie</a:t>
            </a:r>
            <a:r>
              <a:rPr lang="en-GB" sz="3000" dirty="0" smtClean="0"/>
              <a:t> hat </a:t>
            </a:r>
            <a:r>
              <a:rPr lang="en-GB" sz="3000" dirty="0" err="1" smtClean="0"/>
              <a:t>einen</a:t>
            </a:r>
            <a:r>
              <a:rPr lang="en-GB" sz="3000" dirty="0" smtClean="0"/>
              <a:t> Brief _______________</a:t>
            </a:r>
          </a:p>
          <a:p>
            <a:r>
              <a:rPr lang="en-GB" sz="3000" dirty="0" smtClean="0"/>
              <a:t> </a:t>
            </a:r>
          </a:p>
          <a:p>
            <a:pPr lvl="0"/>
            <a:r>
              <a:rPr lang="en-GB" sz="3000" dirty="0" err="1" smtClean="0"/>
              <a:t>Der</a:t>
            </a:r>
            <a:r>
              <a:rPr lang="en-GB" sz="3000" dirty="0" smtClean="0"/>
              <a:t> Mann hat ,Hallo‘ ______________</a:t>
            </a:r>
          </a:p>
          <a:p>
            <a:r>
              <a:rPr lang="en-GB" sz="3000" dirty="0" smtClean="0"/>
              <a:t> </a:t>
            </a:r>
          </a:p>
          <a:p>
            <a:pPr lvl="0"/>
            <a:r>
              <a:rPr lang="en-GB" sz="3000" dirty="0" err="1" smtClean="0"/>
              <a:t>Ich</a:t>
            </a:r>
            <a:r>
              <a:rPr lang="en-GB" sz="3000" dirty="0" smtClean="0"/>
              <a:t> </a:t>
            </a:r>
            <a:r>
              <a:rPr lang="en-GB" sz="3000" dirty="0" err="1" smtClean="0"/>
              <a:t>habe</a:t>
            </a:r>
            <a:r>
              <a:rPr lang="en-GB" sz="3000" dirty="0" smtClean="0"/>
              <a:t> </a:t>
            </a:r>
            <a:r>
              <a:rPr lang="en-GB" sz="3000" dirty="0" err="1" smtClean="0"/>
              <a:t>ein</a:t>
            </a:r>
            <a:r>
              <a:rPr lang="en-GB" sz="3000" dirty="0" smtClean="0"/>
              <a:t> </a:t>
            </a:r>
            <a:r>
              <a:rPr lang="en-GB" sz="3000" dirty="0" err="1" smtClean="0"/>
              <a:t>Bild</a:t>
            </a:r>
            <a:r>
              <a:rPr lang="en-GB" sz="3000" dirty="0" smtClean="0"/>
              <a:t> _____________</a:t>
            </a:r>
          </a:p>
          <a:p>
            <a:r>
              <a:rPr lang="en-GB" sz="3000" dirty="0" smtClean="0"/>
              <a:t> </a:t>
            </a:r>
          </a:p>
          <a:p>
            <a:pPr lvl="0"/>
            <a:r>
              <a:rPr lang="en-GB" sz="3000" dirty="0" err="1" smtClean="0"/>
              <a:t>Der</a:t>
            </a:r>
            <a:r>
              <a:rPr lang="en-GB" sz="3000" dirty="0" smtClean="0"/>
              <a:t> Film hat um 9 </a:t>
            </a:r>
            <a:r>
              <a:rPr lang="en-GB" sz="3000" dirty="0" err="1" smtClean="0"/>
              <a:t>Uhr</a:t>
            </a:r>
            <a:r>
              <a:rPr lang="en-GB" sz="3000" dirty="0" smtClean="0"/>
              <a:t> ______________</a:t>
            </a:r>
          </a:p>
          <a:p>
            <a:r>
              <a:rPr lang="en-GB" sz="3000" dirty="0" smtClean="0"/>
              <a:t>  </a:t>
            </a:r>
          </a:p>
          <a:p>
            <a:pPr lvl="0"/>
            <a:r>
              <a:rPr lang="en-GB" sz="3000" dirty="0" err="1" smtClean="0"/>
              <a:t>Wir</a:t>
            </a:r>
            <a:r>
              <a:rPr lang="en-GB" sz="3000" dirty="0" smtClean="0"/>
              <a:t> </a:t>
            </a:r>
            <a:r>
              <a:rPr lang="en-GB" sz="3000" dirty="0" err="1" smtClean="0"/>
              <a:t>sind</a:t>
            </a:r>
            <a:r>
              <a:rPr lang="en-GB" sz="3000" dirty="0" smtClean="0"/>
              <a:t> </a:t>
            </a:r>
            <a:r>
              <a:rPr lang="en-GB" sz="3000" dirty="0" err="1" smtClean="0"/>
              <a:t>nach</a:t>
            </a:r>
            <a:r>
              <a:rPr lang="en-GB" sz="3000" dirty="0" smtClean="0"/>
              <a:t> Berlin ______________</a:t>
            </a:r>
          </a:p>
          <a:p>
            <a:endParaRPr lang="en-GB" sz="3000" dirty="0"/>
          </a:p>
        </p:txBody>
      </p:sp>
      <p:sp>
        <p:nvSpPr>
          <p:cNvPr id="3" name="TextBox 2"/>
          <p:cNvSpPr txBox="1"/>
          <p:nvPr/>
        </p:nvSpPr>
        <p:spPr>
          <a:xfrm>
            <a:off x="214282" y="285728"/>
            <a:ext cx="6715172" cy="553998"/>
          </a:xfrm>
          <a:prstGeom prst="rect">
            <a:avLst/>
          </a:prstGeom>
          <a:noFill/>
        </p:spPr>
        <p:txBody>
          <a:bodyPr wrap="square" rtlCol="0">
            <a:spAutoFit/>
          </a:bodyPr>
          <a:lstStyle/>
          <a:p>
            <a:r>
              <a:rPr lang="en-GB" sz="3000" dirty="0" smtClean="0"/>
              <a:t>Team B</a:t>
            </a:r>
            <a:endParaRPr lang="en-GB"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smtClean="0"/>
              <a:t>Can you remember the 3 parts of the past tense?</a:t>
            </a:r>
          </a:p>
        </p:txBody>
      </p:sp>
      <p:sp>
        <p:nvSpPr>
          <p:cNvPr id="5" name="TextBox 4"/>
          <p:cNvSpPr txBox="1">
            <a:spLocks noChangeArrowheads="1"/>
          </p:cNvSpPr>
          <p:nvPr/>
        </p:nvSpPr>
        <p:spPr bwMode="auto">
          <a:xfrm>
            <a:off x="838200" y="2743200"/>
            <a:ext cx="1654175" cy="461963"/>
          </a:xfrm>
          <a:prstGeom prst="rect">
            <a:avLst/>
          </a:prstGeom>
          <a:noFill/>
          <a:ln w="9525">
            <a:solidFill>
              <a:schemeClr val="tx1"/>
            </a:solidFill>
            <a:miter lim="800000"/>
            <a:headEnd/>
            <a:tailEnd/>
          </a:ln>
        </p:spPr>
        <p:txBody>
          <a:bodyPr>
            <a:spAutoFit/>
          </a:bodyPr>
          <a:lstStyle/>
          <a:p>
            <a:pPr algn="ctr"/>
            <a:r>
              <a:rPr lang="en-US" sz="2400">
                <a:solidFill>
                  <a:srgbClr val="008000"/>
                </a:solidFill>
                <a:latin typeface="Calibri" pitchFamily="-108" charset="0"/>
              </a:rPr>
              <a:t>subject</a:t>
            </a:r>
          </a:p>
        </p:txBody>
      </p:sp>
      <p:sp>
        <p:nvSpPr>
          <p:cNvPr id="6" name="TextBox 5"/>
          <p:cNvSpPr txBox="1">
            <a:spLocks noChangeArrowheads="1"/>
          </p:cNvSpPr>
          <p:nvPr/>
        </p:nvSpPr>
        <p:spPr bwMode="auto">
          <a:xfrm>
            <a:off x="3048000" y="2743200"/>
            <a:ext cx="2057400" cy="461963"/>
          </a:xfrm>
          <a:prstGeom prst="rect">
            <a:avLst/>
          </a:prstGeom>
          <a:noFill/>
          <a:ln w="9525">
            <a:solidFill>
              <a:schemeClr val="tx1"/>
            </a:solidFill>
            <a:miter lim="800000"/>
            <a:headEnd/>
            <a:tailEnd/>
          </a:ln>
        </p:spPr>
        <p:txBody>
          <a:bodyPr>
            <a:spAutoFit/>
          </a:bodyPr>
          <a:lstStyle/>
          <a:p>
            <a:pPr algn="ctr"/>
            <a:r>
              <a:rPr lang="en-US" sz="2400">
                <a:solidFill>
                  <a:srgbClr val="FF0000"/>
                </a:solidFill>
                <a:latin typeface="Calibri" pitchFamily="-108" charset="0"/>
              </a:rPr>
              <a:t>auxiliary</a:t>
            </a:r>
          </a:p>
        </p:txBody>
      </p:sp>
      <p:sp>
        <p:nvSpPr>
          <p:cNvPr id="7" name="TextBox 6"/>
          <p:cNvSpPr txBox="1">
            <a:spLocks noChangeArrowheads="1"/>
          </p:cNvSpPr>
          <p:nvPr/>
        </p:nvSpPr>
        <p:spPr bwMode="auto">
          <a:xfrm>
            <a:off x="5562600" y="2743200"/>
            <a:ext cx="2470150" cy="461963"/>
          </a:xfrm>
          <a:prstGeom prst="rect">
            <a:avLst/>
          </a:prstGeom>
          <a:noFill/>
          <a:ln w="9525">
            <a:solidFill>
              <a:schemeClr val="tx1"/>
            </a:solidFill>
            <a:miter lim="800000"/>
            <a:headEnd/>
            <a:tailEnd/>
          </a:ln>
        </p:spPr>
        <p:txBody>
          <a:bodyPr>
            <a:spAutoFit/>
          </a:bodyPr>
          <a:lstStyle/>
          <a:p>
            <a:pPr algn="ctr"/>
            <a:r>
              <a:rPr lang="en-US" sz="2400">
                <a:solidFill>
                  <a:srgbClr val="0000FF"/>
                </a:solidFill>
                <a:latin typeface="Calibri" pitchFamily="-108" charset="0"/>
              </a:rPr>
              <a:t>past participle</a:t>
            </a:r>
          </a:p>
        </p:txBody>
      </p:sp>
      <p:sp>
        <p:nvSpPr>
          <p:cNvPr id="26627" name="AutoShape 3"/>
          <p:cNvSpPr>
            <a:spLocks noChangeArrowheads="1"/>
          </p:cNvSpPr>
          <p:nvPr/>
        </p:nvSpPr>
        <p:spPr bwMode="auto">
          <a:xfrm>
            <a:off x="1417638" y="3327400"/>
            <a:ext cx="457200" cy="549275"/>
          </a:xfrm>
          <a:prstGeom prst="downArrow">
            <a:avLst>
              <a:gd name="adj1" fmla="val 50000"/>
              <a:gd name="adj2" fmla="val 30035"/>
            </a:avLst>
          </a:prstGeom>
          <a:solidFill>
            <a:srgbClr val="FFFFFF"/>
          </a:solidFill>
          <a:ln w="9525">
            <a:solidFill>
              <a:srgbClr val="000000"/>
            </a:solidFill>
            <a:miter lim="800000"/>
            <a:headEnd/>
            <a:tailEnd/>
          </a:ln>
        </p:spPr>
        <p:txBody>
          <a:bodyPr/>
          <a:lstStyle/>
          <a:p>
            <a:endParaRPr lang="en-US">
              <a:latin typeface="Calibri" pitchFamily="-108" charset="0"/>
            </a:endParaRPr>
          </a:p>
        </p:txBody>
      </p:sp>
      <p:sp>
        <p:nvSpPr>
          <p:cNvPr id="26628" name="AutoShape 4"/>
          <p:cNvSpPr>
            <a:spLocks noChangeArrowheads="1"/>
          </p:cNvSpPr>
          <p:nvPr/>
        </p:nvSpPr>
        <p:spPr bwMode="auto">
          <a:xfrm>
            <a:off x="3733800" y="3327400"/>
            <a:ext cx="457200" cy="549275"/>
          </a:xfrm>
          <a:prstGeom prst="downArrow">
            <a:avLst>
              <a:gd name="adj1" fmla="val 50000"/>
              <a:gd name="adj2" fmla="val 30035"/>
            </a:avLst>
          </a:prstGeom>
          <a:solidFill>
            <a:srgbClr val="FFFFFF"/>
          </a:solidFill>
          <a:ln w="9525">
            <a:solidFill>
              <a:srgbClr val="000000"/>
            </a:solidFill>
            <a:miter lim="800000"/>
            <a:headEnd/>
            <a:tailEnd/>
          </a:ln>
        </p:spPr>
        <p:txBody>
          <a:bodyPr/>
          <a:lstStyle/>
          <a:p>
            <a:endParaRPr lang="en-US">
              <a:latin typeface="Calibri" pitchFamily="-108" charset="0"/>
            </a:endParaRPr>
          </a:p>
        </p:txBody>
      </p:sp>
      <p:sp>
        <p:nvSpPr>
          <p:cNvPr id="26629" name="AutoShape 5"/>
          <p:cNvSpPr>
            <a:spLocks noChangeArrowheads="1"/>
          </p:cNvSpPr>
          <p:nvPr/>
        </p:nvSpPr>
        <p:spPr bwMode="auto">
          <a:xfrm>
            <a:off x="6629400" y="3327400"/>
            <a:ext cx="457200" cy="549275"/>
          </a:xfrm>
          <a:prstGeom prst="downArrow">
            <a:avLst>
              <a:gd name="adj1" fmla="val 50000"/>
              <a:gd name="adj2" fmla="val 30035"/>
            </a:avLst>
          </a:prstGeom>
          <a:solidFill>
            <a:srgbClr val="FFFFFF"/>
          </a:solidFill>
          <a:ln w="9525">
            <a:solidFill>
              <a:srgbClr val="000000"/>
            </a:solidFill>
            <a:miter lim="800000"/>
            <a:headEnd/>
            <a:tailEnd/>
          </a:ln>
        </p:spPr>
        <p:txBody>
          <a:bodyPr/>
          <a:lstStyle/>
          <a:p>
            <a:endParaRPr lang="en-US">
              <a:latin typeface="Calibri" pitchFamily="-108" charset="0"/>
            </a:endParaRPr>
          </a:p>
        </p:txBody>
      </p:sp>
      <p:sp>
        <p:nvSpPr>
          <p:cNvPr id="26630" name="Text Box 6"/>
          <p:cNvSpPr txBox="1">
            <a:spLocks noChangeArrowheads="1"/>
          </p:cNvSpPr>
          <p:nvPr/>
        </p:nvSpPr>
        <p:spPr bwMode="auto">
          <a:xfrm>
            <a:off x="800100" y="3876675"/>
            <a:ext cx="1692275" cy="2540000"/>
          </a:xfrm>
          <a:prstGeom prst="rect">
            <a:avLst/>
          </a:prstGeom>
          <a:noFill/>
          <a:ln w="9525">
            <a:solidFill>
              <a:srgbClr val="000000"/>
            </a:solidFill>
            <a:miter lim="800000"/>
            <a:headEnd/>
            <a:tailEnd/>
          </a:ln>
        </p:spPr>
        <p:txBody>
          <a:bodyPr/>
          <a:lstStyle/>
          <a:p>
            <a:r>
              <a:rPr lang="en-GB" sz="2200">
                <a:solidFill>
                  <a:srgbClr val="008000"/>
                </a:solidFill>
              </a:rPr>
              <a:t>Tells us </a:t>
            </a:r>
            <a:r>
              <a:rPr lang="en-GB" sz="2200" b="1">
                <a:solidFill>
                  <a:srgbClr val="008000"/>
                </a:solidFill>
              </a:rPr>
              <a:t>who</a:t>
            </a:r>
            <a:r>
              <a:rPr lang="en-GB" sz="2200">
                <a:solidFill>
                  <a:srgbClr val="008000"/>
                </a:solidFill>
              </a:rPr>
              <a:t> or </a:t>
            </a:r>
            <a:r>
              <a:rPr lang="en-GB" sz="2200" b="1">
                <a:solidFill>
                  <a:srgbClr val="008000"/>
                </a:solidFill>
              </a:rPr>
              <a:t>what</a:t>
            </a:r>
            <a:r>
              <a:rPr lang="en-GB" sz="2200">
                <a:solidFill>
                  <a:srgbClr val="008000"/>
                </a:solidFill>
              </a:rPr>
              <a:t> did the action</a:t>
            </a:r>
            <a:r>
              <a:rPr lang="en-GB" sz="2200">
                <a:solidFill>
                  <a:srgbClr val="00FF00"/>
                </a:solidFill>
              </a:rPr>
              <a:t>  </a:t>
            </a:r>
            <a:r>
              <a:rPr lang="en-GB" sz="2200">
                <a:solidFill>
                  <a:srgbClr val="008000"/>
                </a:solidFill>
              </a:rPr>
              <a:t>(person or thing)</a:t>
            </a:r>
          </a:p>
        </p:txBody>
      </p:sp>
      <p:sp>
        <p:nvSpPr>
          <p:cNvPr id="26631" name="Text Box 7"/>
          <p:cNvSpPr txBox="1">
            <a:spLocks noChangeArrowheads="1"/>
          </p:cNvSpPr>
          <p:nvPr/>
        </p:nvSpPr>
        <p:spPr bwMode="auto">
          <a:xfrm>
            <a:off x="3048000" y="3876675"/>
            <a:ext cx="2057400" cy="2540000"/>
          </a:xfrm>
          <a:prstGeom prst="rect">
            <a:avLst/>
          </a:prstGeom>
          <a:noFill/>
          <a:ln w="9525">
            <a:solidFill>
              <a:srgbClr val="000000"/>
            </a:solidFill>
            <a:miter lim="800000"/>
            <a:headEnd/>
            <a:tailEnd/>
          </a:ln>
        </p:spPr>
        <p:txBody>
          <a:bodyPr/>
          <a:lstStyle/>
          <a:p>
            <a:r>
              <a:rPr lang="en-US" sz="2200">
                <a:solidFill>
                  <a:srgbClr val="FF0000"/>
                </a:solidFill>
                <a:cs typeface="Times New Roman" pitchFamily="-108" charset="0"/>
              </a:rPr>
              <a:t>Helping verb (</a:t>
            </a:r>
            <a:r>
              <a:rPr lang="en-US" sz="2200" b="1">
                <a:solidFill>
                  <a:srgbClr val="FF0000"/>
                </a:solidFill>
                <a:cs typeface="Times New Roman" pitchFamily="-108" charset="0"/>
              </a:rPr>
              <a:t>haben</a:t>
            </a:r>
            <a:r>
              <a:rPr lang="en-US" sz="2200">
                <a:solidFill>
                  <a:srgbClr val="FF0000"/>
                </a:solidFill>
                <a:cs typeface="Times New Roman" pitchFamily="-108" charset="0"/>
              </a:rPr>
              <a:t> or </a:t>
            </a:r>
            <a:r>
              <a:rPr lang="en-US" sz="2200" b="1">
                <a:solidFill>
                  <a:srgbClr val="FF0000"/>
                </a:solidFill>
                <a:cs typeface="Times New Roman" pitchFamily="-108" charset="0"/>
              </a:rPr>
              <a:t>sein</a:t>
            </a:r>
            <a:r>
              <a:rPr lang="en-US" sz="2200">
                <a:solidFill>
                  <a:srgbClr val="FF0000"/>
                </a:solidFill>
                <a:cs typeface="Times New Roman" pitchFamily="-108" charset="0"/>
              </a:rPr>
              <a:t>)</a:t>
            </a:r>
          </a:p>
          <a:p>
            <a:endParaRPr lang="en-US" sz="2200">
              <a:solidFill>
                <a:srgbClr val="FF0000"/>
              </a:solidFill>
              <a:cs typeface="Times New Roman" pitchFamily="-108" charset="0"/>
            </a:endParaRPr>
          </a:p>
          <a:p>
            <a:r>
              <a:rPr lang="en-US" sz="2200">
                <a:solidFill>
                  <a:srgbClr val="FF0000"/>
                </a:solidFill>
                <a:cs typeface="Times New Roman" pitchFamily="-108" charset="0"/>
              </a:rPr>
              <a:t>Changes to match the person</a:t>
            </a:r>
            <a:endParaRPr lang="en-US" sz="2200">
              <a:cs typeface="Times New Roman" pitchFamily="-108" charset="0"/>
            </a:endParaRPr>
          </a:p>
        </p:txBody>
      </p:sp>
      <p:sp>
        <p:nvSpPr>
          <p:cNvPr id="26632" name="Text Box 8"/>
          <p:cNvSpPr txBox="1">
            <a:spLocks noChangeArrowheads="1"/>
          </p:cNvSpPr>
          <p:nvPr/>
        </p:nvSpPr>
        <p:spPr bwMode="auto">
          <a:xfrm>
            <a:off x="5562600" y="3876675"/>
            <a:ext cx="2470150" cy="2540000"/>
          </a:xfrm>
          <a:prstGeom prst="rect">
            <a:avLst/>
          </a:prstGeom>
          <a:noFill/>
          <a:ln w="9525">
            <a:solidFill>
              <a:srgbClr val="000000"/>
            </a:solidFill>
            <a:miter lim="800000"/>
            <a:headEnd/>
            <a:tailEnd/>
          </a:ln>
        </p:spPr>
        <p:txBody>
          <a:bodyPr/>
          <a:lstStyle/>
          <a:p>
            <a:r>
              <a:rPr lang="en-US" sz="2200">
                <a:solidFill>
                  <a:srgbClr val="0000FF"/>
                </a:solidFill>
                <a:cs typeface="Times New Roman" pitchFamily="-108" charset="0"/>
              </a:rPr>
              <a:t>Tells us </a:t>
            </a:r>
            <a:r>
              <a:rPr lang="en-US" sz="2200" b="1">
                <a:solidFill>
                  <a:srgbClr val="0000FF"/>
                </a:solidFill>
                <a:cs typeface="Times New Roman" pitchFamily="-108" charset="0"/>
              </a:rPr>
              <a:t>what</a:t>
            </a:r>
            <a:r>
              <a:rPr lang="en-US" sz="2200">
                <a:solidFill>
                  <a:srgbClr val="0000FF"/>
                </a:solidFill>
                <a:cs typeface="Times New Roman" pitchFamily="-108" charset="0"/>
              </a:rPr>
              <a:t> the person did (played, danced..)</a:t>
            </a:r>
          </a:p>
          <a:p>
            <a:endParaRPr lang="en-US" sz="2200">
              <a:solidFill>
                <a:srgbClr val="0000FF"/>
              </a:solidFill>
              <a:cs typeface="Times New Roman" pitchFamily="-108" charset="0"/>
            </a:endParaRPr>
          </a:p>
          <a:p>
            <a:r>
              <a:rPr lang="en-US" sz="2200">
                <a:solidFill>
                  <a:srgbClr val="0000FF"/>
                </a:solidFill>
                <a:cs typeface="Times New Roman" pitchFamily="-108" charset="0"/>
              </a:rPr>
              <a:t>Must go to the end of the sentence.</a:t>
            </a:r>
          </a:p>
        </p:txBody>
      </p:sp>
      <p:sp>
        <p:nvSpPr>
          <p:cNvPr id="15" name="TextBox 14"/>
          <p:cNvSpPr txBox="1">
            <a:spLocks noChangeArrowheads="1"/>
          </p:cNvSpPr>
          <p:nvPr/>
        </p:nvSpPr>
        <p:spPr bwMode="auto">
          <a:xfrm>
            <a:off x="1371600" y="2057400"/>
            <a:ext cx="609600" cy="554038"/>
          </a:xfrm>
          <a:prstGeom prst="rect">
            <a:avLst/>
          </a:prstGeom>
          <a:noFill/>
          <a:ln w="9525">
            <a:noFill/>
            <a:miter lim="800000"/>
            <a:headEnd/>
            <a:tailEnd/>
          </a:ln>
        </p:spPr>
        <p:txBody>
          <a:bodyPr>
            <a:spAutoFit/>
          </a:bodyPr>
          <a:lstStyle/>
          <a:p>
            <a:r>
              <a:rPr lang="en-US" sz="3000">
                <a:solidFill>
                  <a:srgbClr val="008000"/>
                </a:solidFill>
              </a:rPr>
              <a:t>1</a:t>
            </a:r>
          </a:p>
        </p:txBody>
      </p:sp>
      <p:sp>
        <p:nvSpPr>
          <p:cNvPr id="16" name="TextBox 15"/>
          <p:cNvSpPr txBox="1">
            <a:spLocks noChangeArrowheads="1"/>
          </p:cNvSpPr>
          <p:nvPr/>
        </p:nvSpPr>
        <p:spPr bwMode="auto">
          <a:xfrm>
            <a:off x="3810000" y="2057400"/>
            <a:ext cx="609600" cy="554038"/>
          </a:xfrm>
          <a:prstGeom prst="rect">
            <a:avLst/>
          </a:prstGeom>
          <a:noFill/>
          <a:ln w="9525">
            <a:noFill/>
            <a:miter lim="800000"/>
            <a:headEnd/>
            <a:tailEnd/>
          </a:ln>
        </p:spPr>
        <p:txBody>
          <a:bodyPr>
            <a:spAutoFit/>
          </a:bodyPr>
          <a:lstStyle/>
          <a:p>
            <a:r>
              <a:rPr lang="en-US" sz="3000">
                <a:solidFill>
                  <a:srgbClr val="FF0000"/>
                </a:solidFill>
              </a:rPr>
              <a:t>2</a:t>
            </a:r>
          </a:p>
        </p:txBody>
      </p:sp>
      <p:sp>
        <p:nvSpPr>
          <p:cNvPr id="17" name="TextBox 16"/>
          <p:cNvSpPr txBox="1">
            <a:spLocks noChangeArrowheads="1"/>
          </p:cNvSpPr>
          <p:nvPr/>
        </p:nvSpPr>
        <p:spPr bwMode="auto">
          <a:xfrm>
            <a:off x="6553200" y="2057400"/>
            <a:ext cx="609600" cy="554038"/>
          </a:xfrm>
          <a:prstGeom prst="rect">
            <a:avLst/>
          </a:prstGeom>
          <a:noFill/>
          <a:ln w="9525">
            <a:noFill/>
            <a:miter lim="800000"/>
            <a:headEnd/>
            <a:tailEnd/>
          </a:ln>
        </p:spPr>
        <p:txBody>
          <a:bodyPr>
            <a:spAutoFit/>
          </a:bodyPr>
          <a:lstStyle/>
          <a:p>
            <a:r>
              <a:rPr lang="en-US" sz="3000">
                <a:solidFill>
                  <a:srgbClr val="0000FF"/>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6627" grpId="0" animBg="1"/>
      <p:bldP spid="26628" grpId="0" animBg="1"/>
      <p:bldP spid="26629" grpId="0" animBg="1"/>
      <p:bldP spid="26630" grpId="0" animBg="1"/>
      <p:bldP spid="26631" grpId="0" animBg="1"/>
      <p:bldP spid="26632" grpId="0" animBg="1"/>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you say...?</a:t>
            </a:r>
            <a:endParaRPr lang="en-GB" dirty="0"/>
          </a:p>
        </p:txBody>
      </p:sp>
      <p:sp>
        <p:nvSpPr>
          <p:cNvPr id="3" name="Content Placeholder 2"/>
          <p:cNvSpPr>
            <a:spLocks noGrp="1"/>
          </p:cNvSpPr>
          <p:nvPr>
            <p:ph idx="1"/>
          </p:nvPr>
        </p:nvSpPr>
        <p:spPr/>
        <p:txBody>
          <a:bodyPr/>
          <a:lstStyle/>
          <a:p>
            <a:r>
              <a:rPr lang="en-GB" dirty="0" smtClean="0"/>
              <a:t>I played sport</a:t>
            </a:r>
          </a:p>
          <a:p>
            <a:r>
              <a:rPr lang="en-GB" dirty="0" smtClean="0"/>
              <a:t>I ate lots of vegetables</a:t>
            </a:r>
          </a:p>
          <a:p>
            <a:r>
              <a:rPr lang="en-GB" dirty="0" smtClean="0"/>
              <a:t>I drank lots of water</a:t>
            </a:r>
          </a:p>
          <a:p>
            <a:r>
              <a:rPr lang="en-GB" dirty="0" smtClean="0"/>
              <a:t>I did not swim</a:t>
            </a:r>
          </a:p>
          <a:p>
            <a:r>
              <a:rPr lang="en-GB" dirty="0" smtClean="0"/>
              <a:t>I went for a walk (</a:t>
            </a:r>
            <a:r>
              <a:rPr lang="en-GB" dirty="0" err="1" smtClean="0"/>
              <a:t>spazierengehen</a:t>
            </a:r>
            <a:r>
              <a:rPr lang="en-GB" dirty="0" smtClean="0"/>
              <a:t>)</a:t>
            </a:r>
          </a:p>
          <a:p>
            <a:r>
              <a:rPr lang="en-GB" dirty="0" smtClean="0"/>
              <a:t>I ate too many chips</a:t>
            </a:r>
          </a:p>
          <a:p>
            <a:r>
              <a:rPr lang="en-GB" dirty="0" smtClean="0"/>
              <a:t>I did not smoke cigarettes</a:t>
            </a:r>
          </a:p>
          <a:p>
            <a:endParaRPr lang="en-GB"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smtClean="0"/>
              <a:t>Can you remember the 3 parts of the future tense?</a:t>
            </a:r>
          </a:p>
        </p:txBody>
      </p:sp>
      <p:sp>
        <p:nvSpPr>
          <p:cNvPr id="5" name="TextBox 4"/>
          <p:cNvSpPr txBox="1">
            <a:spLocks noChangeArrowheads="1"/>
          </p:cNvSpPr>
          <p:nvPr/>
        </p:nvSpPr>
        <p:spPr bwMode="auto">
          <a:xfrm>
            <a:off x="838200" y="2743200"/>
            <a:ext cx="1654175" cy="461963"/>
          </a:xfrm>
          <a:prstGeom prst="rect">
            <a:avLst/>
          </a:prstGeom>
          <a:noFill/>
          <a:ln w="9525">
            <a:solidFill>
              <a:schemeClr val="tx1"/>
            </a:solidFill>
            <a:miter lim="800000"/>
            <a:headEnd/>
            <a:tailEnd/>
          </a:ln>
        </p:spPr>
        <p:txBody>
          <a:bodyPr>
            <a:spAutoFit/>
          </a:bodyPr>
          <a:lstStyle/>
          <a:p>
            <a:pPr algn="ctr"/>
            <a:r>
              <a:rPr lang="en-US" sz="2400">
                <a:solidFill>
                  <a:srgbClr val="008000"/>
                </a:solidFill>
                <a:latin typeface="Calibri" pitchFamily="-108" charset="0"/>
              </a:rPr>
              <a:t>subject</a:t>
            </a:r>
          </a:p>
        </p:txBody>
      </p:sp>
      <p:sp>
        <p:nvSpPr>
          <p:cNvPr id="6" name="TextBox 5"/>
          <p:cNvSpPr txBox="1">
            <a:spLocks noChangeArrowheads="1"/>
          </p:cNvSpPr>
          <p:nvPr/>
        </p:nvSpPr>
        <p:spPr bwMode="auto">
          <a:xfrm>
            <a:off x="3048000" y="2743200"/>
            <a:ext cx="2057400" cy="461963"/>
          </a:xfrm>
          <a:prstGeom prst="rect">
            <a:avLst/>
          </a:prstGeom>
          <a:noFill/>
          <a:ln w="9525">
            <a:solidFill>
              <a:schemeClr val="tx1"/>
            </a:solidFill>
            <a:miter lim="800000"/>
            <a:headEnd/>
            <a:tailEnd/>
          </a:ln>
        </p:spPr>
        <p:txBody>
          <a:bodyPr>
            <a:spAutoFit/>
          </a:bodyPr>
          <a:lstStyle/>
          <a:p>
            <a:pPr algn="ctr"/>
            <a:r>
              <a:rPr lang="en-US" sz="2400">
                <a:solidFill>
                  <a:srgbClr val="FF0000"/>
                </a:solidFill>
                <a:latin typeface="Calibri" pitchFamily="-108" charset="0"/>
              </a:rPr>
              <a:t>auxiliary</a:t>
            </a:r>
          </a:p>
        </p:txBody>
      </p:sp>
      <p:sp>
        <p:nvSpPr>
          <p:cNvPr id="7" name="TextBox 6"/>
          <p:cNvSpPr txBox="1">
            <a:spLocks noChangeArrowheads="1"/>
          </p:cNvSpPr>
          <p:nvPr/>
        </p:nvSpPr>
        <p:spPr bwMode="auto">
          <a:xfrm>
            <a:off x="5562600" y="2743200"/>
            <a:ext cx="2470150" cy="461963"/>
          </a:xfrm>
          <a:prstGeom prst="rect">
            <a:avLst/>
          </a:prstGeom>
          <a:noFill/>
          <a:ln w="9525">
            <a:solidFill>
              <a:schemeClr val="tx1"/>
            </a:solidFill>
            <a:miter lim="800000"/>
            <a:headEnd/>
            <a:tailEnd/>
          </a:ln>
        </p:spPr>
        <p:txBody>
          <a:bodyPr>
            <a:spAutoFit/>
          </a:bodyPr>
          <a:lstStyle/>
          <a:p>
            <a:pPr algn="ctr"/>
            <a:r>
              <a:rPr lang="en-US" sz="2400" dirty="0" smtClean="0">
                <a:solidFill>
                  <a:srgbClr val="0000FF"/>
                </a:solidFill>
                <a:latin typeface="Calibri" pitchFamily="-108" charset="0"/>
              </a:rPr>
              <a:t>infinitive</a:t>
            </a:r>
            <a:endParaRPr lang="en-US" sz="2400" dirty="0">
              <a:solidFill>
                <a:srgbClr val="0000FF"/>
              </a:solidFill>
              <a:latin typeface="Calibri" pitchFamily="-108" charset="0"/>
            </a:endParaRPr>
          </a:p>
        </p:txBody>
      </p:sp>
      <p:sp>
        <p:nvSpPr>
          <p:cNvPr id="26627" name="AutoShape 3"/>
          <p:cNvSpPr>
            <a:spLocks noChangeArrowheads="1"/>
          </p:cNvSpPr>
          <p:nvPr/>
        </p:nvSpPr>
        <p:spPr bwMode="auto">
          <a:xfrm>
            <a:off x="1417638" y="3327400"/>
            <a:ext cx="457200" cy="549275"/>
          </a:xfrm>
          <a:prstGeom prst="downArrow">
            <a:avLst>
              <a:gd name="adj1" fmla="val 50000"/>
              <a:gd name="adj2" fmla="val 30035"/>
            </a:avLst>
          </a:prstGeom>
          <a:solidFill>
            <a:srgbClr val="FFFFFF"/>
          </a:solidFill>
          <a:ln w="9525">
            <a:solidFill>
              <a:srgbClr val="000000"/>
            </a:solidFill>
            <a:miter lim="800000"/>
            <a:headEnd/>
            <a:tailEnd/>
          </a:ln>
        </p:spPr>
        <p:txBody>
          <a:bodyPr/>
          <a:lstStyle/>
          <a:p>
            <a:endParaRPr lang="en-US">
              <a:latin typeface="Calibri" pitchFamily="-108" charset="0"/>
            </a:endParaRPr>
          </a:p>
        </p:txBody>
      </p:sp>
      <p:sp>
        <p:nvSpPr>
          <p:cNvPr id="26628" name="AutoShape 4"/>
          <p:cNvSpPr>
            <a:spLocks noChangeArrowheads="1"/>
          </p:cNvSpPr>
          <p:nvPr/>
        </p:nvSpPr>
        <p:spPr bwMode="auto">
          <a:xfrm>
            <a:off x="3733800" y="3327400"/>
            <a:ext cx="457200" cy="549275"/>
          </a:xfrm>
          <a:prstGeom prst="downArrow">
            <a:avLst>
              <a:gd name="adj1" fmla="val 50000"/>
              <a:gd name="adj2" fmla="val 30035"/>
            </a:avLst>
          </a:prstGeom>
          <a:solidFill>
            <a:srgbClr val="FFFFFF"/>
          </a:solidFill>
          <a:ln w="9525">
            <a:solidFill>
              <a:srgbClr val="000000"/>
            </a:solidFill>
            <a:miter lim="800000"/>
            <a:headEnd/>
            <a:tailEnd/>
          </a:ln>
        </p:spPr>
        <p:txBody>
          <a:bodyPr/>
          <a:lstStyle/>
          <a:p>
            <a:endParaRPr lang="en-US">
              <a:latin typeface="Calibri" pitchFamily="-108" charset="0"/>
            </a:endParaRPr>
          </a:p>
        </p:txBody>
      </p:sp>
      <p:sp>
        <p:nvSpPr>
          <p:cNvPr id="26629" name="AutoShape 5"/>
          <p:cNvSpPr>
            <a:spLocks noChangeArrowheads="1"/>
          </p:cNvSpPr>
          <p:nvPr/>
        </p:nvSpPr>
        <p:spPr bwMode="auto">
          <a:xfrm>
            <a:off x="6629400" y="3327400"/>
            <a:ext cx="457200" cy="549275"/>
          </a:xfrm>
          <a:prstGeom prst="downArrow">
            <a:avLst>
              <a:gd name="adj1" fmla="val 50000"/>
              <a:gd name="adj2" fmla="val 30035"/>
            </a:avLst>
          </a:prstGeom>
          <a:solidFill>
            <a:srgbClr val="FFFFFF"/>
          </a:solidFill>
          <a:ln w="9525">
            <a:solidFill>
              <a:srgbClr val="000000"/>
            </a:solidFill>
            <a:miter lim="800000"/>
            <a:headEnd/>
            <a:tailEnd/>
          </a:ln>
        </p:spPr>
        <p:txBody>
          <a:bodyPr/>
          <a:lstStyle/>
          <a:p>
            <a:endParaRPr lang="en-US">
              <a:latin typeface="Calibri" pitchFamily="-108" charset="0"/>
            </a:endParaRPr>
          </a:p>
        </p:txBody>
      </p:sp>
      <p:sp>
        <p:nvSpPr>
          <p:cNvPr id="26630" name="Text Box 6"/>
          <p:cNvSpPr txBox="1">
            <a:spLocks noChangeArrowheads="1"/>
          </p:cNvSpPr>
          <p:nvPr/>
        </p:nvSpPr>
        <p:spPr bwMode="auto">
          <a:xfrm>
            <a:off x="800100" y="3876675"/>
            <a:ext cx="1692275" cy="2540000"/>
          </a:xfrm>
          <a:prstGeom prst="rect">
            <a:avLst/>
          </a:prstGeom>
          <a:noFill/>
          <a:ln w="9525">
            <a:solidFill>
              <a:srgbClr val="000000"/>
            </a:solidFill>
            <a:miter lim="800000"/>
            <a:headEnd/>
            <a:tailEnd/>
          </a:ln>
        </p:spPr>
        <p:txBody>
          <a:bodyPr/>
          <a:lstStyle/>
          <a:p>
            <a:r>
              <a:rPr lang="en-GB" sz="2200" dirty="0">
                <a:solidFill>
                  <a:srgbClr val="008000"/>
                </a:solidFill>
              </a:rPr>
              <a:t>Tells us </a:t>
            </a:r>
            <a:r>
              <a:rPr lang="en-GB" sz="2200" b="1" dirty="0">
                <a:solidFill>
                  <a:srgbClr val="008000"/>
                </a:solidFill>
              </a:rPr>
              <a:t>who</a:t>
            </a:r>
            <a:r>
              <a:rPr lang="en-GB" sz="2200" dirty="0">
                <a:solidFill>
                  <a:srgbClr val="008000"/>
                </a:solidFill>
              </a:rPr>
              <a:t> or </a:t>
            </a:r>
            <a:r>
              <a:rPr lang="en-GB" sz="2200" b="1" dirty="0">
                <a:solidFill>
                  <a:srgbClr val="008000"/>
                </a:solidFill>
              </a:rPr>
              <a:t>what</a:t>
            </a:r>
            <a:r>
              <a:rPr lang="en-GB" sz="2200" dirty="0">
                <a:solidFill>
                  <a:srgbClr val="008000"/>
                </a:solidFill>
              </a:rPr>
              <a:t> </a:t>
            </a:r>
            <a:r>
              <a:rPr lang="en-GB" sz="2200" dirty="0" smtClean="0">
                <a:solidFill>
                  <a:srgbClr val="008000"/>
                </a:solidFill>
              </a:rPr>
              <a:t>is doing the </a:t>
            </a:r>
            <a:r>
              <a:rPr lang="en-GB" sz="2200" dirty="0">
                <a:solidFill>
                  <a:srgbClr val="008000"/>
                </a:solidFill>
              </a:rPr>
              <a:t>action</a:t>
            </a:r>
            <a:r>
              <a:rPr lang="en-GB" sz="2200" dirty="0">
                <a:solidFill>
                  <a:srgbClr val="00FF00"/>
                </a:solidFill>
              </a:rPr>
              <a:t>  </a:t>
            </a:r>
            <a:r>
              <a:rPr lang="en-GB" sz="2200" dirty="0">
                <a:solidFill>
                  <a:srgbClr val="008000"/>
                </a:solidFill>
              </a:rPr>
              <a:t>(person or thing)</a:t>
            </a:r>
          </a:p>
        </p:txBody>
      </p:sp>
      <p:sp>
        <p:nvSpPr>
          <p:cNvPr id="26631" name="Text Box 7"/>
          <p:cNvSpPr txBox="1">
            <a:spLocks noChangeArrowheads="1"/>
          </p:cNvSpPr>
          <p:nvPr/>
        </p:nvSpPr>
        <p:spPr bwMode="auto">
          <a:xfrm>
            <a:off x="3048000" y="3876675"/>
            <a:ext cx="2057400" cy="2540000"/>
          </a:xfrm>
          <a:prstGeom prst="rect">
            <a:avLst/>
          </a:prstGeom>
          <a:noFill/>
          <a:ln w="9525">
            <a:solidFill>
              <a:srgbClr val="000000"/>
            </a:solidFill>
            <a:miter lim="800000"/>
            <a:headEnd/>
            <a:tailEnd/>
          </a:ln>
        </p:spPr>
        <p:txBody>
          <a:bodyPr/>
          <a:lstStyle/>
          <a:p>
            <a:r>
              <a:rPr lang="en-US" sz="2200" dirty="0">
                <a:solidFill>
                  <a:srgbClr val="FF0000"/>
                </a:solidFill>
                <a:cs typeface="Times New Roman" pitchFamily="-108" charset="0"/>
              </a:rPr>
              <a:t>Helping verb </a:t>
            </a:r>
            <a:r>
              <a:rPr lang="en-US" sz="2200" dirty="0" smtClean="0">
                <a:solidFill>
                  <a:srgbClr val="FF0000"/>
                </a:solidFill>
                <a:cs typeface="Times New Roman" pitchFamily="-108" charset="0"/>
              </a:rPr>
              <a:t>(</a:t>
            </a:r>
            <a:r>
              <a:rPr lang="en-US" sz="2200" b="1" dirty="0" err="1" smtClean="0">
                <a:solidFill>
                  <a:srgbClr val="FF0000"/>
                </a:solidFill>
                <a:cs typeface="Times New Roman" pitchFamily="-108" charset="0"/>
              </a:rPr>
              <a:t>werden</a:t>
            </a:r>
            <a:r>
              <a:rPr lang="en-US" sz="2200" dirty="0" smtClean="0">
                <a:solidFill>
                  <a:srgbClr val="FF0000"/>
                </a:solidFill>
                <a:cs typeface="Times New Roman" pitchFamily="-108" charset="0"/>
              </a:rPr>
              <a:t>)</a:t>
            </a:r>
            <a:endParaRPr lang="en-US" sz="2200" dirty="0">
              <a:solidFill>
                <a:srgbClr val="FF0000"/>
              </a:solidFill>
              <a:cs typeface="Times New Roman" pitchFamily="-108" charset="0"/>
            </a:endParaRPr>
          </a:p>
          <a:p>
            <a:endParaRPr lang="en-US" sz="2200" dirty="0">
              <a:solidFill>
                <a:srgbClr val="FF0000"/>
              </a:solidFill>
              <a:cs typeface="Times New Roman" pitchFamily="-108" charset="0"/>
            </a:endParaRPr>
          </a:p>
          <a:p>
            <a:r>
              <a:rPr lang="en-US" sz="2200" dirty="0">
                <a:solidFill>
                  <a:srgbClr val="FF0000"/>
                </a:solidFill>
                <a:cs typeface="Times New Roman" pitchFamily="-108" charset="0"/>
              </a:rPr>
              <a:t>Changes to match the person</a:t>
            </a:r>
            <a:endParaRPr lang="en-US" sz="2200" dirty="0">
              <a:cs typeface="Times New Roman" pitchFamily="-108" charset="0"/>
            </a:endParaRPr>
          </a:p>
        </p:txBody>
      </p:sp>
      <p:sp>
        <p:nvSpPr>
          <p:cNvPr id="26632" name="Text Box 8"/>
          <p:cNvSpPr txBox="1">
            <a:spLocks noChangeArrowheads="1"/>
          </p:cNvSpPr>
          <p:nvPr/>
        </p:nvSpPr>
        <p:spPr bwMode="auto">
          <a:xfrm>
            <a:off x="5562600" y="3876675"/>
            <a:ext cx="2470150" cy="2540000"/>
          </a:xfrm>
          <a:prstGeom prst="rect">
            <a:avLst/>
          </a:prstGeom>
          <a:noFill/>
          <a:ln w="9525">
            <a:solidFill>
              <a:srgbClr val="000000"/>
            </a:solidFill>
            <a:miter lim="800000"/>
            <a:headEnd/>
            <a:tailEnd/>
          </a:ln>
        </p:spPr>
        <p:txBody>
          <a:bodyPr/>
          <a:lstStyle/>
          <a:p>
            <a:r>
              <a:rPr lang="en-US" sz="2200" dirty="0">
                <a:solidFill>
                  <a:srgbClr val="0000FF"/>
                </a:solidFill>
                <a:cs typeface="Times New Roman" pitchFamily="-108" charset="0"/>
              </a:rPr>
              <a:t>Tells us </a:t>
            </a:r>
            <a:r>
              <a:rPr lang="en-US" sz="2200" b="1" dirty="0">
                <a:solidFill>
                  <a:srgbClr val="0000FF"/>
                </a:solidFill>
                <a:cs typeface="Times New Roman" pitchFamily="-108" charset="0"/>
              </a:rPr>
              <a:t>what</a:t>
            </a:r>
            <a:r>
              <a:rPr lang="en-US" sz="2200" dirty="0">
                <a:solidFill>
                  <a:srgbClr val="0000FF"/>
                </a:solidFill>
                <a:cs typeface="Times New Roman" pitchFamily="-108" charset="0"/>
              </a:rPr>
              <a:t> the person </a:t>
            </a:r>
            <a:r>
              <a:rPr lang="en-US" sz="2200" dirty="0" smtClean="0">
                <a:solidFill>
                  <a:srgbClr val="0000FF"/>
                </a:solidFill>
                <a:cs typeface="Times New Roman" pitchFamily="-108" charset="0"/>
              </a:rPr>
              <a:t>is going to do </a:t>
            </a:r>
            <a:r>
              <a:rPr lang="en-US" sz="2200" dirty="0">
                <a:solidFill>
                  <a:srgbClr val="0000FF"/>
                </a:solidFill>
                <a:cs typeface="Times New Roman" pitchFamily="-108" charset="0"/>
              </a:rPr>
              <a:t>(</a:t>
            </a:r>
            <a:r>
              <a:rPr lang="en-US" sz="2200" dirty="0" smtClean="0">
                <a:solidFill>
                  <a:srgbClr val="0000FF"/>
                </a:solidFill>
                <a:cs typeface="Times New Roman" pitchFamily="-108" charset="0"/>
              </a:rPr>
              <a:t>play, dance..)</a:t>
            </a:r>
            <a:endParaRPr lang="en-US" sz="2200" dirty="0">
              <a:solidFill>
                <a:srgbClr val="0000FF"/>
              </a:solidFill>
              <a:cs typeface="Times New Roman" pitchFamily="-108" charset="0"/>
            </a:endParaRPr>
          </a:p>
          <a:p>
            <a:endParaRPr lang="en-US" sz="2200" dirty="0">
              <a:solidFill>
                <a:srgbClr val="0000FF"/>
              </a:solidFill>
              <a:cs typeface="Times New Roman" pitchFamily="-108" charset="0"/>
            </a:endParaRPr>
          </a:p>
          <a:p>
            <a:r>
              <a:rPr lang="en-US" sz="2200" dirty="0">
                <a:solidFill>
                  <a:srgbClr val="0000FF"/>
                </a:solidFill>
                <a:cs typeface="Times New Roman" pitchFamily="-108" charset="0"/>
              </a:rPr>
              <a:t>Must go to the end of the sentence.</a:t>
            </a:r>
          </a:p>
        </p:txBody>
      </p:sp>
      <p:sp>
        <p:nvSpPr>
          <p:cNvPr id="15" name="TextBox 14"/>
          <p:cNvSpPr txBox="1">
            <a:spLocks noChangeArrowheads="1"/>
          </p:cNvSpPr>
          <p:nvPr/>
        </p:nvSpPr>
        <p:spPr bwMode="auto">
          <a:xfrm>
            <a:off x="1371600" y="2057400"/>
            <a:ext cx="609600" cy="554038"/>
          </a:xfrm>
          <a:prstGeom prst="rect">
            <a:avLst/>
          </a:prstGeom>
          <a:noFill/>
          <a:ln w="9525">
            <a:noFill/>
            <a:miter lim="800000"/>
            <a:headEnd/>
            <a:tailEnd/>
          </a:ln>
        </p:spPr>
        <p:txBody>
          <a:bodyPr>
            <a:spAutoFit/>
          </a:bodyPr>
          <a:lstStyle/>
          <a:p>
            <a:r>
              <a:rPr lang="en-US" sz="3000">
                <a:solidFill>
                  <a:srgbClr val="008000"/>
                </a:solidFill>
              </a:rPr>
              <a:t>1</a:t>
            </a:r>
          </a:p>
        </p:txBody>
      </p:sp>
      <p:sp>
        <p:nvSpPr>
          <p:cNvPr id="16" name="TextBox 15"/>
          <p:cNvSpPr txBox="1">
            <a:spLocks noChangeArrowheads="1"/>
          </p:cNvSpPr>
          <p:nvPr/>
        </p:nvSpPr>
        <p:spPr bwMode="auto">
          <a:xfrm>
            <a:off x="3810000" y="2057400"/>
            <a:ext cx="609600" cy="554038"/>
          </a:xfrm>
          <a:prstGeom prst="rect">
            <a:avLst/>
          </a:prstGeom>
          <a:noFill/>
          <a:ln w="9525">
            <a:noFill/>
            <a:miter lim="800000"/>
            <a:headEnd/>
            <a:tailEnd/>
          </a:ln>
        </p:spPr>
        <p:txBody>
          <a:bodyPr>
            <a:spAutoFit/>
          </a:bodyPr>
          <a:lstStyle/>
          <a:p>
            <a:r>
              <a:rPr lang="en-US" sz="3000">
                <a:solidFill>
                  <a:srgbClr val="FF0000"/>
                </a:solidFill>
              </a:rPr>
              <a:t>2</a:t>
            </a:r>
          </a:p>
        </p:txBody>
      </p:sp>
      <p:sp>
        <p:nvSpPr>
          <p:cNvPr id="17" name="TextBox 16"/>
          <p:cNvSpPr txBox="1">
            <a:spLocks noChangeArrowheads="1"/>
          </p:cNvSpPr>
          <p:nvPr/>
        </p:nvSpPr>
        <p:spPr bwMode="auto">
          <a:xfrm>
            <a:off x="6553200" y="2057400"/>
            <a:ext cx="609600" cy="554038"/>
          </a:xfrm>
          <a:prstGeom prst="rect">
            <a:avLst/>
          </a:prstGeom>
          <a:noFill/>
          <a:ln w="9525">
            <a:noFill/>
            <a:miter lim="800000"/>
            <a:headEnd/>
            <a:tailEnd/>
          </a:ln>
        </p:spPr>
        <p:txBody>
          <a:bodyPr>
            <a:spAutoFit/>
          </a:bodyPr>
          <a:lstStyle/>
          <a:p>
            <a:r>
              <a:rPr lang="en-US" sz="3000">
                <a:solidFill>
                  <a:srgbClr val="0000FF"/>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6627" grpId="0" animBg="1"/>
      <p:bldP spid="26628" grpId="0" animBg="1"/>
      <p:bldP spid="26629" grpId="0" animBg="1"/>
      <p:bldP spid="26630" grpId="0" animBg="1"/>
      <p:bldP spid="26631" grpId="0" animBg="1"/>
      <p:bldP spid="26632" grpId="0" animBg="1"/>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a:t>
            </a:r>
            <a:endParaRPr lang="en-GB" dirty="0"/>
          </a:p>
        </p:txBody>
      </p:sp>
      <p:sp>
        <p:nvSpPr>
          <p:cNvPr id="3" name="Content Placeholder 2"/>
          <p:cNvSpPr>
            <a:spLocks noGrp="1"/>
          </p:cNvSpPr>
          <p:nvPr>
            <p:ph idx="1"/>
          </p:nvPr>
        </p:nvSpPr>
        <p:spPr/>
        <p:txBody>
          <a:bodyPr/>
          <a:lstStyle/>
          <a:p>
            <a:r>
              <a:rPr lang="en-GB" dirty="0" smtClean="0"/>
              <a:t>I will go</a:t>
            </a:r>
          </a:p>
          <a:p>
            <a:r>
              <a:rPr lang="en-GB" dirty="0" smtClean="0"/>
              <a:t>I will eat fewer chips</a:t>
            </a:r>
          </a:p>
          <a:p>
            <a:r>
              <a:rPr lang="en-GB" dirty="0" smtClean="0"/>
              <a:t>I will jog more</a:t>
            </a:r>
          </a:p>
          <a:p>
            <a:r>
              <a:rPr lang="en-GB" dirty="0" smtClean="0"/>
              <a:t>I will swim more</a:t>
            </a:r>
          </a:p>
          <a:p>
            <a:r>
              <a:rPr lang="en-GB" dirty="0" smtClean="0"/>
              <a:t>I will not smoke</a:t>
            </a:r>
          </a:p>
          <a:p>
            <a:r>
              <a:rPr lang="en-GB" dirty="0" smtClean="0"/>
              <a:t>I will not take any drugs</a:t>
            </a:r>
          </a:p>
          <a:p>
            <a:r>
              <a:rPr lang="en-GB" dirty="0" smtClean="0"/>
              <a:t>I will not laze about all day (den </a:t>
            </a:r>
            <a:r>
              <a:rPr lang="en-GB" dirty="0" err="1" smtClean="0"/>
              <a:t>ganzen</a:t>
            </a:r>
            <a:r>
              <a:rPr lang="en-GB" dirty="0" smtClean="0"/>
              <a:t> Tag)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357430"/>
            <a:ext cx="8229600" cy="1143000"/>
          </a:xfrm>
        </p:spPr>
        <p:txBody>
          <a:bodyPr>
            <a:normAutofit fontScale="90000"/>
          </a:bodyPr>
          <a:lstStyle/>
          <a:p>
            <a:r>
              <a:rPr lang="en-GB" b="1" dirty="0" smtClean="0"/>
              <a:t>Sport</a:t>
            </a:r>
            <a:r>
              <a:rPr lang="en-GB" dirty="0" smtClean="0"/>
              <a:t/>
            </a:r>
            <a:br>
              <a:rPr lang="en-GB" dirty="0" smtClean="0"/>
            </a:br>
            <a:r>
              <a:rPr lang="en-GB" dirty="0" smtClean="0"/>
              <a:t/>
            </a:r>
            <a:br>
              <a:rPr lang="en-GB" dirty="0" smtClean="0"/>
            </a:br>
            <a:r>
              <a:rPr lang="en-GB" dirty="0" smtClean="0"/>
              <a:t>How many German sports can you remember? </a:t>
            </a:r>
            <a:endParaRPr lang="en-GB" dirty="0"/>
          </a:p>
        </p:txBody>
      </p:sp>
      <p:pic>
        <p:nvPicPr>
          <p:cNvPr id="3" name="Picture 5" descr="C:\Documents and Settings\cnn\Local Settings\Temporary Internet Files\Content.IE5\8XMJKD67\MCj04345990000[1].wmf"/>
          <p:cNvPicPr>
            <a:picLocks noChangeAspect="1" noChangeArrowheads="1"/>
          </p:cNvPicPr>
          <p:nvPr/>
        </p:nvPicPr>
        <p:blipFill>
          <a:blip r:embed="rId2"/>
          <a:srcRect/>
          <a:stretch>
            <a:fillRect/>
          </a:stretch>
        </p:blipFill>
        <p:spPr bwMode="auto">
          <a:xfrm>
            <a:off x="6786578" y="4000504"/>
            <a:ext cx="1836734" cy="252550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274638"/>
            <a:ext cx="8229600" cy="1143000"/>
          </a:xfrm>
        </p:spPr>
        <p:txBody>
          <a:bodyPr/>
          <a:lstStyle/>
          <a:p>
            <a:r>
              <a:rPr lang="en-GB"/>
              <a:t>spielen</a:t>
            </a:r>
          </a:p>
        </p:txBody>
      </p:sp>
      <p:sp>
        <p:nvSpPr>
          <p:cNvPr id="3075" name="Rectangle 3"/>
          <p:cNvSpPr>
            <a:spLocks noGrp="1" noChangeArrowheads="1"/>
          </p:cNvSpPr>
          <p:nvPr>
            <p:ph type="body" idx="4294967295"/>
          </p:nvPr>
        </p:nvSpPr>
        <p:spPr>
          <a:xfrm>
            <a:off x="1071538" y="1714488"/>
            <a:ext cx="8229600" cy="4525963"/>
          </a:xfrm>
        </p:spPr>
        <p:txBody>
          <a:bodyPr/>
          <a:lstStyle/>
          <a:p>
            <a:r>
              <a:rPr lang="en-GB" dirty="0" err="1"/>
              <a:t>Ich</a:t>
            </a:r>
            <a:r>
              <a:rPr lang="en-GB" dirty="0"/>
              <a:t> </a:t>
            </a:r>
            <a:r>
              <a:rPr lang="en-GB" dirty="0" err="1"/>
              <a:t>spiele</a:t>
            </a:r>
            <a:r>
              <a:rPr lang="en-GB" dirty="0"/>
              <a:t> </a:t>
            </a:r>
            <a:r>
              <a:rPr lang="en-GB" dirty="0" err="1"/>
              <a:t>Fussball</a:t>
            </a:r>
            <a:r>
              <a:rPr lang="en-GB" dirty="0"/>
              <a:t>.</a:t>
            </a:r>
          </a:p>
          <a:p>
            <a:r>
              <a:rPr lang="en-GB" dirty="0" err="1"/>
              <a:t>Ich</a:t>
            </a:r>
            <a:r>
              <a:rPr lang="en-GB" dirty="0"/>
              <a:t> </a:t>
            </a:r>
            <a:r>
              <a:rPr lang="en-GB" dirty="0" err="1"/>
              <a:t>spiele</a:t>
            </a:r>
            <a:r>
              <a:rPr lang="en-GB" dirty="0"/>
              <a:t> </a:t>
            </a:r>
            <a:r>
              <a:rPr lang="en-GB" dirty="0" err="1"/>
              <a:t>Tischtennis</a:t>
            </a:r>
            <a:r>
              <a:rPr lang="en-GB" dirty="0"/>
              <a:t>. </a:t>
            </a:r>
          </a:p>
          <a:p>
            <a:r>
              <a:rPr lang="en-GB" dirty="0" err="1"/>
              <a:t>Ich</a:t>
            </a:r>
            <a:r>
              <a:rPr lang="en-GB" dirty="0"/>
              <a:t> </a:t>
            </a:r>
            <a:r>
              <a:rPr lang="en-GB" dirty="0" err="1"/>
              <a:t>spiele</a:t>
            </a:r>
            <a:r>
              <a:rPr lang="en-GB" dirty="0"/>
              <a:t> </a:t>
            </a:r>
            <a:r>
              <a:rPr lang="en-GB" dirty="0" err="1"/>
              <a:t>Federball</a:t>
            </a:r>
            <a:r>
              <a:rPr lang="en-GB" dirty="0"/>
              <a:t>.</a:t>
            </a:r>
          </a:p>
          <a:p>
            <a:r>
              <a:rPr lang="en-GB" dirty="0" err="1"/>
              <a:t>Ich</a:t>
            </a:r>
            <a:r>
              <a:rPr lang="en-GB" dirty="0"/>
              <a:t> </a:t>
            </a:r>
            <a:r>
              <a:rPr lang="en-GB" dirty="0" err="1"/>
              <a:t>spiele</a:t>
            </a:r>
            <a:r>
              <a:rPr lang="en-GB" dirty="0"/>
              <a:t> </a:t>
            </a:r>
            <a:r>
              <a:rPr lang="en-GB" dirty="0" smtClean="0"/>
              <a:t>Basketball.</a:t>
            </a:r>
            <a:endParaRPr lang="en-GB" dirty="0"/>
          </a:p>
        </p:txBody>
      </p:sp>
      <p:pic>
        <p:nvPicPr>
          <p:cNvPr id="3080" name="Picture 8">
            <a:hlinkClick r:id="" action="ppaction://media"/>
          </p:cNvPr>
          <p:cNvPicPr>
            <a:picLocks noRot="1" noChangeAspect="1" noChangeArrowheads="1"/>
          </p:cNvPicPr>
          <p:nvPr>
            <a:wavAudioFile r:embed="rId1" name="RICOCHET.WAV"/>
          </p:nvPr>
        </p:nvPicPr>
        <p:blipFill>
          <a:blip r:embed="rId5"/>
          <a:srcRect/>
          <a:stretch>
            <a:fillRect/>
          </a:stretch>
        </p:blipFill>
        <p:spPr bwMode="auto">
          <a:xfrm>
            <a:off x="9601200" y="3276600"/>
            <a:ext cx="304800" cy="304800"/>
          </a:xfrm>
          <a:prstGeom prst="rect">
            <a:avLst/>
          </a:prstGeom>
          <a:noFill/>
          <a:ln w="9525">
            <a:noFill/>
            <a:miter lim="800000"/>
            <a:headEnd/>
            <a:tailEnd/>
          </a:ln>
        </p:spPr>
      </p:pic>
      <p:pic>
        <p:nvPicPr>
          <p:cNvPr id="4101" name="Picture 5" descr="C:\Documents and Settings\cnn\Local Settings\Temporary Internet Files\Content.IE5\8XMJKD67\MCj04345990000[1].wmf"/>
          <p:cNvPicPr>
            <a:picLocks noChangeAspect="1" noChangeArrowheads="1"/>
          </p:cNvPicPr>
          <p:nvPr/>
        </p:nvPicPr>
        <p:blipFill>
          <a:blip r:embed="rId6"/>
          <a:srcRect/>
          <a:stretch>
            <a:fillRect/>
          </a:stretch>
        </p:blipFill>
        <p:spPr bwMode="auto">
          <a:xfrm>
            <a:off x="6072188" y="428625"/>
            <a:ext cx="2336800" cy="3213100"/>
          </a:xfrm>
          <a:prstGeom prst="rect">
            <a:avLst/>
          </a:prstGeom>
          <a:noFill/>
          <a:ln w="9525">
            <a:noFill/>
            <a:miter lim="800000"/>
            <a:headEnd/>
            <a:tailEnd/>
          </a:ln>
        </p:spPr>
      </p:pic>
      <p:pic>
        <p:nvPicPr>
          <p:cNvPr id="4102" name="Picture 6" descr="C:\Documents and Settings\cnn\Local Settings\Temporary Internet Files\Content.IE5\GTEZ856B\MCj02416070000[1].wmf"/>
          <p:cNvPicPr>
            <a:picLocks noChangeAspect="1" noChangeArrowheads="1"/>
          </p:cNvPicPr>
          <p:nvPr/>
        </p:nvPicPr>
        <p:blipFill>
          <a:blip r:embed="rId7"/>
          <a:srcRect/>
          <a:stretch>
            <a:fillRect/>
          </a:stretch>
        </p:blipFill>
        <p:spPr bwMode="auto">
          <a:xfrm>
            <a:off x="1500188" y="4000500"/>
            <a:ext cx="2513012" cy="2455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4" name="CAMERA.WAV" builtIn="1"/>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5">
                                            <p:txEl>
                                              <p:pRg st="2" end="2"/>
                                            </p:txEl>
                                          </p:spTgt>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4" name="CAMERA.WAV" builtIn="1"/>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5">
                                            <p:txEl>
                                              <p:pRg st="3" end="3"/>
                                            </p:txEl>
                                          </p:spTgt>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4"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804" fill="hold"/>
                                        <p:tgtEl>
                                          <p:spTgt spid="308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23" fill="hold" display="0">
                  <p:stCondLst>
                    <p:cond delay="indefinite"/>
                  </p:stCondLst>
                  <p:endCondLst>
                    <p:cond evt="onNext" delay="0">
                      <p:tgtEl>
                        <p:sldTgt/>
                      </p:tgtEl>
                    </p:cond>
                    <p:cond evt="onPrev" delay="0">
                      <p:tgtEl>
                        <p:sldTgt/>
                      </p:tgtEl>
                    </p:cond>
                    <p:cond evt="onStopAudio" delay="0">
                      <p:tgtEl>
                        <p:sldTgt/>
                      </p:tgtEl>
                    </p:cond>
                  </p:endCondLst>
                </p:cTn>
                <p:tgtEl>
                  <p:spTgt spid="3080"/>
                </p:tgtEl>
              </p:cMediaNode>
            </p:audio>
          </p:childTnLst>
        </p:cTn>
      </p:par>
    </p:tnLst>
    <p:bldLst>
      <p:bldP spid="3075"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538</Words>
  <Application>Microsoft Office PowerPoint</Application>
  <PresentationFormat>On-screen Show (4:3)</PresentationFormat>
  <Paragraphs>111</Paragraphs>
  <Slides>13</Slides>
  <Notes>1</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ClipArt</vt:lpstr>
      <vt:lpstr>Gesundes Leben Projekt</vt:lpstr>
      <vt:lpstr>Slide 2</vt:lpstr>
      <vt:lpstr>Slide 3</vt:lpstr>
      <vt:lpstr>Can you remember the 3 parts of the past tense?</vt:lpstr>
      <vt:lpstr>How do you say...?</vt:lpstr>
      <vt:lpstr>Can you remember the 3 parts of the future tense?</vt:lpstr>
      <vt:lpstr>Future</vt:lpstr>
      <vt:lpstr>Sport  How many German sports can you remember? </vt:lpstr>
      <vt:lpstr>spielen</vt:lpstr>
      <vt:lpstr>      fahren</vt:lpstr>
      <vt:lpstr>Slide 11</vt:lpstr>
      <vt:lpstr>Slide 12</vt:lpstr>
      <vt:lpstr>Punkt!</vt:lpstr>
    </vt:vector>
  </TitlesOfParts>
  <Company>Education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Beckfoot School</dc:creator>
  <cp:lastModifiedBy>Beckfoot School</cp:lastModifiedBy>
  <cp:revision>5</cp:revision>
  <dcterms:created xsi:type="dcterms:W3CDTF">2009-05-15T11:14:49Z</dcterms:created>
  <dcterms:modified xsi:type="dcterms:W3CDTF">2009-05-15T13:51:11Z</dcterms:modified>
</cp:coreProperties>
</file>