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86" r:id="rId3"/>
    <p:sldId id="261" r:id="rId4"/>
    <p:sldId id="264" r:id="rId5"/>
    <p:sldId id="267" r:id="rId6"/>
    <p:sldId id="268" r:id="rId7"/>
    <p:sldId id="269" r:id="rId8"/>
    <p:sldId id="262" r:id="rId9"/>
    <p:sldId id="257" r:id="rId10"/>
    <p:sldId id="287" r:id="rId11"/>
    <p:sldId id="288" r:id="rId12"/>
    <p:sldId id="289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684" autoAdjust="0"/>
  </p:normalViewPr>
  <p:slideViewPr>
    <p:cSldViewPr>
      <p:cViewPr varScale="1">
        <p:scale>
          <a:sx n="75" d="100"/>
          <a:sy n="7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AC23-B924-4FB3-B00D-A2DA5DD5CE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D8B11-6247-42B9-A7C8-772611B5B86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0732E-BD2C-4240-BFA5-2172B03EC4E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5CEF4-53CE-4B5B-93CF-A28A78CDD55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88F8-6721-4DD0-8DD8-15770395C7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37996-12E5-4EAC-9B73-CCCD6C90004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4232-C1DC-49D4-86E7-9E0F8DDF756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46B3-EE94-4466-ABA9-46A51B1AFD7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315A-1764-46E1-AE0F-681BA7FBAD0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D2F27-CFF7-42BD-A51B-B95F9FFB4C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421F-E033-47FA-B4C2-F399169B61C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FC9322-512A-43FE-A0E7-F0A2446BFF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1143000"/>
          </a:xfrm>
          <a:noFill/>
          <a:ln w="762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Qu’est-ce que on peut faire?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1716088"/>
          </a:xfrm>
          <a:noFill/>
          <a:ln w="76200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fr-FR" dirty="0" smtClean="0"/>
              <a:t>Objective: </a:t>
            </a:r>
            <a:endParaRPr lang="fr-FR" dirty="0" smtClean="0"/>
          </a:p>
          <a:p>
            <a:pPr eaLnBrk="1" hangingPunct="1">
              <a:buFontTx/>
              <a:buNone/>
            </a:pP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write</a:t>
            </a:r>
            <a:r>
              <a:rPr lang="fr-FR" dirty="0" smtClean="0"/>
              <a:t> about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town</a:t>
            </a:r>
            <a:r>
              <a:rPr lang="fr-FR" dirty="0" smtClean="0"/>
              <a:t> in </a:t>
            </a:r>
            <a:r>
              <a:rPr lang="fr-FR" dirty="0" err="1" smtClean="0"/>
              <a:t>detail</a:t>
            </a:r>
            <a:r>
              <a:rPr lang="fr-FR" dirty="0" smtClean="0"/>
              <a:t>.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  <p:pic>
        <p:nvPicPr>
          <p:cNvPr id="2052" name="Picture 6" descr="MPj03992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70550"/>
            <a:ext cx="14843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7" descr="MPj042267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5661025"/>
            <a:ext cx="112553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8" descr="MPj042854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5659438"/>
            <a:ext cx="18002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9" descr="MPj0401622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0" y="5661025"/>
            <a:ext cx="14160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0" descr="MPj040264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5963" y="5661025"/>
            <a:ext cx="10858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1" descr="MPj0387347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77050" y="5661025"/>
            <a:ext cx="14287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2" descr="MPj0399532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72450" y="5661025"/>
            <a:ext cx="989013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4"/>
          <p:cNvSpPr txBox="1">
            <a:spLocks noChangeArrowheads="1"/>
          </p:cNvSpPr>
          <p:nvPr/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FR" sz="3000" dirty="0" smtClean="0">
                <a:solidFill>
                  <a:schemeClr val="tx2"/>
                </a:solidFill>
              </a:rPr>
              <a:t>Vendredi, 19 </a:t>
            </a:r>
            <a:r>
              <a:rPr lang="fr-FR" sz="3000" dirty="0">
                <a:solidFill>
                  <a:schemeClr val="tx2"/>
                </a:solidFill>
              </a:rPr>
              <a:t>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loud"/>
          <p:cNvSpPr>
            <a:spLocks noChangeAspect="1" noEditPoints="1" noChangeArrowheads="1"/>
          </p:cNvSpPr>
          <p:nvPr/>
        </p:nvSpPr>
        <p:spPr bwMode="auto">
          <a:xfrm>
            <a:off x="381000" y="228600"/>
            <a:ext cx="3411538" cy="2286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38200" y="685800"/>
            <a:ext cx="297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000" b="1" dirty="0"/>
              <a:t>On peut</a:t>
            </a:r>
            <a:r>
              <a:rPr lang="en-US" sz="4000" b="1" dirty="0"/>
              <a:t>…</a:t>
            </a:r>
            <a:endParaRPr lang="fr-FR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066800" y="12954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>
                <a:solidFill>
                  <a:srgbClr val="3333CC"/>
                </a:solidFill>
              </a:rPr>
              <a:t>You can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5800" y="5715000"/>
            <a:ext cx="5638800" cy="9540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b="1"/>
              <a:t>visiter</a:t>
            </a:r>
            <a:br>
              <a:rPr lang="fr-FR" sz="2800" b="1"/>
            </a:br>
            <a:endParaRPr lang="fr-FR" sz="2800" b="1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4038600"/>
            <a:ext cx="5638800" cy="157003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/>
              <a:t>aller</a:t>
            </a:r>
            <a:br>
              <a:rPr lang="fr-FR" sz="3200" b="1"/>
            </a:br>
            <a:r>
              <a:rPr lang="fr-FR" sz="3200" b="1"/>
              <a:t/>
            </a:r>
            <a:br>
              <a:rPr lang="fr-FR" sz="3200" b="1"/>
            </a:br>
            <a:endParaRPr lang="fr-FR" sz="3200" b="1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685800" y="2895600"/>
            <a:ext cx="5638800" cy="10779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/>
              <a:t>faire</a:t>
            </a:r>
            <a:br>
              <a:rPr lang="fr-FR" sz="3200" b="1"/>
            </a:br>
            <a:endParaRPr lang="fr-FR" sz="3200" b="1"/>
          </a:p>
        </p:txBody>
      </p:sp>
      <p:sp>
        <p:nvSpPr>
          <p:cNvPr id="20488" name="TextBox 12"/>
          <p:cNvSpPr txBox="1">
            <a:spLocks noChangeArrowheads="1"/>
          </p:cNvSpPr>
          <p:nvPr/>
        </p:nvSpPr>
        <p:spPr bwMode="auto">
          <a:xfrm>
            <a:off x="2000232" y="5715016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cathédrale</a:t>
            </a:r>
            <a:r>
              <a:rPr lang="en-US" dirty="0"/>
              <a:t>	- visit a cathedral</a:t>
            </a:r>
          </a:p>
          <a:p>
            <a:r>
              <a:rPr lang="en-US" dirty="0"/>
              <a:t>un port		- visit a port</a:t>
            </a:r>
          </a:p>
          <a:p>
            <a:r>
              <a:rPr lang="en-US" dirty="0"/>
              <a:t>un château	- visit a castle</a:t>
            </a:r>
          </a:p>
        </p:txBody>
      </p:sp>
      <p:sp>
        <p:nvSpPr>
          <p:cNvPr id="20489" name="TextBox 13"/>
          <p:cNvSpPr txBox="1">
            <a:spLocks noChangeArrowheads="1"/>
          </p:cNvSpPr>
          <p:nvPr/>
        </p:nvSpPr>
        <p:spPr bwMode="auto">
          <a:xfrm>
            <a:off x="1752600" y="4191000"/>
            <a:ext cx="52578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à la piscine	- go to the swimming pool </a:t>
            </a:r>
          </a:p>
          <a:p>
            <a:r>
              <a:rPr lang="en-US" dirty="0"/>
              <a:t>au </a:t>
            </a:r>
            <a:r>
              <a:rPr lang="en-US" dirty="0" err="1"/>
              <a:t>cinéma</a:t>
            </a:r>
            <a:r>
              <a:rPr lang="en-US" dirty="0"/>
              <a:t>	- go to the cinema</a:t>
            </a:r>
          </a:p>
          <a:p>
            <a:r>
              <a:rPr lang="en-US" dirty="0"/>
              <a:t>au </a:t>
            </a:r>
            <a:r>
              <a:rPr lang="en-US" dirty="0" err="1"/>
              <a:t>stade</a:t>
            </a:r>
            <a:r>
              <a:rPr lang="en-US" dirty="0"/>
              <a:t>		- go to the stadium</a:t>
            </a:r>
          </a:p>
          <a:p>
            <a:r>
              <a:rPr lang="en-US" dirty="0"/>
              <a:t>à la </a:t>
            </a:r>
            <a:r>
              <a:rPr lang="en-US" dirty="0" err="1"/>
              <a:t>patinoire</a:t>
            </a:r>
            <a:r>
              <a:rPr lang="en-US" dirty="0"/>
              <a:t>	- go to the ice rink</a:t>
            </a:r>
          </a:p>
          <a:p>
            <a:r>
              <a:rPr lang="en-US" dirty="0"/>
              <a:t>à la </a:t>
            </a:r>
            <a:r>
              <a:rPr lang="en-US" dirty="0" err="1"/>
              <a:t>boulangerie</a:t>
            </a:r>
            <a:r>
              <a:rPr lang="en-US" dirty="0"/>
              <a:t>	- go to the bakery</a:t>
            </a:r>
          </a:p>
        </p:txBody>
      </p:sp>
      <p:sp>
        <p:nvSpPr>
          <p:cNvPr id="20490" name="TextBox 14"/>
          <p:cNvSpPr txBox="1">
            <a:spLocks noChangeArrowheads="1"/>
          </p:cNvSpPr>
          <p:nvPr/>
        </p:nvSpPr>
        <p:spPr bwMode="auto">
          <a:xfrm>
            <a:off x="1714480" y="3000372"/>
            <a:ext cx="426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les courses	- go shopping </a:t>
            </a:r>
          </a:p>
          <a:p>
            <a:r>
              <a:rPr lang="en-US" dirty="0"/>
              <a:t>un promenade	- go for a walk</a:t>
            </a:r>
          </a:p>
          <a:p>
            <a:r>
              <a:rPr lang="en-US" dirty="0"/>
              <a:t>la </a:t>
            </a:r>
            <a:r>
              <a:rPr lang="en-US" dirty="0" err="1"/>
              <a:t>natation</a:t>
            </a:r>
            <a:r>
              <a:rPr lang="en-US" dirty="0"/>
              <a:t>	- go swimming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7" grpId="0"/>
      <p:bldP spid="3078" grpId="0"/>
      <p:bldP spid="3081" grpId="0" animBg="1"/>
      <p:bldP spid="3083" grpId="0" animBg="1"/>
      <p:bldP spid="3100" grpId="0" animBg="1"/>
      <p:bldP spid="20488" grpId="0"/>
      <p:bldP spid="20489" grpId="0"/>
      <p:bldP spid="204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y a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ville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18435" name="Picture 6" descr="MPj03992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643063"/>
            <a:ext cx="19288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2" descr="http://news.bbc.co.uk/olmedia/1990000/images/_1991450_valley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3643313"/>
            <a:ext cx="2357438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00562" y="1142984"/>
            <a:ext cx="4286280" cy="2286016"/>
          </a:xfrm>
          <a:prstGeom prst="wedgeEllipseCallout">
            <a:avLst>
              <a:gd name="adj1" fmla="val -90714"/>
              <a:gd name="adj2" fmla="val 10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Dans</a:t>
            </a:r>
            <a:r>
              <a:rPr lang="en-GB" sz="2000" b="1" dirty="0" smtClean="0">
                <a:solidFill>
                  <a:schemeClr val="tx1"/>
                </a:solidFill>
              </a:rPr>
              <a:t> ma </a:t>
            </a:r>
            <a:r>
              <a:rPr lang="en-GB" sz="2000" b="1" dirty="0" err="1" smtClean="0">
                <a:solidFill>
                  <a:schemeClr val="tx1"/>
                </a:solidFill>
              </a:rPr>
              <a:t>ville</a:t>
            </a:r>
            <a:r>
              <a:rPr lang="en-GB" sz="2000" b="1" dirty="0" smtClean="0">
                <a:solidFill>
                  <a:schemeClr val="tx1"/>
                </a:solidFill>
              </a:rPr>
              <a:t>, </a:t>
            </a:r>
            <a:r>
              <a:rPr lang="en-GB" sz="2000" b="1" dirty="0" err="1" smtClean="0">
                <a:solidFill>
                  <a:schemeClr val="tx1"/>
                </a:solidFill>
              </a:rPr>
              <a:t>il</a:t>
            </a:r>
            <a:r>
              <a:rPr lang="en-GB" sz="2000" b="1" dirty="0" smtClean="0">
                <a:solidFill>
                  <a:schemeClr val="tx1"/>
                </a:solidFill>
              </a:rPr>
              <a:t> y a un </a:t>
            </a:r>
            <a:r>
              <a:rPr lang="en-GB" sz="2000" b="1" dirty="0" err="1" smtClean="0">
                <a:solidFill>
                  <a:schemeClr val="tx1"/>
                </a:solidFill>
              </a:rPr>
              <a:t>cinéma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où</a:t>
            </a:r>
            <a:r>
              <a:rPr lang="en-GB" sz="2000" b="1" dirty="0" smtClean="0">
                <a:solidFill>
                  <a:schemeClr val="tx1"/>
                </a:solidFill>
              </a:rPr>
              <a:t> on </a:t>
            </a:r>
            <a:r>
              <a:rPr lang="en-GB" sz="2000" b="1" dirty="0" err="1" smtClean="0">
                <a:solidFill>
                  <a:schemeClr val="tx1"/>
                </a:solidFill>
              </a:rPr>
              <a:t>peut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voir</a:t>
            </a:r>
            <a:r>
              <a:rPr lang="en-GB" sz="2000" b="1" dirty="0" smtClean="0">
                <a:solidFill>
                  <a:schemeClr val="tx1"/>
                </a:solidFill>
              </a:rPr>
              <a:t> un film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429124" y="3714752"/>
            <a:ext cx="4286280" cy="2286016"/>
          </a:xfrm>
          <a:prstGeom prst="wedgeEllipseCallout">
            <a:avLst>
              <a:gd name="adj1" fmla="val -81700"/>
              <a:gd name="adj2" fmla="val -141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Dans</a:t>
            </a:r>
            <a:r>
              <a:rPr lang="en-GB" sz="2000" b="1" dirty="0" smtClean="0">
                <a:solidFill>
                  <a:schemeClr val="tx1"/>
                </a:solidFill>
              </a:rPr>
              <a:t> ma </a:t>
            </a:r>
            <a:r>
              <a:rPr lang="en-GB" sz="2000" b="1" dirty="0" err="1" smtClean="0">
                <a:solidFill>
                  <a:schemeClr val="tx1"/>
                </a:solidFill>
              </a:rPr>
              <a:t>ville</a:t>
            </a:r>
            <a:r>
              <a:rPr lang="en-GB" sz="2000" b="1" dirty="0" smtClean="0">
                <a:solidFill>
                  <a:schemeClr val="tx1"/>
                </a:solidFill>
              </a:rPr>
              <a:t>, </a:t>
            </a:r>
            <a:r>
              <a:rPr lang="en-GB" sz="2000" b="1" dirty="0" err="1" smtClean="0">
                <a:solidFill>
                  <a:schemeClr val="tx1"/>
                </a:solidFill>
              </a:rPr>
              <a:t>il</a:t>
            </a:r>
            <a:r>
              <a:rPr lang="en-GB" sz="2000" b="1" dirty="0" smtClean="0">
                <a:solidFill>
                  <a:schemeClr val="tx1"/>
                </a:solidFill>
              </a:rPr>
              <a:t> y a </a:t>
            </a:r>
            <a:r>
              <a:rPr lang="en-GB" sz="2000" b="1" dirty="0" err="1" smtClean="0">
                <a:solidFill>
                  <a:schemeClr val="tx1"/>
                </a:solidFill>
              </a:rPr>
              <a:t>stade</a:t>
            </a:r>
            <a:r>
              <a:rPr lang="en-GB" sz="2000" b="1" dirty="0" smtClean="0">
                <a:solidFill>
                  <a:schemeClr val="tx1"/>
                </a:solidFill>
              </a:rPr>
              <a:t> un </a:t>
            </a:r>
            <a:r>
              <a:rPr lang="en-GB" sz="2000" b="1" dirty="0" err="1" smtClean="0">
                <a:solidFill>
                  <a:schemeClr val="tx1"/>
                </a:solidFill>
              </a:rPr>
              <a:t>où</a:t>
            </a:r>
            <a:r>
              <a:rPr lang="en-GB" sz="2000" b="1" dirty="0" smtClean="0">
                <a:solidFill>
                  <a:schemeClr val="tx1"/>
                </a:solidFill>
              </a:rPr>
              <a:t> on </a:t>
            </a:r>
            <a:r>
              <a:rPr lang="en-GB" sz="2000" b="1" dirty="0" err="1" smtClean="0">
                <a:solidFill>
                  <a:schemeClr val="tx1"/>
                </a:solidFill>
              </a:rPr>
              <a:t>peut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voir</a:t>
            </a:r>
            <a:r>
              <a:rPr lang="en-GB" sz="2000" b="1" dirty="0" smtClean="0">
                <a:solidFill>
                  <a:schemeClr val="tx1"/>
                </a:solidFill>
              </a:rPr>
              <a:t> un match de foot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8" descr="MPj04285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5072063"/>
            <a:ext cx="18002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tes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714500"/>
            <a:ext cx="1928812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500034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Qu’est-ce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qu’il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 y a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dans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ta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ville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572000" y="4429132"/>
            <a:ext cx="3786214" cy="2000264"/>
          </a:xfrm>
          <a:prstGeom prst="wedgeRoundRectCallout">
            <a:avLst>
              <a:gd name="adj1" fmla="val -98042"/>
              <a:gd name="adj2" fmla="val 198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solidFill>
                  <a:schemeClr val="tx1"/>
                </a:solidFill>
              </a:rPr>
              <a:t>Dans</a:t>
            </a:r>
            <a:r>
              <a:rPr lang="en-GB" sz="2200" b="1" dirty="0" smtClean="0">
                <a:solidFill>
                  <a:schemeClr val="tx1"/>
                </a:solidFill>
              </a:rPr>
              <a:t> ma </a:t>
            </a:r>
            <a:r>
              <a:rPr lang="en-GB" sz="2200" b="1" dirty="0" err="1" smtClean="0">
                <a:solidFill>
                  <a:schemeClr val="tx1"/>
                </a:solidFill>
              </a:rPr>
              <a:t>ville</a:t>
            </a:r>
            <a:r>
              <a:rPr lang="en-GB" sz="2200" b="1" dirty="0" smtClean="0">
                <a:solidFill>
                  <a:schemeClr val="tx1"/>
                </a:solidFill>
              </a:rPr>
              <a:t>, </a:t>
            </a:r>
            <a:r>
              <a:rPr lang="en-GB" sz="2200" b="1" dirty="0" err="1" smtClean="0">
                <a:solidFill>
                  <a:schemeClr val="tx1"/>
                </a:solidFill>
              </a:rPr>
              <a:t>il</a:t>
            </a:r>
            <a:r>
              <a:rPr lang="en-GB" sz="2200" b="1" dirty="0" smtClean="0">
                <a:solidFill>
                  <a:schemeClr val="tx1"/>
                </a:solidFill>
              </a:rPr>
              <a:t> y a </a:t>
            </a:r>
            <a:r>
              <a:rPr lang="en-GB" sz="2200" b="1" dirty="0" err="1" smtClean="0">
                <a:solidFill>
                  <a:schemeClr val="tx1"/>
                </a:solidFill>
              </a:rPr>
              <a:t>une</a:t>
            </a:r>
            <a:r>
              <a:rPr lang="en-GB" sz="2200" b="1" dirty="0" smtClean="0">
                <a:solidFill>
                  <a:schemeClr val="tx1"/>
                </a:solidFill>
              </a:rPr>
              <a:t> piscine</a:t>
            </a:r>
          </a:p>
          <a:p>
            <a:pPr algn="ctr"/>
            <a:r>
              <a:rPr lang="en-GB" sz="2200" b="1" dirty="0" err="1">
                <a:solidFill>
                  <a:schemeClr val="tx1"/>
                </a:solidFill>
              </a:rPr>
              <a:t>o</a:t>
            </a:r>
            <a:r>
              <a:rPr lang="en-GB" sz="2200" b="1" dirty="0" err="1" smtClean="0">
                <a:solidFill>
                  <a:schemeClr val="tx1"/>
                </a:solidFill>
              </a:rPr>
              <a:t>ù</a:t>
            </a:r>
            <a:r>
              <a:rPr lang="en-GB" sz="2200" b="1" dirty="0" smtClean="0">
                <a:solidFill>
                  <a:schemeClr val="tx1"/>
                </a:solidFill>
              </a:rPr>
              <a:t> </a:t>
            </a:r>
            <a:r>
              <a:rPr lang="en-GB" sz="2200" b="1" dirty="0" err="1" smtClean="0">
                <a:solidFill>
                  <a:schemeClr val="tx1"/>
                </a:solidFill>
              </a:rPr>
              <a:t>peut</a:t>
            </a:r>
            <a:r>
              <a:rPr lang="en-GB" sz="2200" b="1" dirty="0" smtClean="0">
                <a:solidFill>
                  <a:schemeClr val="tx1"/>
                </a:solidFill>
              </a:rPr>
              <a:t> faire la </a:t>
            </a:r>
            <a:r>
              <a:rPr lang="en-GB" sz="2200" b="1" dirty="0" err="1" smtClean="0">
                <a:solidFill>
                  <a:schemeClr val="tx1"/>
                </a:solidFill>
              </a:rPr>
              <a:t>natation</a:t>
            </a:r>
            <a:r>
              <a:rPr lang="en-GB" sz="2200" b="1" dirty="0" smtClean="0">
                <a:solidFill>
                  <a:schemeClr val="tx1"/>
                </a:solidFill>
              </a:rPr>
              <a:t>!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286248" y="1142984"/>
            <a:ext cx="4143404" cy="2143140"/>
          </a:xfrm>
          <a:prstGeom prst="wedgeEllipseCallout">
            <a:avLst>
              <a:gd name="adj1" fmla="val -88127"/>
              <a:gd name="adj2" fmla="val 259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Dans</a:t>
            </a:r>
            <a:r>
              <a:rPr lang="en-GB" sz="2000" b="1" dirty="0" smtClean="0">
                <a:solidFill>
                  <a:schemeClr val="tx1"/>
                </a:solidFill>
              </a:rPr>
              <a:t> ma </a:t>
            </a:r>
            <a:r>
              <a:rPr lang="en-GB" sz="2000" b="1" dirty="0" err="1" smtClean="0">
                <a:solidFill>
                  <a:schemeClr val="tx1"/>
                </a:solidFill>
              </a:rPr>
              <a:t>ville</a:t>
            </a:r>
            <a:r>
              <a:rPr lang="en-GB" sz="2000" b="1" dirty="0" smtClean="0">
                <a:solidFill>
                  <a:schemeClr val="tx1"/>
                </a:solidFill>
              </a:rPr>
              <a:t>, </a:t>
            </a:r>
            <a:r>
              <a:rPr lang="en-GB" sz="2000" b="1" dirty="0" err="1" smtClean="0">
                <a:solidFill>
                  <a:schemeClr val="tx1"/>
                </a:solidFill>
              </a:rPr>
              <a:t>il</a:t>
            </a:r>
            <a:r>
              <a:rPr lang="en-GB" sz="2000" b="1" dirty="0" smtClean="0">
                <a:solidFill>
                  <a:schemeClr val="tx1"/>
                </a:solidFill>
              </a:rPr>
              <a:t> y a un </a:t>
            </a:r>
            <a:r>
              <a:rPr lang="en-GB" sz="2000" b="1" dirty="0" err="1" smtClean="0">
                <a:solidFill>
                  <a:schemeClr val="tx1"/>
                </a:solidFill>
              </a:rPr>
              <a:t>supermarché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o</a:t>
            </a:r>
            <a:r>
              <a:rPr lang="en-GB" sz="2000" b="1" dirty="0" err="1" smtClean="0">
                <a:solidFill>
                  <a:schemeClr val="tx1"/>
                </a:solidFill>
              </a:rPr>
              <a:t>ù</a:t>
            </a:r>
            <a:r>
              <a:rPr lang="en-GB" sz="2000" b="1" dirty="0" smtClean="0">
                <a:solidFill>
                  <a:schemeClr val="tx1"/>
                </a:solidFill>
              </a:rPr>
              <a:t> on </a:t>
            </a:r>
            <a:r>
              <a:rPr lang="en-GB" sz="2000" b="1" dirty="0" err="1" smtClean="0">
                <a:solidFill>
                  <a:schemeClr val="tx1"/>
                </a:solidFill>
              </a:rPr>
              <a:t>peu</a:t>
            </a:r>
            <a:r>
              <a:rPr lang="en-GB" sz="2000" b="1" dirty="0" err="1" smtClean="0">
                <a:solidFill>
                  <a:schemeClr val="tx1"/>
                </a:solidFill>
              </a:rPr>
              <a:t>t</a:t>
            </a:r>
            <a:r>
              <a:rPr lang="en-GB" sz="2000" b="1" dirty="0" smtClean="0">
                <a:solidFill>
                  <a:schemeClr val="tx1"/>
                </a:solidFill>
              </a:rPr>
              <a:t> faire les courses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643314"/>
            <a:ext cx="1803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4286248" y="2857496"/>
            <a:ext cx="4286280" cy="2286016"/>
          </a:xfrm>
          <a:prstGeom prst="wedgeEllipseCallout">
            <a:avLst>
              <a:gd name="adj1" fmla="val -85239"/>
              <a:gd name="adj2" fmla="val 103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Dans</a:t>
            </a:r>
            <a:r>
              <a:rPr lang="en-GB" sz="2000" b="1" dirty="0" smtClean="0">
                <a:solidFill>
                  <a:schemeClr val="tx1"/>
                </a:solidFill>
              </a:rPr>
              <a:t> ma </a:t>
            </a:r>
            <a:r>
              <a:rPr lang="en-GB" sz="2000" b="1" dirty="0" err="1" smtClean="0">
                <a:solidFill>
                  <a:schemeClr val="tx1"/>
                </a:solidFill>
              </a:rPr>
              <a:t>ville</a:t>
            </a:r>
            <a:r>
              <a:rPr lang="en-GB" sz="2000" b="1" dirty="0" smtClean="0">
                <a:solidFill>
                  <a:schemeClr val="tx1"/>
                </a:solidFill>
              </a:rPr>
              <a:t>, </a:t>
            </a:r>
            <a:r>
              <a:rPr lang="en-GB" sz="2000" b="1" dirty="0" err="1" smtClean="0">
                <a:solidFill>
                  <a:schemeClr val="tx1"/>
                </a:solidFill>
              </a:rPr>
              <a:t>il</a:t>
            </a:r>
            <a:r>
              <a:rPr lang="en-GB" sz="2000" b="1" dirty="0" smtClean="0">
                <a:solidFill>
                  <a:schemeClr val="tx1"/>
                </a:solidFill>
              </a:rPr>
              <a:t> y a </a:t>
            </a:r>
            <a:r>
              <a:rPr lang="en-GB" sz="2000" b="1" dirty="0" err="1" smtClean="0">
                <a:solidFill>
                  <a:schemeClr val="tx1"/>
                </a:solidFill>
              </a:rPr>
              <a:t>une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patinoire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où</a:t>
            </a:r>
            <a:r>
              <a:rPr lang="en-GB" sz="2000" b="1" dirty="0" smtClean="0">
                <a:solidFill>
                  <a:schemeClr val="tx1"/>
                </a:solidFill>
              </a:rPr>
              <a:t> on </a:t>
            </a:r>
            <a:r>
              <a:rPr lang="en-GB" sz="2000" b="1" dirty="0" err="1" smtClean="0">
                <a:solidFill>
                  <a:schemeClr val="tx1"/>
                </a:solidFill>
              </a:rPr>
              <a:t>peut</a:t>
            </a:r>
            <a:r>
              <a:rPr lang="en-GB" sz="2000" b="1" dirty="0" smtClean="0">
                <a:solidFill>
                  <a:schemeClr val="tx1"/>
                </a:solidFill>
              </a:rPr>
              <a:t> faire le </a:t>
            </a:r>
            <a:r>
              <a:rPr lang="en-GB" sz="2000" b="1" dirty="0" err="1" smtClean="0">
                <a:solidFill>
                  <a:schemeClr val="tx1"/>
                </a:solidFill>
              </a:rPr>
              <a:t>patinage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 do we say there isn’t something?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smtClean="0"/>
              <a:t> ma  </a:t>
            </a:r>
            <a:r>
              <a:rPr lang="en-GB" dirty="0" err="1" smtClean="0"/>
              <a:t>ville</a:t>
            </a:r>
            <a:r>
              <a:rPr lang="en-GB" dirty="0" smtClean="0"/>
              <a:t> 	</a:t>
            </a:r>
            <a:r>
              <a:rPr lang="en-GB" dirty="0" err="1" smtClean="0"/>
              <a:t>il</a:t>
            </a:r>
            <a:r>
              <a:rPr lang="en-GB" dirty="0" smtClean="0"/>
              <a:t> 	y	a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Think of ‘n’’ and ‘pas’ as the bread and ‘y a’ as the filling in a sandwich!</a:t>
            </a:r>
            <a:endParaRPr lang="en-GB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357826"/>
            <a:ext cx="1581144" cy="118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 descr="http://weblogs.cltv.com/features/health/livinghealthy/sandwi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357826"/>
            <a:ext cx="1643074" cy="1232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you remember how to say you can’t do something?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On  		</a:t>
            </a:r>
            <a:r>
              <a:rPr lang="en-GB" dirty="0" err="1" smtClean="0"/>
              <a:t>peut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Think of ‘ne’ and ‘pas’ as the bread and ‘</a:t>
            </a:r>
            <a:r>
              <a:rPr lang="en-GB" dirty="0" err="1" smtClean="0"/>
              <a:t>peut</a:t>
            </a:r>
            <a:r>
              <a:rPr lang="en-GB" dirty="0" smtClean="0"/>
              <a:t>’ as the filling in a sandwich!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357826"/>
            <a:ext cx="1581144" cy="118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http://weblogs.cltv.com/features/health/livinghealthy/sandwi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357826"/>
            <a:ext cx="1643074" cy="1232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Listening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j02275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763" y="188913"/>
            <a:ext cx="180022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5" descr="j0414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2963" y="190500"/>
            <a:ext cx="20510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8" descr="te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643182"/>
            <a:ext cx="1551999" cy="144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9" descr="mair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190500"/>
            <a:ext cx="20875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0" descr="churc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2643182"/>
            <a:ext cx="1614492" cy="144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11" descr="play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50" y="2643182"/>
            <a:ext cx="1616063" cy="155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2" descr="Boulangerie%202,%20juin%20200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6" y="5000636"/>
            <a:ext cx="1618541" cy="14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4" descr="post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28860" y="5000636"/>
            <a:ext cx="1785951" cy="15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6" descr="hsbc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47224" y="5000636"/>
            <a:ext cx="1626789" cy="15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57686" y="2643182"/>
            <a:ext cx="16430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429124" y="5000636"/>
            <a:ext cx="1663065" cy="147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noFill/>
          <a:ln w="762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Qu’est-ce que on peut faire?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73488"/>
          </a:xfrm>
          <a:noFill/>
          <a:ln w="76200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fr-FR" smtClean="0"/>
              <a:t>Objective: To be able to say what there is to do in our town.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>
                <a:latin typeface="Elephant" pitchFamily="18" charset="0"/>
              </a:rPr>
              <a:t>A_________ on peut…</a:t>
            </a:r>
          </a:p>
        </p:txBody>
      </p:sp>
      <p:pic>
        <p:nvPicPr>
          <p:cNvPr id="15364" name="Picture 6" descr="MPj03992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70550"/>
            <a:ext cx="14843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MPj042267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5661025"/>
            <a:ext cx="112553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8" descr="MPj042854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5659438"/>
            <a:ext cx="18002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9" descr="MPj0401622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0" y="5661025"/>
            <a:ext cx="14160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MPj040264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5963" y="5661025"/>
            <a:ext cx="10858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MPj0387347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77050" y="5661025"/>
            <a:ext cx="14287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MPj0399532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72450" y="5661025"/>
            <a:ext cx="989013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À Bingley, on peut faire …</a:t>
            </a:r>
          </a:p>
        </p:txBody>
      </p:sp>
      <p:pic>
        <p:nvPicPr>
          <p:cNvPr id="16387" name="Picture 9" descr="MPj040162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3571875"/>
            <a:ext cx="14160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8" descr="MPj042854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5072063"/>
            <a:ext cx="18002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te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63" y="1714500"/>
            <a:ext cx="1928812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786188" y="2000250"/>
            <a:ext cx="42148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les courses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3857625" y="3786188"/>
            <a:ext cx="42148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un promenade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3857625" y="5357813"/>
            <a:ext cx="42148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la natation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peut aller …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929063" y="5000625"/>
            <a:ext cx="42148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à la boulangerie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000500" y="3500438"/>
            <a:ext cx="42148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à la patinoire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000500" y="2000250"/>
            <a:ext cx="42148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à la piscine</a:t>
            </a:r>
          </a:p>
        </p:txBody>
      </p:sp>
      <p:pic>
        <p:nvPicPr>
          <p:cNvPr id="17414" name="Picture 2" descr="j04140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43063"/>
            <a:ext cx="1857375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86125"/>
            <a:ext cx="1803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7" descr="Boulangerie%202,%20juin%2020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714875"/>
            <a:ext cx="20716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peut aller …</a:t>
            </a:r>
          </a:p>
        </p:txBody>
      </p:sp>
      <p:pic>
        <p:nvPicPr>
          <p:cNvPr id="18435" name="Picture 6" descr="MPj03992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643063"/>
            <a:ext cx="19288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643313" y="1928813"/>
            <a:ext cx="42148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au cinéma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3714750" y="4143375"/>
            <a:ext cx="42148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au stade</a:t>
            </a:r>
          </a:p>
        </p:txBody>
      </p:sp>
      <p:pic>
        <p:nvPicPr>
          <p:cNvPr id="18438" name="Picture 2" descr="http://news.bbc.co.uk/olmedia/1990000/images/_1991450_valley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3643313"/>
            <a:ext cx="2357438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peut visiter…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000500" y="2000250"/>
            <a:ext cx="42148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une cathédrale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4000500" y="3357563"/>
            <a:ext cx="42148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un château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071938" y="4572000"/>
            <a:ext cx="42148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000"/>
              <a:t>un port</a:t>
            </a:r>
          </a:p>
        </p:txBody>
      </p:sp>
      <p:pic>
        <p:nvPicPr>
          <p:cNvPr id="19462" name="Picture 2" descr="chu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1643063"/>
            <a:ext cx="1785938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3071813"/>
            <a:ext cx="16430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813" y="4429125"/>
            <a:ext cx="19050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noFill/>
          <a:ln w="762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Qu’est-ce que on peut faire?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73488"/>
          </a:xfrm>
          <a:noFill/>
          <a:ln w="76200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fr-FR" dirty="0" smtClean="0"/>
              <a:t>Objective: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write</a:t>
            </a:r>
            <a:r>
              <a:rPr lang="fr-FR" dirty="0" smtClean="0"/>
              <a:t> about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town</a:t>
            </a:r>
            <a:r>
              <a:rPr lang="fr-FR" dirty="0" smtClean="0"/>
              <a:t> in </a:t>
            </a:r>
            <a:r>
              <a:rPr lang="fr-FR" dirty="0" err="1" smtClean="0"/>
              <a:t>detail</a:t>
            </a:r>
            <a:r>
              <a:rPr lang="fr-FR" dirty="0" smtClean="0"/>
              <a:t>.</a:t>
            </a:r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>
              <a:buNone/>
            </a:pPr>
            <a:endParaRPr lang="fr-FR" dirty="0" smtClean="0"/>
          </a:p>
          <a:p>
            <a:pPr eaLnBrk="1" hangingPunct="1"/>
            <a:r>
              <a:rPr lang="fr-FR" dirty="0" smtClean="0">
                <a:latin typeface="Elephant" pitchFamily="18" charset="0"/>
              </a:rPr>
              <a:t>A_________ on peut</a:t>
            </a:r>
            <a:r>
              <a:rPr lang="fr-FR" dirty="0" smtClean="0">
                <a:latin typeface="Elephant" pitchFamily="18" charset="0"/>
              </a:rPr>
              <a:t>…</a:t>
            </a:r>
            <a:endParaRPr lang="fr-FR" dirty="0" smtClean="0"/>
          </a:p>
          <a:p>
            <a:pPr eaLnBrk="1" hangingPunct="1"/>
            <a:r>
              <a:rPr lang="fr-FR" dirty="0" smtClean="0">
                <a:latin typeface="Elephant" pitchFamily="18" charset="0"/>
              </a:rPr>
              <a:t>A_________ on ne peut pas…</a:t>
            </a:r>
          </a:p>
          <a:p>
            <a:pPr eaLnBrk="1" hangingPunct="1"/>
            <a:endParaRPr lang="fr-FR" dirty="0" smtClean="0">
              <a:latin typeface="Elephant" pitchFamily="18" charset="0"/>
            </a:endParaRPr>
          </a:p>
        </p:txBody>
      </p:sp>
      <p:pic>
        <p:nvPicPr>
          <p:cNvPr id="22532" name="Picture 6" descr="MPj03992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70550"/>
            <a:ext cx="14843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 descr="MPj042267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5661025"/>
            <a:ext cx="112553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8" descr="MPj042854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5659438"/>
            <a:ext cx="18002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9" descr="MPj0401622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0" y="5661025"/>
            <a:ext cx="14160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0" descr="MPj040264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5963" y="5661025"/>
            <a:ext cx="10858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1" descr="MPj0387347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77050" y="5661025"/>
            <a:ext cx="14287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2" descr="MPj0399532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72450" y="5661025"/>
            <a:ext cx="989013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loud"/>
          <p:cNvSpPr>
            <a:spLocks noChangeAspect="1" noEditPoints="1" noChangeArrowheads="1"/>
          </p:cNvSpPr>
          <p:nvPr/>
        </p:nvSpPr>
        <p:spPr bwMode="auto">
          <a:xfrm>
            <a:off x="381000" y="228600"/>
            <a:ext cx="3411538" cy="2286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38200" y="685800"/>
            <a:ext cx="297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000" b="1"/>
              <a:t>On peut</a:t>
            </a:r>
            <a:r>
              <a:rPr lang="en-US" sz="4000" b="1"/>
              <a:t>…</a:t>
            </a:r>
            <a:endParaRPr lang="fr-FR" sz="4000" b="1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066800" y="12954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>
                <a:solidFill>
                  <a:srgbClr val="3333CC"/>
                </a:solidFill>
              </a:rPr>
              <a:t>You can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5800" y="5715000"/>
            <a:ext cx="5638800" cy="9540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b="1"/>
              <a:t>visiter</a:t>
            </a:r>
            <a:br>
              <a:rPr lang="fr-FR" sz="2800" b="1"/>
            </a:br>
            <a:endParaRPr lang="fr-FR" sz="2800" b="1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4038600"/>
            <a:ext cx="5638800" cy="157003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 dirty="0"/>
              <a:t>aller</a:t>
            </a:r>
            <a:br>
              <a:rPr lang="fr-FR" sz="3200" b="1" dirty="0"/>
            </a:b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685800" y="2895600"/>
            <a:ext cx="5638800" cy="10779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 dirty="0"/>
              <a:t>faire</a:t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0488" name="TextBox 12"/>
          <p:cNvSpPr txBox="1">
            <a:spLocks noChangeArrowheads="1"/>
          </p:cNvSpPr>
          <p:nvPr/>
        </p:nvSpPr>
        <p:spPr bwMode="auto">
          <a:xfrm>
            <a:off x="1752600" y="57150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une cathédrale	- visit a cathedral</a:t>
            </a:r>
          </a:p>
          <a:p>
            <a:r>
              <a:rPr lang="en-US"/>
              <a:t>un port		- visit a port</a:t>
            </a:r>
          </a:p>
          <a:p>
            <a:r>
              <a:rPr lang="en-US"/>
              <a:t>un château	- visit a castle</a:t>
            </a:r>
          </a:p>
        </p:txBody>
      </p:sp>
      <p:sp>
        <p:nvSpPr>
          <p:cNvPr id="20489" name="TextBox 13"/>
          <p:cNvSpPr txBox="1">
            <a:spLocks noChangeArrowheads="1"/>
          </p:cNvSpPr>
          <p:nvPr/>
        </p:nvSpPr>
        <p:spPr bwMode="auto">
          <a:xfrm>
            <a:off x="1752600" y="4191000"/>
            <a:ext cx="52578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à la piscine	- go to the swimming pool </a:t>
            </a:r>
          </a:p>
          <a:p>
            <a:r>
              <a:rPr lang="en-US" dirty="0"/>
              <a:t>au </a:t>
            </a:r>
            <a:r>
              <a:rPr lang="en-US" dirty="0" err="1"/>
              <a:t>cinéma</a:t>
            </a:r>
            <a:r>
              <a:rPr lang="en-US" dirty="0"/>
              <a:t>	- go to the cinema</a:t>
            </a:r>
          </a:p>
          <a:p>
            <a:r>
              <a:rPr lang="en-US" dirty="0"/>
              <a:t>au </a:t>
            </a:r>
            <a:r>
              <a:rPr lang="en-US" dirty="0" err="1"/>
              <a:t>stade</a:t>
            </a:r>
            <a:r>
              <a:rPr lang="en-US" dirty="0"/>
              <a:t>		- go to the stadium</a:t>
            </a:r>
          </a:p>
          <a:p>
            <a:r>
              <a:rPr lang="en-US" dirty="0"/>
              <a:t>à la </a:t>
            </a:r>
            <a:r>
              <a:rPr lang="en-US" dirty="0" err="1"/>
              <a:t>patinoire</a:t>
            </a:r>
            <a:r>
              <a:rPr lang="en-US" dirty="0"/>
              <a:t>	- go to the ice rink</a:t>
            </a:r>
          </a:p>
          <a:p>
            <a:r>
              <a:rPr lang="en-US" dirty="0"/>
              <a:t>à la </a:t>
            </a:r>
            <a:r>
              <a:rPr lang="en-US" dirty="0" err="1"/>
              <a:t>boulangerie</a:t>
            </a:r>
            <a:r>
              <a:rPr lang="en-US" dirty="0"/>
              <a:t>	- go to the bakery</a:t>
            </a:r>
          </a:p>
        </p:txBody>
      </p:sp>
      <p:sp>
        <p:nvSpPr>
          <p:cNvPr id="20490" name="TextBox 14"/>
          <p:cNvSpPr txBox="1">
            <a:spLocks noChangeArrowheads="1"/>
          </p:cNvSpPr>
          <p:nvPr/>
        </p:nvSpPr>
        <p:spPr bwMode="auto">
          <a:xfrm>
            <a:off x="1714480" y="3000372"/>
            <a:ext cx="426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les courses	- go shopping </a:t>
            </a:r>
          </a:p>
          <a:p>
            <a:r>
              <a:rPr lang="en-US" dirty="0"/>
              <a:t>un promenade	- go for a walk</a:t>
            </a:r>
          </a:p>
          <a:p>
            <a:r>
              <a:rPr lang="en-US" dirty="0"/>
              <a:t>la </a:t>
            </a:r>
            <a:r>
              <a:rPr lang="en-US" dirty="0" err="1"/>
              <a:t>natation</a:t>
            </a:r>
            <a:r>
              <a:rPr lang="en-US" dirty="0"/>
              <a:t>	- go swimming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7" grpId="0"/>
      <p:bldP spid="3078" grpId="0"/>
      <p:bldP spid="3081" grpId="0" animBg="1"/>
      <p:bldP spid="3083" grpId="0" animBg="1"/>
      <p:bldP spid="3100" grpId="0" animBg="1"/>
      <p:bldP spid="20488" grpId="1"/>
      <p:bldP spid="20489" grpId="0"/>
      <p:bldP spid="20490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282</Words>
  <Application>Microsoft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ＭＳ Ｐゴシック</vt:lpstr>
      <vt:lpstr>Calibri</vt:lpstr>
      <vt:lpstr>Elephant</vt:lpstr>
      <vt:lpstr>Default Design</vt:lpstr>
      <vt:lpstr>Qu’est-ce que on peut faire?</vt:lpstr>
      <vt:lpstr>Slide 2</vt:lpstr>
      <vt:lpstr>Qu’est-ce que on peut faire?</vt:lpstr>
      <vt:lpstr>À Bingley, on peut faire …</vt:lpstr>
      <vt:lpstr>On peut aller …</vt:lpstr>
      <vt:lpstr>On peut aller …</vt:lpstr>
      <vt:lpstr>On peut visiter…</vt:lpstr>
      <vt:lpstr>Qu’est-ce que on peut faire?</vt:lpstr>
      <vt:lpstr>Slide 9</vt:lpstr>
      <vt:lpstr>Slide 10</vt:lpstr>
      <vt:lpstr>Qu’est-ce qu’il y a dans ta ville?</vt:lpstr>
      <vt:lpstr>Slide 12</vt:lpstr>
      <vt:lpstr>How  do we say there isn’t something?</vt:lpstr>
      <vt:lpstr>Can you remember how to say you can’t do something?</vt:lpstr>
      <vt:lpstr>Listening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Qu’est-ce qu’on peut faire?</dc:title>
  <dc:creator>Claire</dc:creator>
  <cp:lastModifiedBy>Beckfoot School</cp:lastModifiedBy>
  <cp:revision>21</cp:revision>
  <dcterms:created xsi:type="dcterms:W3CDTF">2009-03-16T20:22:04Z</dcterms:created>
  <dcterms:modified xsi:type="dcterms:W3CDTF">2009-03-18T13:35:31Z</dcterms:modified>
</cp:coreProperties>
</file>