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289" r:id="rId2"/>
    <p:sldId id="290" r:id="rId3"/>
    <p:sldId id="292" r:id="rId4"/>
    <p:sldId id="257" r:id="rId5"/>
    <p:sldId id="258" r:id="rId6"/>
    <p:sldId id="278" r:id="rId7"/>
    <p:sldId id="293" r:id="rId8"/>
    <p:sldId id="294" r:id="rId9"/>
    <p:sldId id="295" r:id="rId10"/>
  </p:sldIdLst>
  <p:sldSz cx="9144000" cy="6858000" type="screen4x3"/>
  <p:notesSz cx="6735763" cy="986948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  <a:srgbClr val="FF3300"/>
    <a:srgbClr val="CC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4534" autoAdjust="0"/>
    <p:restoredTop sz="90877" autoAdjust="0"/>
  </p:normalViewPr>
  <p:slideViewPr>
    <p:cSldViewPr>
      <p:cViewPr varScale="1">
        <p:scale>
          <a:sx n="72" d="100"/>
          <a:sy n="72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F0FD94-E946-4B46-8CD3-98B78A4E0451}" type="datetimeFigureOut">
              <a:rPr lang="en-US"/>
              <a:pPr>
                <a:defRPr/>
              </a:pPr>
              <a:t>4/28/2009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CC7842-C267-4E63-9CEE-818E4BD62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5" name="Picture 3" descr="A:\minispi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7" name="Picture 5" descr="A:\minispir.GIF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663CC-26DF-4DFA-8C4E-D6A0BA365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A855D-C3A7-4F0F-98B5-798E1A7FC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7D304-763C-4EBF-899D-5D7933D6D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5AD6C-687C-4E61-BE03-0194E0870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4221D-D50F-4EAD-8012-E33F7E89F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F074-C4ED-4C45-9730-FDB505DF2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BB61C-6CAA-45F8-BA1A-FDCA8354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D867E-009E-4794-8734-34796D523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D12B-F364-4798-A525-FC28603CE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E8645-5056-4EAA-916B-0796647B5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F6CE9-4F3E-49A9-A760-7CAF7581E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8" name="Picture 4" descr="A:\minispir.GIF"/>
          <p:cNvPicPr>
            <a:picLocks noChangeAspect="1" noChangeArrowheads="1"/>
          </p:cNvPicPr>
          <p:nvPr/>
        </p:nvPicPr>
        <p:blipFill>
          <a:blip r:embed="rId13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A:\minispir.GIF"/>
          <p:cNvPicPr>
            <a:picLocks noChangeAspect="1" noChangeArrowheads="1"/>
          </p:cNvPicPr>
          <p:nvPr/>
        </p:nvPicPr>
        <p:blipFill>
          <a:blip r:embed="rId1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271748-E6B9-4DB3-BEB7-F54BB7388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GCSE Coursework – Ma Ville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214414" y="3857628"/>
            <a:ext cx="6934200" cy="1752600"/>
          </a:xfrm>
        </p:spPr>
        <p:txBody>
          <a:bodyPr/>
          <a:lstStyle/>
          <a:p>
            <a:pPr algn="l"/>
            <a:r>
              <a:rPr lang="en-US" dirty="0" smtClean="0">
                <a:ea typeface="ＭＳ Ｐゴシック" pitchFamily="-108" charset="-128"/>
              </a:rPr>
              <a:t>Learning objective:  </a:t>
            </a:r>
          </a:p>
          <a:p>
            <a:pPr algn="l"/>
            <a:r>
              <a:rPr lang="en-US" dirty="0" smtClean="0">
                <a:ea typeface="ＭＳ Ｐゴシック" pitchFamily="-108" charset="-128"/>
              </a:rPr>
              <a:t>To correct the first 5 sections of our coursework and start section  6.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357290" y="428604"/>
            <a:ext cx="563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Mercredi</a:t>
            </a:r>
            <a:r>
              <a:rPr lang="en-US" dirty="0"/>
              <a:t>, 29 </a:t>
            </a:r>
            <a:r>
              <a:rPr lang="en-US" dirty="0" err="1"/>
              <a:t>avril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What should we include?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1571612"/>
            <a:ext cx="7620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Comic Sans MS" pitchFamily="-108" charset="0"/>
              </a:rPr>
              <a:t>Imagine that you are writing to an exchange partner from a French school. Before their visit to the UK, they want to know more about your town.   In your letter or e-mail tell them:</a:t>
            </a:r>
          </a:p>
          <a:p>
            <a:endParaRPr lang="en-US" sz="2200" dirty="0">
              <a:latin typeface="Comic Sans MS" pitchFamily="-108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FF6600"/>
                </a:solidFill>
                <a:latin typeface="Comic Sans MS" pitchFamily="-108" charset="0"/>
              </a:rPr>
              <a:t>Where you live.</a:t>
            </a: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FF6600"/>
                </a:solidFill>
                <a:latin typeface="Comic Sans MS" pitchFamily="-108" charset="0"/>
              </a:rPr>
              <a:t>What kind of town you live in.</a:t>
            </a: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FF6600"/>
                </a:solidFill>
                <a:latin typeface="Comic Sans MS" pitchFamily="-108" charset="0"/>
              </a:rPr>
              <a:t>An opinion about your town.</a:t>
            </a: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0000FF"/>
                </a:solidFill>
                <a:latin typeface="Comic Sans MS" pitchFamily="-108" charset="0"/>
              </a:rPr>
              <a:t>What there is/isn’t in your town and what you can do there.</a:t>
            </a: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Comic Sans MS" pitchFamily="-108" charset="0"/>
              </a:rPr>
              <a:t>What you did last weekend.</a:t>
            </a: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Comic Sans MS" pitchFamily="-108" charset="0"/>
              </a:rPr>
              <a:t>What you will do next weekend.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Can you reach the top of the tower?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066800" y="2209800"/>
            <a:ext cx="7239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Today we are working towards </a:t>
            </a:r>
          </a:p>
          <a:p>
            <a:r>
              <a:rPr lang="en-US" sz="3000" dirty="0">
                <a:solidFill>
                  <a:srgbClr val="FF0000"/>
                </a:solidFill>
              </a:rPr>
              <a:t>completing levels </a:t>
            </a:r>
            <a:r>
              <a:rPr lang="en-US" sz="3000" dirty="0" smtClean="0">
                <a:solidFill>
                  <a:srgbClr val="FF0000"/>
                </a:solidFill>
              </a:rPr>
              <a:t>2 </a:t>
            </a:r>
            <a:r>
              <a:rPr lang="en-US" sz="3000" dirty="0">
                <a:solidFill>
                  <a:srgbClr val="FF0000"/>
                </a:solidFill>
              </a:rPr>
              <a:t>– </a:t>
            </a:r>
            <a:r>
              <a:rPr lang="en-US" sz="3000" dirty="0" smtClean="0">
                <a:solidFill>
                  <a:srgbClr val="FF0000"/>
                </a:solidFill>
              </a:rPr>
              <a:t>6 </a:t>
            </a:r>
            <a:r>
              <a:rPr lang="en-US" sz="3000" dirty="0">
                <a:solidFill>
                  <a:srgbClr val="FF0000"/>
                </a:solidFill>
              </a:rPr>
              <a:t>on the tower!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038600"/>
            <a:ext cx="19431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1142976" y="3929066"/>
            <a:ext cx="4724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</a:rPr>
              <a:t>Many of you have completed levels 1 </a:t>
            </a:r>
            <a:r>
              <a:rPr lang="en-US" sz="3000" dirty="0" smtClean="0">
                <a:solidFill>
                  <a:srgbClr val="0000FF"/>
                </a:solidFill>
              </a:rPr>
              <a:t>-5.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sz="3000" dirty="0">
              <a:solidFill>
                <a:srgbClr val="0000FF"/>
              </a:solidFill>
            </a:endParaRPr>
          </a:p>
          <a:p>
            <a:r>
              <a:rPr lang="en-US" sz="3000" dirty="0">
                <a:solidFill>
                  <a:srgbClr val="0000FF"/>
                </a:solidFill>
              </a:rPr>
              <a:t>Well done!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2438400" y="533400"/>
            <a:ext cx="4876800" cy="9525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GB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Le </a:t>
            </a:r>
            <a:r>
              <a:rPr lang="en-GB" sz="36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futur</a:t>
            </a:r>
            <a:r>
              <a:rPr lang="en-GB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...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76400" y="2143116"/>
            <a:ext cx="6629400" cy="2462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sz="2800" b="1" dirty="0">
                <a:solidFill>
                  <a:schemeClr val="accent2"/>
                </a:solidFill>
                <a:latin typeface="Comic Sans MS" pitchFamily="66" charset="0"/>
              </a:rPr>
              <a:t>Examples in English:</a:t>
            </a:r>
          </a:p>
          <a:p>
            <a:pPr marL="457200" indent="-457200">
              <a:spcBef>
                <a:spcPct val="50000"/>
              </a:spcBef>
            </a:pPr>
            <a:r>
              <a:rPr lang="en-GB" sz="2800" b="1" u="sng" dirty="0">
                <a:solidFill>
                  <a:schemeClr val="accent2"/>
                </a:solidFill>
                <a:latin typeface="Comic Sans MS" pitchFamily="66" charset="0"/>
              </a:rPr>
              <a:t>I am going to</a:t>
            </a:r>
            <a:r>
              <a:rPr lang="en-GB" sz="2800" b="1" dirty="0">
                <a:solidFill>
                  <a:schemeClr val="accent2"/>
                </a:solidFill>
                <a:latin typeface="Comic Sans MS" pitchFamily="66" charset="0"/>
              </a:rPr>
              <a:t> go shopping</a:t>
            </a:r>
          </a:p>
          <a:p>
            <a:pPr marL="457200" indent="-457200">
              <a:spcBef>
                <a:spcPct val="50000"/>
              </a:spcBef>
            </a:pPr>
            <a:r>
              <a:rPr lang="en-GB" sz="2800" b="1" u="sng" dirty="0">
                <a:solidFill>
                  <a:schemeClr val="accent2"/>
                </a:solidFill>
                <a:latin typeface="Comic Sans MS" pitchFamily="66" charset="0"/>
              </a:rPr>
              <a:t>I </a:t>
            </a:r>
            <a:r>
              <a:rPr lang="en-GB" sz="2800" b="1" u="sng" dirty="0" smtClean="0">
                <a:solidFill>
                  <a:schemeClr val="accent2"/>
                </a:solidFill>
                <a:latin typeface="Comic Sans MS" pitchFamily="66" charset="0"/>
              </a:rPr>
              <a:t>would like to</a:t>
            </a:r>
            <a:r>
              <a:rPr lang="en-GB" sz="2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2800" b="1" dirty="0">
                <a:solidFill>
                  <a:schemeClr val="accent2"/>
                </a:solidFill>
                <a:latin typeface="Comic Sans MS" pitchFamily="66" charset="0"/>
              </a:rPr>
              <a:t>watch a film</a:t>
            </a:r>
          </a:p>
          <a:p>
            <a:pPr marL="457200" indent="-457200">
              <a:spcBef>
                <a:spcPct val="50000"/>
              </a:spcBef>
            </a:pPr>
            <a:r>
              <a:rPr lang="en-GB" sz="2800" b="1" u="sng" dirty="0">
                <a:solidFill>
                  <a:schemeClr val="accent2"/>
                </a:solidFill>
                <a:latin typeface="Comic Sans MS" pitchFamily="66" charset="0"/>
              </a:rPr>
              <a:t>I </a:t>
            </a:r>
            <a:r>
              <a:rPr lang="en-GB" sz="2800" b="1" u="sng" dirty="0" smtClean="0">
                <a:solidFill>
                  <a:schemeClr val="accent2"/>
                </a:solidFill>
                <a:latin typeface="Comic Sans MS" pitchFamily="66" charset="0"/>
              </a:rPr>
              <a:t>want to</a:t>
            </a:r>
            <a:r>
              <a:rPr lang="en-GB" sz="2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2800" b="1" dirty="0">
                <a:solidFill>
                  <a:schemeClr val="accent2"/>
                </a:solidFill>
                <a:latin typeface="Comic Sans MS" pitchFamily="66" charset="0"/>
              </a:rPr>
              <a:t>eat a sandwich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Owner\Application Data\Microsoft\Media Catalog\Downloaded Clips\cl71\j028406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7429500" cy="489364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009900"/>
                </a:solidFill>
                <a:latin typeface="Comic Sans MS" pitchFamily="66" charset="0"/>
              </a:rPr>
              <a:t>Je </a:t>
            </a:r>
            <a:r>
              <a:rPr lang="en-GB" sz="2600" b="1" dirty="0" err="1">
                <a:solidFill>
                  <a:srgbClr val="009900"/>
                </a:solidFill>
                <a:latin typeface="Comic Sans MS" pitchFamily="66" charset="0"/>
              </a:rPr>
              <a:t>vais</a:t>
            </a:r>
            <a:r>
              <a:rPr lang="en-GB" sz="2600" b="1" dirty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GB" sz="2600" b="1" dirty="0">
                <a:solidFill>
                  <a:srgbClr val="7030A0"/>
                </a:solidFill>
                <a:latin typeface="Comic Sans MS" pitchFamily="66" charset="0"/>
              </a:rPr>
              <a:t>manger </a:t>
            </a:r>
            <a:r>
              <a:rPr lang="en-GB" sz="2600" b="1" dirty="0">
                <a:latin typeface="Comic Sans MS" pitchFamily="66" charset="0"/>
              </a:rPr>
              <a:t>des escargots</a:t>
            </a:r>
          </a:p>
          <a:p>
            <a:pPr marL="457200" indent="-457200">
              <a:spcBef>
                <a:spcPct val="50000"/>
              </a:spcBef>
            </a:pPr>
            <a:r>
              <a:rPr lang="en-GB" sz="2600" b="1" dirty="0">
                <a:latin typeface="Comic Sans MS" pitchFamily="66" charset="0"/>
              </a:rPr>
              <a:t>   = </a:t>
            </a:r>
            <a:r>
              <a:rPr lang="en-GB" sz="2600" b="1" dirty="0">
                <a:solidFill>
                  <a:srgbClr val="009900"/>
                </a:solidFill>
                <a:latin typeface="Comic Sans MS" pitchFamily="66" charset="0"/>
              </a:rPr>
              <a:t>I am going to </a:t>
            </a:r>
            <a:r>
              <a:rPr lang="en-GB" sz="2600" b="1" dirty="0">
                <a:solidFill>
                  <a:srgbClr val="7030A0"/>
                </a:solidFill>
                <a:latin typeface="Comic Sans MS" pitchFamily="66" charset="0"/>
              </a:rPr>
              <a:t>eat</a:t>
            </a:r>
            <a:r>
              <a:rPr lang="en-GB" sz="2600" b="1" dirty="0">
                <a:latin typeface="Comic Sans MS" pitchFamily="66" charset="0"/>
              </a:rPr>
              <a:t> </a:t>
            </a:r>
            <a:r>
              <a:rPr lang="en-GB" sz="2600" b="1" dirty="0" smtClean="0">
                <a:latin typeface="Comic Sans MS" pitchFamily="66" charset="0"/>
              </a:rPr>
              <a:t>snails</a:t>
            </a:r>
          </a:p>
          <a:p>
            <a:pPr marL="457200" indent="-457200">
              <a:spcBef>
                <a:spcPct val="50000"/>
              </a:spcBef>
            </a:pPr>
            <a:endParaRPr lang="en-GB" sz="2600" b="1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GB" sz="2600" b="1" dirty="0" err="1" smtClean="0">
                <a:solidFill>
                  <a:srgbClr val="009900"/>
                </a:solidFill>
                <a:latin typeface="Comic Sans MS" pitchFamily="66" charset="0"/>
              </a:rPr>
              <a:t>J’ai</a:t>
            </a:r>
            <a:r>
              <a:rPr lang="en-GB" sz="2600" b="1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GB" sz="2600" b="1" dirty="0" err="1" smtClean="0">
                <a:solidFill>
                  <a:srgbClr val="009900"/>
                </a:solidFill>
                <a:latin typeface="Comic Sans MS" pitchFamily="66" charset="0"/>
              </a:rPr>
              <a:t>envie</a:t>
            </a:r>
            <a:r>
              <a:rPr lang="en-GB" sz="2600" b="1" dirty="0" smtClean="0">
                <a:solidFill>
                  <a:srgbClr val="009900"/>
                </a:solidFill>
                <a:latin typeface="Comic Sans MS" pitchFamily="66" charset="0"/>
              </a:rPr>
              <a:t> de </a:t>
            </a:r>
            <a:r>
              <a:rPr lang="en-GB" sz="2600" b="1" dirty="0" smtClean="0">
                <a:solidFill>
                  <a:srgbClr val="7030A0"/>
                </a:solidFill>
                <a:latin typeface="Comic Sans MS" pitchFamily="66" charset="0"/>
              </a:rPr>
              <a:t>manger</a:t>
            </a:r>
            <a:r>
              <a:rPr lang="en-GB" sz="2600" b="1" dirty="0" smtClean="0">
                <a:latin typeface="Comic Sans MS" pitchFamily="66" charset="0"/>
              </a:rPr>
              <a:t> des escargots </a:t>
            </a:r>
          </a:p>
          <a:p>
            <a:pPr marL="457200" indent="-457200">
              <a:spcBef>
                <a:spcPct val="50000"/>
              </a:spcBef>
            </a:pPr>
            <a:r>
              <a:rPr lang="en-GB" sz="2600" b="1" dirty="0" smtClean="0">
                <a:latin typeface="Comic Sans MS" pitchFamily="66" charset="0"/>
              </a:rPr>
              <a:t>	= </a:t>
            </a:r>
            <a:r>
              <a:rPr lang="en-GB" sz="2600" b="1" dirty="0" smtClean="0">
                <a:solidFill>
                  <a:srgbClr val="009900"/>
                </a:solidFill>
                <a:latin typeface="Comic Sans MS" pitchFamily="66" charset="0"/>
              </a:rPr>
              <a:t>I would like to </a:t>
            </a:r>
            <a:r>
              <a:rPr lang="en-GB" sz="2600" b="1" dirty="0" smtClean="0">
                <a:solidFill>
                  <a:srgbClr val="7030A0"/>
                </a:solidFill>
                <a:latin typeface="Comic Sans MS" pitchFamily="66" charset="0"/>
              </a:rPr>
              <a:t>eat</a:t>
            </a:r>
            <a:r>
              <a:rPr lang="en-GB" sz="2600" b="1" dirty="0" smtClean="0">
                <a:latin typeface="Comic Sans MS" pitchFamily="66" charset="0"/>
              </a:rPr>
              <a:t> snails</a:t>
            </a:r>
          </a:p>
          <a:p>
            <a:pPr marL="457200" indent="-457200">
              <a:spcBef>
                <a:spcPct val="50000"/>
              </a:spcBef>
            </a:pPr>
            <a:endParaRPr lang="en-GB" sz="2600" b="1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GB" sz="2600" b="1" dirty="0" smtClean="0">
                <a:solidFill>
                  <a:srgbClr val="009900"/>
                </a:solidFill>
                <a:latin typeface="Comic Sans MS" pitchFamily="66" charset="0"/>
              </a:rPr>
              <a:t>Je </a:t>
            </a:r>
            <a:r>
              <a:rPr lang="en-GB" sz="2600" b="1" dirty="0" err="1" smtClean="0">
                <a:solidFill>
                  <a:srgbClr val="009900"/>
                </a:solidFill>
                <a:latin typeface="Comic Sans MS" pitchFamily="66" charset="0"/>
              </a:rPr>
              <a:t>veux</a:t>
            </a:r>
            <a:r>
              <a:rPr lang="en-GB" sz="2600" b="1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GB" sz="2600" b="1" dirty="0" smtClean="0">
                <a:solidFill>
                  <a:srgbClr val="7030A0"/>
                </a:solidFill>
                <a:latin typeface="Comic Sans MS" pitchFamily="66" charset="0"/>
              </a:rPr>
              <a:t>manger</a:t>
            </a:r>
            <a:r>
              <a:rPr lang="en-GB" sz="2600" b="1" dirty="0" smtClean="0">
                <a:latin typeface="Comic Sans MS" pitchFamily="66" charset="0"/>
              </a:rPr>
              <a:t> des escargots</a:t>
            </a:r>
          </a:p>
          <a:p>
            <a:pPr marL="457200" indent="-457200">
              <a:spcBef>
                <a:spcPct val="50000"/>
              </a:spcBef>
            </a:pPr>
            <a:r>
              <a:rPr lang="en-GB" sz="2600" b="1" dirty="0" smtClean="0">
                <a:latin typeface="Comic Sans MS" pitchFamily="66" charset="0"/>
              </a:rPr>
              <a:t>	= </a:t>
            </a:r>
            <a:r>
              <a:rPr lang="en-GB" sz="2600" b="1" dirty="0" smtClean="0">
                <a:solidFill>
                  <a:srgbClr val="009900"/>
                </a:solidFill>
                <a:latin typeface="Comic Sans MS" pitchFamily="66" charset="0"/>
              </a:rPr>
              <a:t>I want to </a:t>
            </a:r>
            <a:r>
              <a:rPr lang="en-GB" sz="2600" b="1" dirty="0" smtClean="0">
                <a:solidFill>
                  <a:srgbClr val="7030A0"/>
                </a:solidFill>
                <a:latin typeface="Comic Sans MS" pitchFamily="66" charset="0"/>
              </a:rPr>
              <a:t>eat</a:t>
            </a:r>
            <a:r>
              <a:rPr lang="en-GB" sz="2600" b="1" dirty="0" smtClean="0">
                <a:latin typeface="Comic Sans MS" pitchFamily="66" charset="0"/>
              </a:rPr>
              <a:t> snails</a:t>
            </a:r>
            <a:endParaRPr lang="en-GB" sz="2600" b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142852"/>
            <a:ext cx="58272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b="1" u="sng" dirty="0" smtClean="0">
                <a:latin typeface="Comic Sans MS" pitchFamily="66" charset="0"/>
              </a:rPr>
              <a:t>How to say what you will </a:t>
            </a:r>
          </a:p>
          <a:p>
            <a:r>
              <a:rPr lang="en-GB" sz="3500" b="1" u="sng" dirty="0" smtClean="0">
                <a:latin typeface="Comic Sans MS" pitchFamily="66" charset="0"/>
              </a:rPr>
              <a:t>do in the future</a:t>
            </a:r>
            <a:endParaRPr lang="en-GB" sz="3500" b="1" u="sng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3"/>
          <p:cNvSpPr>
            <a:spLocks noChangeArrowheads="1" noChangeShapeType="1" noTextEdit="1"/>
          </p:cNvSpPr>
          <p:nvPr/>
        </p:nvSpPr>
        <p:spPr bwMode="auto">
          <a:xfrm>
            <a:off x="1142976" y="285728"/>
            <a:ext cx="7286625" cy="1295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GB" sz="36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Fais</a:t>
            </a:r>
            <a:r>
              <a:rPr lang="en-GB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 les phrases…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000100" y="1714488"/>
            <a:ext cx="421481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>
                <a:latin typeface="Comic Sans MS" pitchFamily="66" charset="0"/>
              </a:rPr>
              <a:t>je </a:t>
            </a:r>
            <a:r>
              <a:rPr lang="en-GB" sz="3000" dirty="0" err="1">
                <a:latin typeface="Comic Sans MS" pitchFamily="66" charset="0"/>
              </a:rPr>
              <a:t>vais</a:t>
            </a:r>
            <a:r>
              <a:rPr lang="en-GB" sz="3000" dirty="0">
                <a:latin typeface="Comic Sans MS" pitchFamily="66" charset="0"/>
              </a:rPr>
              <a:t> manger...</a:t>
            </a:r>
          </a:p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 smtClean="0">
                <a:latin typeface="Comic Sans MS" pitchFamily="66" charset="0"/>
              </a:rPr>
              <a:t>je </a:t>
            </a:r>
            <a:r>
              <a:rPr lang="en-GB" sz="3000" dirty="0" err="1" smtClean="0">
                <a:latin typeface="Comic Sans MS" pitchFamily="66" charset="0"/>
              </a:rPr>
              <a:t>veux</a:t>
            </a:r>
            <a:r>
              <a:rPr lang="en-GB" sz="3000" dirty="0" smtClean="0">
                <a:latin typeface="Comic Sans MS" pitchFamily="66" charset="0"/>
              </a:rPr>
              <a:t> </a:t>
            </a:r>
            <a:r>
              <a:rPr lang="en-GB" sz="3000" dirty="0" err="1" smtClean="0">
                <a:latin typeface="Comic Sans MS" pitchFamily="66" charset="0"/>
              </a:rPr>
              <a:t>habiter</a:t>
            </a:r>
            <a:r>
              <a:rPr lang="en-GB" sz="3000" dirty="0">
                <a:latin typeface="Comic Sans MS" pitchFamily="66" charset="0"/>
              </a:rPr>
              <a:t>...</a:t>
            </a:r>
          </a:p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 err="1" smtClean="0">
                <a:latin typeface="Comic Sans MS" pitchFamily="66" charset="0"/>
              </a:rPr>
              <a:t>j’ai</a:t>
            </a:r>
            <a:r>
              <a:rPr lang="en-GB" sz="3000" dirty="0" smtClean="0">
                <a:latin typeface="Comic Sans MS" pitchFamily="66" charset="0"/>
              </a:rPr>
              <a:t> </a:t>
            </a:r>
            <a:r>
              <a:rPr lang="en-GB" sz="3000" dirty="0" err="1" smtClean="0">
                <a:latin typeface="Comic Sans MS" pitchFamily="66" charset="0"/>
              </a:rPr>
              <a:t>envie</a:t>
            </a:r>
            <a:r>
              <a:rPr lang="en-GB" sz="3000" dirty="0" smtClean="0">
                <a:latin typeface="Comic Sans MS" pitchFamily="66" charset="0"/>
              </a:rPr>
              <a:t> d’ </a:t>
            </a:r>
            <a:r>
              <a:rPr lang="en-GB" sz="3000" dirty="0" err="1" smtClean="0">
                <a:latin typeface="Comic Sans MS" pitchFamily="66" charset="0"/>
              </a:rPr>
              <a:t>écouter</a:t>
            </a:r>
            <a:r>
              <a:rPr lang="en-GB" sz="3000" dirty="0">
                <a:latin typeface="Comic Sans MS" pitchFamily="66" charset="0"/>
              </a:rPr>
              <a:t>...</a:t>
            </a:r>
          </a:p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 smtClean="0">
                <a:latin typeface="Comic Sans MS" pitchFamily="66" charset="0"/>
              </a:rPr>
              <a:t>je </a:t>
            </a:r>
            <a:r>
              <a:rPr lang="en-GB" sz="3000" dirty="0" err="1" smtClean="0">
                <a:latin typeface="Comic Sans MS" pitchFamily="66" charset="0"/>
              </a:rPr>
              <a:t>vais</a:t>
            </a:r>
            <a:r>
              <a:rPr lang="en-GB" sz="3000" dirty="0" smtClean="0">
                <a:latin typeface="Comic Sans MS" pitchFamily="66" charset="0"/>
              </a:rPr>
              <a:t> </a:t>
            </a:r>
            <a:r>
              <a:rPr lang="en-GB" sz="3000" dirty="0" err="1" smtClean="0">
                <a:latin typeface="Comic Sans MS" pitchFamily="66" charset="0"/>
              </a:rPr>
              <a:t>jouer</a:t>
            </a:r>
            <a:r>
              <a:rPr lang="en-GB" sz="3000" dirty="0">
                <a:latin typeface="Comic Sans MS" pitchFamily="66" charset="0"/>
              </a:rPr>
              <a:t>...</a:t>
            </a:r>
          </a:p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 smtClean="0">
                <a:latin typeface="Comic Sans MS" pitchFamily="66" charset="0"/>
              </a:rPr>
              <a:t>je </a:t>
            </a:r>
            <a:r>
              <a:rPr lang="en-GB" sz="3000" dirty="0" err="1" smtClean="0">
                <a:latin typeface="Comic Sans MS" pitchFamily="66" charset="0"/>
              </a:rPr>
              <a:t>veux</a:t>
            </a:r>
            <a:r>
              <a:rPr lang="en-GB" sz="3000" dirty="0" smtClean="0">
                <a:latin typeface="Comic Sans MS" pitchFamily="66" charset="0"/>
              </a:rPr>
              <a:t> </a:t>
            </a:r>
            <a:r>
              <a:rPr lang="en-GB" sz="3000" dirty="0" err="1" smtClean="0">
                <a:latin typeface="Comic Sans MS" pitchFamily="66" charset="0"/>
              </a:rPr>
              <a:t>boire</a:t>
            </a:r>
            <a:r>
              <a:rPr lang="en-GB" sz="3000" dirty="0">
                <a:latin typeface="Comic Sans MS" pitchFamily="66" charset="0"/>
              </a:rPr>
              <a:t>...</a:t>
            </a:r>
          </a:p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 err="1" smtClean="0">
                <a:latin typeface="Comic Sans MS" pitchFamily="66" charset="0"/>
              </a:rPr>
              <a:t>j’ai</a:t>
            </a:r>
            <a:r>
              <a:rPr lang="en-GB" sz="3000" dirty="0" smtClean="0">
                <a:latin typeface="Comic Sans MS" pitchFamily="66" charset="0"/>
              </a:rPr>
              <a:t> </a:t>
            </a:r>
            <a:r>
              <a:rPr lang="en-GB" sz="3000" dirty="0" err="1" smtClean="0">
                <a:latin typeface="Comic Sans MS" pitchFamily="66" charset="0"/>
              </a:rPr>
              <a:t>envie</a:t>
            </a:r>
            <a:r>
              <a:rPr lang="en-GB" sz="3000" dirty="0" smtClean="0">
                <a:latin typeface="Comic Sans MS" pitchFamily="66" charset="0"/>
              </a:rPr>
              <a:t> de </a:t>
            </a:r>
            <a:r>
              <a:rPr lang="en-GB" sz="3000" dirty="0" err="1" smtClean="0">
                <a:latin typeface="Comic Sans MS" pitchFamily="66" charset="0"/>
              </a:rPr>
              <a:t>voir</a:t>
            </a:r>
            <a:r>
              <a:rPr lang="en-GB" sz="3000" dirty="0" smtClean="0">
                <a:latin typeface="Comic Sans MS" pitchFamily="66" charset="0"/>
              </a:rPr>
              <a:t>...</a:t>
            </a:r>
          </a:p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 smtClean="0">
                <a:latin typeface="Comic Sans MS" pitchFamily="66" charset="0"/>
              </a:rPr>
              <a:t>je </a:t>
            </a:r>
            <a:r>
              <a:rPr lang="en-GB" sz="3000" dirty="0" err="1" smtClean="0">
                <a:latin typeface="Comic Sans MS" pitchFamily="66" charset="0"/>
              </a:rPr>
              <a:t>vais</a:t>
            </a:r>
            <a:r>
              <a:rPr lang="en-GB" sz="3000" dirty="0" smtClean="0">
                <a:latin typeface="Comic Sans MS" pitchFamily="66" charset="0"/>
              </a:rPr>
              <a:t> </a:t>
            </a:r>
            <a:r>
              <a:rPr lang="en-GB" sz="3000" dirty="0" err="1" smtClean="0">
                <a:latin typeface="Comic Sans MS" pitchFamily="66" charset="0"/>
              </a:rPr>
              <a:t>aller</a:t>
            </a:r>
            <a:r>
              <a:rPr lang="en-GB" sz="3000" dirty="0">
                <a:latin typeface="Comic Sans MS" pitchFamily="66" charset="0"/>
              </a:rPr>
              <a:t>...</a:t>
            </a:r>
          </a:p>
          <a:p>
            <a:pPr marL="457200" indent="-457200">
              <a:lnSpc>
                <a:spcPct val="120000"/>
              </a:lnSpc>
              <a:buFont typeface="Times New Roman" pitchFamily="18" charset="0"/>
              <a:buAutoNum type="arabicPeriod"/>
            </a:pPr>
            <a:r>
              <a:rPr lang="en-GB" sz="3000" dirty="0" smtClean="0">
                <a:latin typeface="Comic Sans MS" pitchFamily="66" charset="0"/>
              </a:rPr>
              <a:t>je </a:t>
            </a:r>
            <a:r>
              <a:rPr lang="en-GB" sz="3000" dirty="0" err="1" smtClean="0">
                <a:latin typeface="Comic Sans MS" pitchFamily="66" charset="0"/>
              </a:rPr>
              <a:t>veux</a:t>
            </a:r>
            <a:r>
              <a:rPr lang="en-GB" sz="3000" dirty="0" smtClean="0">
                <a:latin typeface="Comic Sans MS" pitchFamily="66" charset="0"/>
              </a:rPr>
              <a:t> </a:t>
            </a:r>
            <a:r>
              <a:rPr lang="en-GB" sz="3000" dirty="0" err="1" smtClean="0">
                <a:latin typeface="Comic Sans MS" pitchFamily="66" charset="0"/>
              </a:rPr>
              <a:t>visiter</a:t>
            </a:r>
            <a:r>
              <a:rPr lang="en-GB" sz="3000" dirty="0">
                <a:latin typeface="Comic Sans MS" pitchFamily="66" charset="0"/>
              </a:rPr>
              <a:t>...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357818" y="1785926"/>
            <a:ext cx="3071834" cy="4482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000" dirty="0">
                <a:latin typeface="Comic Sans MS" pitchFamily="66" charset="0"/>
              </a:rPr>
              <a:t>de la </a:t>
            </a:r>
            <a:r>
              <a:rPr lang="en-GB" sz="3000" dirty="0" err="1" smtClean="0">
                <a:latin typeface="Comic Sans MS" pitchFamily="66" charset="0"/>
              </a:rPr>
              <a:t>musique</a:t>
            </a:r>
            <a:endParaRPr lang="en-GB" sz="3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3000" dirty="0">
                <a:latin typeface="Comic Sans MS" pitchFamily="66" charset="0"/>
              </a:rPr>
              <a:t>le </a:t>
            </a:r>
            <a:r>
              <a:rPr lang="en-GB" sz="3000" dirty="0" smtClean="0">
                <a:latin typeface="Comic Sans MS" pitchFamily="66" charset="0"/>
              </a:rPr>
              <a:t>château</a:t>
            </a:r>
            <a:endParaRPr lang="en-GB" sz="3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3000" dirty="0">
                <a:latin typeface="Comic Sans MS" pitchFamily="66" charset="0"/>
              </a:rPr>
              <a:t>un </a:t>
            </a:r>
            <a:r>
              <a:rPr lang="en-GB" sz="3000" dirty="0" smtClean="0">
                <a:latin typeface="Comic Sans MS" pitchFamily="66" charset="0"/>
              </a:rPr>
              <a:t>steak-frites</a:t>
            </a:r>
            <a:endParaRPr lang="en-GB" sz="3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3000" dirty="0">
                <a:latin typeface="Comic Sans MS" pitchFamily="66" charset="0"/>
              </a:rPr>
              <a:t>des </a:t>
            </a:r>
            <a:r>
              <a:rPr lang="en-GB" sz="3000" dirty="0" err="1" smtClean="0">
                <a:latin typeface="Comic Sans MS" pitchFamily="66" charset="0"/>
              </a:rPr>
              <a:t>jeux-vidéos</a:t>
            </a:r>
            <a:endParaRPr lang="en-GB" sz="3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3000" dirty="0">
                <a:latin typeface="Comic Sans MS" pitchFamily="66" charset="0"/>
              </a:rPr>
              <a:t>à la </a:t>
            </a:r>
            <a:r>
              <a:rPr lang="en-GB" sz="3000" dirty="0" err="1" smtClean="0">
                <a:latin typeface="Comic Sans MS" pitchFamily="66" charset="0"/>
              </a:rPr>
              <a:t>patinoire</a:t>
            </a:r>
            <a:endParaRPr lang="en-GB" sz="3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3000" dirty="0">
                <a:latin typeface="Comic Sans MS" pitchFamily="66" charset="0"/>
              </a:rPr>
              <a:t>un </a:t>
            </a:r>
            <a:r>
              <a:rPr lang="en-GB" sz="3000" dirty="0" smtClean="0">
                <a:latin typeface="Comic Sans MS" pitchFamily="66" charset="0"/>
              </a:rPr>
              <a:t>film</a:t>
            </a:r>
            <a:endParaRPr lang="en-GB" sz="3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3000" dirty="0" smtClean="0">
                <a:latin typeface="Comic Sans MS" pitchFamily="66" charset="0"/>
              </a:rPr>
              <a:t>en </a:t>
            </a:r>
            <a:r>
              <a:rPr lang="en-GB" sz="3000" dirty="0" err="1" smtClean="0">
                <a:latin typeface="Comic Sans MS" pitchFamily="66" charset="0"/>
              </a:rPr>
              <a:t>Allemagne</a:t>
            </a:r>
            <a:endParaRPr lang="en-GB" sz="3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GB" sz="3000" dirty="0" smtClean="0">
                <a:latin typeface="Comic Sans MS" pitchFamily="66" charset="0"/>
              </a:rPr>
              <a:t>du coca</a:t>
            </a:r>
            <a:endParaRPr lang="en-GB" sz="3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2143116"/>
            <a:ext cx="628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I am going to live in France.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 am going to go to the  swimming pool.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 would like to drink coke.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 want to eat chips.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 would like to go to the park.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8794" y="571480"/>
            <a:ext cx="60722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 smtClean="0">
                <a:latin typeface="Arial" pitchFamily="34" charset="0"/>
                <a:cs typeface="Arial" pitchFamily="34" charset="0"/>
              </a:rPr>
              <a:t>Comment  </a:t>
            </a:r>
            <a:r>
              <a:rPr lang="en-GB" sz="3400" dirty="0" err="1" smtClean="0">
                <a:latin typeface="Arial" pitchFamily="34" charset="0"/>
                <a:cs typeface="Arial" pitchFamily="34" charset="0"/>
              </a:rPr>
              <a:t>dit</a:t>
            </a:r>
            <a:r>
              <a:rPr lang="en-GB" sz="3400" dirty="0" smtClean="0">
                <a:latin typeface="Arial" pitchFamily="34" charset="0"/>
                <a:cs typeface="Arial" pitchFamily="34" charset="0"/>
              </a:rPr>
              <a:t>-on en </a:t>
            </a:r>
            <a:r>
              <a:rPr lang="en-GB" sz="3400" dirty="0" err="1" smtClean="0">
                <a:latin typeface="Arial" pitchFamily="34" charset="0"/>
                <a:cs typeface="Arial" pitchFamily="34" charset="0"/>
              </a:rPr>
              <a:t>Français</a:t>
            </a:r>
            <a:r>
              <a:rPr lang="en-GB" sz="3400" dirty="0" smtClean="0">
                <a:latin typeface="Arial" pitchFamily="34" charset="0"/>
                <a:cs typeface="Arial" pitchFamily="34" charset="0"/>
              </a:rPr>
              <a:t>?</a:t>
            </a:r>
            <a:endParaRPr lang="en-GB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214422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can we add in an opinion?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Remember!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mic Sans MS" pitchFamily="-108" charset="0"/>
                <a:ea typeface="ＭＳ Ｐゴシック" pitchFamily="-108" charset="-128"/>
              </a:rPr>
              <a:t>Include connectives to get higher marks (but, and, because)</a:t>
            </a:r>
          </a:p>
          <a:p>
            <a:r>
              <a:rPr lang="en-US" smtClean="0">
                <a:latin typeface="Comic Sans MS" pitchFamily="-108" charset="0"/>
                <a:ea typeface="ＭＳ Ｐゴシック" pitchFamily="-108" charset="-128"/>
              </a:rPr>
              <a:t>Include opinions to get higher marks</a:t>
            </a:r>
          </a:p>
          <a:p>
            <a:r>
              <a:rPr lang="en-US" smtClean="0">
                <a:latin typeface="Comic Sans MS" pitchFamily="-108" charset="0"/>
                <a:ea typeface="ＭＳ Ｐゴシック" pitchFamily="-108" charset="-128"/>
              </a:rPr>
              <a:t>Include different tenses to get higher marks</a:t>
            </a:r>
          </a:p>
          <a:p>
            <a:r>
              <a:rPr lang="en-US" smtClean="0">
                <a:latin typeface="Comic Sans MS" pitchFamily="-108" charset="0"/>
                <a:ea typeface="ＭＳ Ｐゴシック" pitchFamily="-108" charset="-128"/>
              </a:rPr>
              <a:t>Check your spelling! </a:t>
            </a:r>
          </a:p>
          <a:p>
            <a:r>
              <a:rPr lang="en-US" smtClean="0">
                <a:latin typeface="Comic Sans MS" pitchFamily="-108" charset="0"/>
                <a:ea typeface="ＭＳ Ｐゴシック" pitchFamily="-108" charset="-128"/>
              </a:rPr>
              <a:t>Use your book!</a:t>
            </a:r>
          </a:p>
          <a:p>
            <a:endParaRPr lang="en-US" smtClean="0">
              <a:latin typeface="Comic Sans MS" pitchFamily="-108" charset="0"/>
              <a:ea typeface="ＭＳ Ｐゴシック" pitchFamily="-108" charset="-128"/>
            </a:endParaRP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800600"/>
            <a:ext cx="18415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a typeface="ＭＳ Ｐゴシック" pitchFamily="-108" charset="-128"/>
              </a:rPr>
              <a:t>Correction Checklist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ea typeface="ＭＳ Ｐゴシック" pitchFamily="-108" charset="-128"/>
              </a:rPr>
              <a:t>Accents</a:t>
            </a:r>
          </a:p>
          <a:p>
            <a:r>
              <a:rPr lang="en-GB" smtClean="0">
                <a:ea typeface="ＭＳ Ｐゴシック" pitchFamily="-108" charset="-128"/>
              </a:rPr>
              <a:t>Spellings</a:t>
            </a:r>
          </a:p>
          <a:p>
            <a:r>
              <a:rPr lang="en-GB" smtClean="0">
                <a:ea typeface="ＭＳ Ｐゴシック" pitchFamily="-108" charset="-128"/>
              </a:rPr>
              <a:t>Endings</a:t>
            </a:r>
          </a:p>
          <a:p>
            <a:r>
              <a:rPr lang="en-GB" smtClean="0">
                <a:ea typeface="ＭＳ Ｐゴシック" pitchFamily="-108" charset="-128"/>
              </a:rPr>
              <a:t>Verbs</a:t>
            </a:r>
          </a:p>
          <a:p>
            <a:r>
              <a:rPr lang="en-GB" smtClean="0">
                <a:ea typeface="ＭＳ Ｐゴシック" pitchFamily="-108" charset="-128"/>
              </a:rPr>
              <a:t>Is the whole sentence there?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277</TotalTime>
  <Words>363</Words>
  <Application>Microsoft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Notebook</vt:lpstr>
      <vt:lpstr>GCSE Coursework – Ma Ville</vt:lpstr>
      <vt:lpstr>What should we include?</vt:lpstr>
      <vt:lpstr>Can you reach the top of the tower?</vt:lpstr>
      <vt:lpstr>Slide 4</vt:lpstr>
      <vt:lpstr>Slide 5</vt:lpstr>
      <vt:lpstr>Slide 6</vt:lpstr>
      <vt:lpstr>Slide 7</vt:lpstr>
      <vt:lpstr>Remember!</vt:lpstr>
      <vt:lpstr>Correction Checklist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Hewitt</dc:creator>
  <cp:lastModifiedBy>Beckfoot School</cp:lastModifiedBy>
  <cp:revision>28</cp:revision>
  <dcterms:created xsi:type="dcterms:W3CDTF">2006-01-12T21:33:05Z</dcterms:created>
  <dcterms:modified xsi:type="dcterms:W3CDTF">2009-04-28T12:16:33Z</dcterms:modified>
</cp:coreProperties>
</file>