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7" r:id="rId3"/>
    <p:sldId id="320" r:id="rId4"/>
    <p:sldId id="32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175CA-3347-4675-B12C-789EAB174166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24A9DA7D-059B-4AAE-9BCE-859740A666F2}">
      <dgm:prSet/>
      <dgm:spPr>
        <a:solidFill>
          <a:schemeClr val="tx2">
            <a:alpha val="43000"/>
          </a:schemeClr>
        </a:solidFill>
        <a:effectLst/>
        <a:scene3d>
          <a:camera prst="orthographicFront">
            <a:rot lat="21593998" lon="10801113" rev="21573779"/>
          </a:camera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algn="ctr" rtl="0"/>
          <a:r>
            <a:rPr lang="en-GB" dirty="0" smtClean="0"/>
            <a:t>Chez </a:t>
          </a:r>
          <a:r>
            <a:rPr lang="en-GB" dirty="0" err="1" smtClean="0"/>
            <a:t>Pritzlaff</a:t>
          </a:r>
          <a:endParaRPr lang="en-GB" dirty="0"/>
        </a:p>
      </dgm:t>
    </dgm:pt>
    <dgm:pt modelId="{D746026E-D5B4-452B-9D75-BD57A9778E59}" type="parTrans" cxnId="{DEB6554A-693E-495B-93E9-096849D7950A}">
      <dgm:prSet/>
      <dgm:spPr/>
      <dgm:t>
        <a:bodyPr/>
        <a:lstStyle/>
        <a:p>
          <a:endParaRPr lang="en-GB"/>
        </a:p>
      </dgm:t>
    </dgm:pt>
    <dgm:pt modelId="{6AD00876-E137-49E7-997E-A8C6644181F2}" type="sibTrans" cxnId="{DEB6554A-693E-495B-93E9-096849D7950A}">
      <dgm:prSet/>
      <dgm:spPr/>
      <dgm:t>
        <a:bodyPr/>
        <a:lstStyle/>
        <a:p>
          <a:endParaRPr lang="en-GB"/>
        </a:p>
      </dgm:t>
    </dgm:pt>
    <dgm:pt modelId="{2D1AF955-8285-41AC-820D-8FEE8C6A9990}" type="pres">
      <dgm:prSet presAssocID="{3CE175CA-3347-4675-B12C-789EAB1741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AEEE8AF-811C-4352-B93C-584B14BCCA0F}" type="pres">
      <dgm:prSet presAssocID="{24A9DA7D-059B-4AAE-9BCE-859740A666F2}" presName="parentText" presStyleLbl="node1" presStyleIdx="0" presStyleCnt="1" custAng="0" custLinFactNeighborX="1389" custLinFactNeighborY="7642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6BE73C5-2C39-43AA-9605-BB95DA8A0212}" type="presOf" srcId="{24A9DA7D-059B-4AAE-9BCE-859740A666F2}" destId="{6AEEE8AF-811C-4352-B93C-584B14BCCA0F}" srcOrd="0" destOrd="0" presId="urn:microsoft.com/office/officeart/2005/8/layout/vList2"/>
    <dgm:cxn modelId="{D5D2E356-54E6-4A24-B587-8083789C792B}" type="presOf" srcId="{3CE175CA-3347-4675-B12C-789EAB174166}" destId="{2D1AF955-8285-41AC-820D-8FEE8C6A9990}" srcOrd="0" destOrd="0" presId="urn:microsoft.com/office/officeart/2005/8/layout/vList2"/>
    <dgm:cxn modelId="{DEB6554A-693E-495B-93E9-096849D7950A}" srcId="{3CE175CA-3347-4675-B12C-789EAB174166}" destId="{24A9DA7D-059B-4AAE-9BCE-859740A666F2}" srcOrd="0" destOrd="0" parTransId="{D746026E-D5B4-452B-9D75-BD57A9778E59}" sibTransId="{6AD00876-E137-49E7-997E-A8C6644181F2}"/>
    <dgm:cxn modelId="{439DBE8F-B17C-4DB1-9311-8C0992E52FB2}" type="presParOf" srcId="{2D1AF955-8285-41AC-820D-8FEE8C6A9990}" destId="{6AEEE8AF-811C-4352-B93C-584B14BCCA0F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DD3A966-7228-441C-888F-4285292477BA}" type="datetimeFigureOut">
              <a:rPr lang="en-US"/>
              <a:pPr>
                <a:defRPr/>
              </a:pPr>
              <a:t>5/20/2009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85D8407-9D81-46BD-898A-A0951AB1AC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06FB74-BE4E-4DCA-94E0-5C8073B7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C5D8C-E8D8-4DE3-8F2D-5F1C767BC44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17728-FDBD-4A4E-83BC-24F940C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0FC70-81C3-4078-BE8F-6676F574D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BB6EF-9EEB-4793-ABFE-97F16FC6C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36754-2E4B-4DD9-A162-508D5B579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A020B-C92C-4779-AECF-DC0204B01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77703-F6D7-4653-97CD-5E5F1AF0C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497C0-D8AD-49CD-AA55-CAB2E9996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9FC9B-5B75-4405-912D-D8E279C54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5314B-B5FF-4094-8850-5A64C15A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5250B-692C-4634-A041-A03154538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7E17E-1DD1-4A1A-99FA-D5973A0AA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C88FF-0A1E-47E6-B08A-F64610BC2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9F68D57-87AB-428B-9F68-0B27D26DF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Au café – Role Play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Learning objective: To be able to act out a scene in a café</a:t>
            </a:r>
            <a:endParaRPr lang="en-US" dirty="0" smtClean="0">
              <a:latin typeface="Comic Sans MS" pitchFamily="66" charset="0"/>
            </a:endParaRPr>
          </a:p>
        </p:txBody>
      </p:sp>
      <p:pic>
        <p:nvPicPr>
          <p:cNvPr id="2052" name="Picture 5" descr="j0232898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4143375"/>
            <a:ext cx="11271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" descr="C:\Documents and Settings\ittstaff8\Local Settings\Temporary Internet Files\Content.IE5\4V9RMYZD\MCj0412472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13" y="428625"/>
            <a:ext cx="1863725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472" y="642918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Jeudi</a:t>
            </a:r>
            <a:r>
              <a:rPr lang="en-GB" sz="2400" dirty="0" smtClean="0"/>
              <a:t>, 21 </a:t>
            </a:r>
            <a:r>
              <a:rPr lang="en-GB" sz="2400" dirty="0" err="1" smtClean="0"/>
              <a:t>mai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928662" y="1071546"/>
            <a:ext cx="2185988" cy="1628775"/>
          </a:xfrm>
          <a:prstGeom prst="wedgeEllipseCallout">
            <a:avLst>
              <a:gd name="adj1" fmla="val -63519"/>
              <a:gd name="adj2" fmla="val 3623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endParaRPr lang="en-GB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spcAft>
                <a:spcPts val="1000"/>
              </a:spcAft>
            </a:pPr>
            <a:r>
              <a:rPr lang="en-GB" b="1" dirty="0" err="1" smtClean="0">
                <a:solidFill>
                  <a:srgbClr val="FF0000"/>
                </a:solidFill>
                <a:latin typeface="Calibri" pitchFamily="34" charset="0"/>
              </a:rPr>
              <a:t>Vous</a:t>
            </a:r>
            <a:r>
              <a:rPr lang="en-GB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alibri" pitchFamily="34" charset="0"/>
              </a:rPr>
              <a:t>désirez</a:t>
            </a:r>
            <a:r>
              <a:rPr lang="en-GB" b="1" dirty="0">
                <a:solidFill>
                  <a:srgbClr val="FF0000"/>
                </a:solidFill>
                <a:latin typeface="Calibri" pitchFamily="34" charset="0"/>
              </a:rPr>
              <a:t>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auto">
          <a:xfrm>
            <a:off x="785813" y="5357813"/>
            <a:ext cx="1714500" cy="1028700"/>
          </a:xfrm>
          <a:prstGeom prst="wedgeEllipseCallout">
            <a:avLst>
              <a:gd name="adj1" fmla="val -61667"/>
              <a:gd name="adj2" fmla="val 553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>
                <a:latin typeface="Calibri" pitchFamily="34" charset="0"/>
              </a:rPr>
              <a:t>Oui, c’est tout?</a:t>
            </a:r>
            <a:endParaRPr lang="en-US"/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6572264" y="3143248"/>
            <a:ext cx="1714500" cy="1028700"/>
          </a:xfrm>
          <a:prstGeom prst="wedgeEllipseCallout">
            <a:avLst>
              <a:gd name="adj1" fmla="val -63519"/>
              <a:gd name="adj2" fmla="val 3623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>
                <a:latin typeface="Calibri" pitchFamily="34" charset="0"/>
              </a:rPr>
              <a:t>Merci, au revoir</a:t>
            </a:r>
            <a:endParaRPr lang="en-US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6429388" y="4929198"/>
            <a:ext cx="1714500" cy="1028700"/>
          </a:xfrm>
          <a:prstGeom prst="wedgeEllipseCallout">
            <a:avLst>
              <a:gd name="adj1" fmla="val -63519"/>
              <a:gd name="adj2" fmla="val 3623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b="1" dirty="0">
                <a:solidFill>
                  <a:srgbClr val="FF0000"/>
                </a:solidFill>
                <a:latin typeface="Calibri" pitchFamily="34" charset="0"/>
              </a:rPr>
              <a:t>Au </a:t>
            </a:r>
            <a:r>
              <a:rPr lang="en-GB" b="1" dirty="0" err="1">
                <a:solidFill>
                  <a:srgbClr val="FF0000"/>
                </a:solidFill>
                <a:latin typeface="Calibri" pitchFamily="34" charset="0"/>
              </a:rPr>
              <a:t>revoir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3000364" y="2857496"/>
            <a:ext cx="1714500" cy="1028700"/>
          </a:xfrm>
          <a:prstGeom prst="wedgeEllipseCallout">
            <a:avLst>
              <a:gd name="adj1" fmla="val -58630"/>
              <a:gd name="adj2" fmla="val 5845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err="1">
                <a:latin typeface="Calibri" pitchFamily="34" charset="0"/>
              </a:rPr>
              <a:t>C’est</a:t>
            </a:r>
            <a:r>
              <a:rPr lang="en-GB" dirty="0">
                <a:latin typeface="Calibri" pitchFamily="34" charset="0"/>
              </a:rPr>
              <a:t> tout monsieur?</a:t>
            </a:r>
            <a:endParaRPr lang="en-US" dirty="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428625" y="3857625"/>
            <a:ext cx="2143125" cy="1171575"/>
          </a:xfrm>
          <a:prstGeom prst="wedgeEllipseCallout">
            <a:avLst>
              <a:gd name="adj1" fmla="val 35370"/>
              <a:gd name="adj2" fmla="val 6894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fr-FR">
                <a:latin typeface="Calibri" pitchFamily="34" charset="0"/>
              </a:rPr>
              <a:t>Je voudrais une limonade s’il vous plait</a:t>
            </a:r>
            <a:endParaRPr lang="en-US"/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3571868" y="4857760"/>
            <a:ext cx="1714500" cy="1028700"/>
          </a:xfrm>
          <a:prstGeom prst="wedgeEllipseCallout">
            <a:avLst>
              <a:gd name="adj1" fmla="val 88333"/>
              <a:gd name="adj2" fmla="val 3870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err="1" smtClean="0">
                <a:latin typeface="Calibri" pitchFamily="34" charset="0"/>
              </a:rPr>
              <a:t>Oui</a:t>
            </a:r>
            <a:r>
              <a:rPr lang="en-GB" dirty="0" smtClean="0">
                <a:latin typeface="Calibri" pitchFamily="34" charset="0"/>
              </a:rPr>
              <a:t>.  </a:t>
            </a:r>
            <a:r>
              <a:rPr lang="en-GB" dirty="0" err="1" smtClean="0">
                <a:latin typeface="Calibri" pitchFamily="34" charset="0"/>
              </a:rPr>
              <a:t>C’est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combien</a:t>
            </a:r>
            <a:r>
              <a:rPr lang="en-GB" dirty="0" smtClean="0">
                <a:latin typeface="Calibri" pitchFamily="34" charset="0"/>
              </a:rPr>
              <a:t>?</a:t>
            </a:r>
            <a:endParaRPr lang="en-GB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4071934" y="928670"/>
            <a:ext cx="2286016" cy="1785950"/>
          </a:xfrm>
          <a:prstGeom prst="wedgeEllipseCallout">
            <a:avLst>
              <a:gd name="adj1" fmla="val 63570"/>
              <a:gd name="adj2" fmla="val 4295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fr-FR" dirty="0">
                <a:latin typeface="Calibri" pitchFamily="34" charset="0"/>
              </a:rPr>
              <a:t>Non, je voudrais aussi un coca s’il vous plait</a:t>
            </a:r>
            <a:endParaRPr lang="en-US" dirty="0"/>
          </a:p>
        </p:txBody>
      </p:sp>
      <p:sp>
        <p:nvSpPr>
          <p:cNvPr id="64522" name="AutoShape 10"/>
          <p:cNvSpPr>
            <a:spLocks noChangeArrowheads="1"/>
          </p:cNvSpPr>
          <p:nvPr/>
        </p:nvSpPr>
        <p:spPr bwMode="auto">
          <a:xfrm>
            <a:off x="7143768" y="1500174"/>
            <a:ext cx="1714500" cy="1214446"/>
          </a:xfrm>
          <a:prstGeom prst="wedgeEllipseCallout">
            <a:avLst>
              <a:gd name="adj1" fmla="val -67706"/>
              <a:gd name="adj2" fmla="val 586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err="1">
                <a:latin typeface="Calibri" pitchFamily="34" charset="0"/>
              </a:rPr>
              <a:t>C’est</a:t>
            </a:r>
            <a:r>
              <a:rPr lang="en-GB" dirty="0">
                <a:latin typeface="Calibri" pitchFamily="34" charset="0"/>
              </a:rPr>
              <a:t> 6 </a:t>
            </a:r>
            <a:r>
              <a:rPr lang="en-GB" dirty="0" err="1">
                <a:latin typeface="Calibri" pitchFamily="34" charset="0"/>
              </a:rPr>
              <a:t>euros</a:t>
            </a:r>
            <a:r>
              <a:rPr lang="en-GB" dirty="0">
                <a:latin typeface="Calibri" pitchFamily="34" charset="0"/>
              </a:rPr>
              <a:t> monsieur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42860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Dominoes!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GB" sz="2400" dirty="0" smtClean="0"/>
              <a:t>Role play:</a:t>
            </a:r>
            <a:endParaRPr lang="en-GB" sz="2200" dirty="0" smtClean="0"/>
          </a:p>
          <a:p>
            <a:r>
              <a:rPr lang="en-GB" sz="2200" dirty="0" smtClean="0"/>
              <a:t>Working in pairs, decide who will be the waiter (</a:t>
            </a:r>
            <a:r>
              <a:rPr lang="en-GB" sz="2200" dirty="0" err="1" smtClean="0"/>
              <a:t>serveur</a:t>
            </a:r>
            <a:r>
              <a:rPr lang="en-GB" sz="2200" dirty="0" smtClean="0"/>
              <a:t>) and who will be the customer (client).</a:t>
            </a:r>
          </a:p>
          <a:p>
            <a:endParaRPr lang="en-GB" sz="2200" dirty="0" smtClean="0"/>
          </a:p>
          <a:p>
            <a:r>
              <a:rPr lang="en-GB" sz="2200" dirty="0" smtClean="0"/>
              <a:t>Use the script to create your conversation – you must have a completed copy of the script each and must include at least one food and one drink each time you ‘order’.</a:t>
            </a:r>
          </a:p>
          <a:p>
            <a:endParaRPr lang="en-GB" sz="2200" dirty="0" smtClean="0"/>
          </a:p>
          <a:p>
            <a:r>
              <a:rPr lang="en-GB" sz="2200" dirty="0" smtClean="0"/>
              <a:t>Use your menu as a prop (if you need to do more work on this, you can but only after you have completed your conversation).</a:t>
            </a:r>
          </a:p>
          <a:p>
            <a:endParaRPr lang="en-GB" sz="2200" dirty="0" smtClean="0"/>
          </a:p>
          <a:p>
            <a:r>
              <a:rPr lang="en-GB" sz="2200" dirty="0" smtClean="0"/>
              <a:t>Practice your role play to perform ‘at the cafe’</a:t>
            </a:r>
          </a:p>
          <a:p>
            <a:endParaRPr lang="en-GB" sz="2200" dirty="0" smtClean="0"/>
          </a:p>
          <a:p>
            <a:r>
              <a:rPr lang="en-GB" sz="2200" dirty="0" smtClean="0"/>
              <a:t>If you want to act using different emotions, you can</a:t>
            </a:r>
            <a:br>
              <a:rPr lang="en-GB" sz="2200" dirty="0" smtClean="0"/>
            </a:br>
            <a:r>
              <a:rPr lang="en-GB" sz="2200" dirty="0" smtClean="0"/>
              <a:t>(annoyed waiter, impatient client, happy waiter, etc.)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4214818"/>
            <a:ext cx="1500166" cy="160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28718"/>
            <a:ext cx="9144000" cy="817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Diagram 3"/>
          <p:cNvGraphicFramePr/>
          <p:nvPr/>
        </p:nvGraphicFramePr>
        <p:xfrm>
          <a:off x="500034" y="92867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181</Words>
  <Application>Microsoft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Au café – Role Play</vt:lpstr>
      <vt:lpstr>Slide 2</vt:lpstr>
      <vt:lpstr>Slide 3</vt:lpstr>
      <vt:lpstr>Slide 4</vt:lpstr>
    </vt:vector>
  </TitlesOfParts>
  <Company>Cardiff County Council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Boissons</dc:title>
  <dc:creator>bracej</dc:creator>
  <cp:lastModifiedBy>Beckfoot School</cp:lastModifiedBy>
  <cp:revision>77</cp:revision>
  <dcterms:created xsi:type="dcterms:W3CDTF">2005-05-16T08:50:36Z</dcterms:created>
  <dcterms:modified xsi:type="dcterms:W3CDTF">2009-05-20T08:18:43Z</dcterms:modified>
</cp:coreProperties>
</file>