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5" r:id="rId3"/>
    <p:sldId id="290" r:id="rId4"/>
    <p:sldId id="29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73-7DAB-4ABE-985C-E988C7764684}" type="datetimeFigureOut">
              <a:rPr lang="en-US" smtClean="0"/>
              <a:pPr/>
              <a:t>5/1/2009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73-7DAB-4ABE-985C-E988C7764684}" type="datetimeFigureOut">
              <a:rPr lang="en-US" smtClean="0"/>
              <a:pPr/>
              <a:t>5/1/2009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73-7DAB-4ABE-985C-E988C7764684}" type="datetimeFigureOut">
              <a:rPr lang="en-US" smtClean="0"/>
              <a:pPr/>
              <a:t>5/1/2009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73-7DAB-4ABE-985C-E988C7764684}" type="datetimeFigureOut">
              <a:rPr lang="en-US" smtClean="0"/>
              <a:pPr/>
              <a:t>5/1/2009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73-7DAB-4ABE-985C-E988C7764684}" type="datetimeFigureOut">
              <a:rPr lang="en-US" smtClean="0"/>
              <a:pPr/>
              <a:t>5/1/2009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73-7DAB-4ABE-985C-E988C7764684}" type="datetimeFigureOut">
              <a:rPr lang="en-US" smtClean="0"/>
              <a:pPr/>
              <a:t>5/1/2009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73-7DAB-4ABE-985C-E988C7764684}" type="datetimeFigureOut">
              <a:rPr lang="en-US" smtClean="0"/>
              <a:pPr/>
              <a:t>5/1/2009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73-7DAB-4ABE-985C-E988C7764684}" type="datetimeFigureOut">
              <a:rPr lang="en-US" smtClean="0"/>
              <a:pPr/>
              <a:t>5/1/2009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73-7DAB-4ABE-985C-E988C7764684}" type="datetimeFigureOut">
              <a:rPr lang="en-US" smtClean="0"/>
              <a:pPr/>
              <a:t>5/1/2009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73-7DAB-4ABE-985C-E988C7764684}" type="datetimeFigureOut">
              <a:rPr lang="en-US" smtClean="0"/>
              <a:pPr/>
              <a:t>5/1/2009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F973-7DAB-4ABE-985C-E988C7764684}" type="datetimeFigureOut">
              <a:rPr lang="en-US" smtClean="0"/>
              <a:pPr/>
              <a:t>5/1/2009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9F973-7DAB-4ABE-985C-E988C7764684}" type="datetimeFigureOut">
              <a:rPr lang="en-US" smtClean="0"/>
              <a:pPr/>
              <a:t>5/1/2009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72DA-A157-4596-87D6-3D056C54E0A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84" y="285728"/>
            <a:ext cx="4286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rgbClr val="002060"/>
                </a:solidFill>
              </a:rPr>
              <a:t>Starter</a:t>
            </a:r>
            <a:endParaRPr lang="en-GB" sz="54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428736"/>
            <a:ext cx="821537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2060"/>
                </a:solidFill>
              </a:rPr>
              <a:t>Fill in the missing </a:t>
            </a:r>
            <a:r>
              <a:rPr lang="en-GB" sz="2400" dirty="0" smtClean="0">
                <a:solidFill>
                  <a:srgbClr val="002060"/>
                </a:solidFill>
              </a:rPr>
              <a:t>letters</a:t>
            </a:r>
            <a:endParaRPr lang="en-GB" sz="2400" dirty="0" smtClean="0">
              <a:solidFill>
                <a:srgbClr val="002060"/>
              </a:solidFill>
            </a:endParaRPr>
          </a:p>
          <a:p>
            <a:endParaRPr lang="en-GB" sz="2400" dirty="0" smtClean="0">
              <a:solidFill>
                <a:srgbClr val="002060"/>
              </a:solidFill>
            </a:endParaRPr>
          </a:p>
          <a:p>
            <a:pPr marL="742950" indent="-742950">
              <a:buAutoNum type="arabicPeriod"/>
            </a:pPr>
            <a:r>
              <a:rPr lang="en-GB" sz="4000" dirty="0" err="1" smtClean="0">
                <a:solidFill>
                  <a:srgbClr val="002060"/>
                </a:solidFill>
              </a:rPr>
              <a:t>b_nj</a:t>
            </a:r>
            <a:r>
              <a:rPr lang="en-GB" sz="4000" dirty="0" smtClean="0">
                <a:solidFill>
                  <a:srgbClr val="002060"/>
                </a:solidFill>
              </a:rPr>
              <a:t>_ _r</a:t>
            </a:r>
            <a:endParaRPr lang="en-GB" sz="4000" dirty="0" smtClean="0">
              <a:solidFill>
                <a:srgbClr val="002060"/>
              </a:solidFill>
            </a:endParaRPr>
          </a:p>
          <a:p>
            <a:pPr marL="742950" indent="-742950">
              <a:buAutoNum type="arabicPeriod"/>
            </a:pPr>
            <a:r>
              <a:rPr lang="en-GB" sz="4000" dirty="0" err="1" smtClean="0">
                <a:solidFill>
                  <a:srgbClr val="002060"/>
                </a:solidFill>
              </a:rPr>
              <a:t>m_rc</a:t>
            </a:r>
            <a:r>
              <a:rPr lang="en-GB" sz="4000" dirty="0" smtClean="0">
                <a:solidFill>
                  <a:srgbClr val="002060"/>
                </a:solidFill>
              </a:rPr>
              <a:t>_</a:t>
            </a:r>
            <a:endParaRPr lang="en-GB" sz="4000" dirty="0" smtClean="0">
              <a:solidFill>
                <a:srgbClr val="002060"/>
              </a:solidFill>
            </a:endParaRPr>
          </a:p>
          <a:p>
            <a:pPr marL="742950" indent="-742950">
              <a:buAutoNum type="arabicPeriod"/>
            </a:pPr>
            <a:r>
              <a:rPr lang="en-GB" sz="4000" dirty="0" smtClean="0">
                <a:solidFill>
                  <a:srgbClr val="002060"/>
                </a:solidFill>
              </a:rPr>
              <a:t>_ _   </a:t>
            </a:r>
            <a:r>
              <a:rPr lang="en-GB" sz="4000" dirty="0" err="1" smtClean="0">
                <a:solidFill>
                  <a:srgbClr val="002060"/>
                </a:solidFill>
              </a:rPr>
              <a:t>r_v</a:t>
            </a:r>
            <a:r>
              <a:rPr lang="en-GB" sz="4000" dirty="0" smtClean="0">
                <a:solidFill>
                  <a:srgbClr val="002060"/>
                </a:solidFill>
              </a:rPr>
              <a:t>_ _r</a:t>
            </a:r>
            <a:endParaRPr lang="en-GB" sz="4000" dirty="0" smtClean="0">
              <a:solidFill>
                <a:srgbClr val="002060"/>
              </a:solidFill>
            </a:endParaRPr>
          </a:p>
          <a:p>
            <a:pPr marL="742950" indent="-742950">
              <a:buAutoNum type="arabicPeriod"/>
            </a:pPr>
            <a:r>
              <a:rPr lang="en-GB" sz="4000" dirty="0" smtClean="0">
                <a:solidFill>
                  <a:srgbClr val="002060"/>
                </a:solidFill>
              </a:rPr>
              <a:t>_ </a:t>
            </a:r>
            <a:r>
              <a:rPr lang="en-GB" sz="4000" dirty="0" err="1" smtClean="0">
                <a:solidFill>
                  <a:srgbClr val="002060"/>
                </a:solidFill>
              </a:rPr>
              <a:t>oi_à</a:t>
            </a:r>
            <a:endParaRPr lang="en-GB" sz="4000" dirty="0" smtClean="0">
              <a:solidFill>
                <a:srgbClr val="002060"/>
              </a:solidFill>
            </a:endParaRPr>
          </a:p>
          <a:p>
            <a:pPr marL="742950" indent="-742950">
              <a:buAutoNum type="arabicPeriod"/>
            </a:pPr>
            <a:r>
              <a:rPr lang="en-GB" sz="4000" dirty="0" err="1" smtClean="0">
                <a:solidFill>
                  <a:srgbClr val="002060"/>
                </a:solidFill>
              </a:rPr>
              <a:t>s’_l</a:t>
            </a:r>
            <a:r>
              <a:rPr lang="en-GB" sz="4000" dirty="0" smtClean="0">
                <a:solidFill>
                  <a:srgbClr val="002060"/>
                </a:solidFill>
              </a:rPr>
              <a:t>   v_ _s  </a:t>
            </a:r>
            <a:r>
              <a:rPr lang="en-GB" sz="4000" dirty="0" err="1" smtClean="0">
                <a:solidFill>
                  <a:srgbClr val="002060"/>
                </a:solidFill>
              </a:rPr>
              <a:t>pl_ît</a:t>
            </a:r>
            <a:endParaRPr lang="en-GB" sz="4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84" y="285728"/>
            <a:ext cx="4286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rgbClr val="002060"/>
                </a:solidFill>
              </a:rPr>
              <a:t>Starter</a:t>
            </a:r>
            <a:endParaRPr lang="en-GB" sz="54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428736"/>
            <a:ext cx="821537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2060"/>
                </a:solidFill>
              </a:rPr>
              <a:t>Fill in the missing </a:t>
            </a:r>
            <a:r>
              <a:rPr lang="en-GB" sz="2400" dirty="0" smtClean="0">
                <a:solidFill>
                  <a:srgbClr val="002060"/>
                </a:solidFill>
              </a:rPr>
              <a:t>letters</a:t>
            </a:r>
            <a:endParaRPr lang="en-GB" sz="2400" dirty="0" smtClean="0">
              <a:solidFill>
                <a:srgbClr val="002060"/>
              </a:solidFill>
            </a:endParaRPr>
          </a:p>
          <a:p>
            <a:endParaRPr lang="en-GB" sz="2400" dirty="0" smtClean="0">
              <a:solidFill>
                <a:srgbClr val="002060"/>
              </a:solidFill>
            </a:endParaRPr>
          </a:p>
          <a:p>
            <a:pPr marL="742950" indent="-742950">
              <a:buAutoNum type="arabicPeriod"/>
            </a:pPr>
            <a:r>
              <a:rPr lang="en-GB" sz="4000" dirty="0" smtClean="0">
                <a:solidFill>
                  <a:srgbClr val="002060"/>
                </a:solidFill>
              </a:rPr>
              <a:t>bonjour</a:t>
            </a:r>
            <a:endParaRPr lang="en-GB" sz="4000" dirty="0" smtClean="0">
              <a:solidFill>
                <a:srgbClr val="002060"/>
              </a:solidFill>
            </a:endParaRPr>
          </a:p>
          <a:p>
            <a:pPr marL="742950" indent="-742950">
              <a:buAutoNum type="arabicPeriod"/>
            </a:pPr>
            <a:r>
              <a:rPr lang="en-GB" sz="4000" dirty="0" err="1" smtClean="0">
                <a:solidFill>
                  <a:srgbClr val="002060"/>
                </a:solidFill>
              </a:rPr>
              <a:t>merc</a:t>
            </a:r>
            <a:r>
              <a:rPr lang="en-GB" sz="4000" dirty="0" err="1" smtClean="0">
                <a:solidFill>
                  <a:srgbClr val="002060"/>
                </a:solidFill>
              </a:rPr>
              <a:t>i</a:t>
            </a:r>
            <a:endParaRPr lang="en-GB" sz="4000" dirty="0" smtClean="0">
              <a:solidFill>
                <a:srgbClr val="002060"/>
              </a:solidFill>
            </a:endParaRPr>
          </a:p>
          <a:p>
            <a:pPr marL="742950" indent="-742950">
              <a:buAutoNum type="arabicPeriod"/>
            </a:pPr>
            <a:r>
              <a:rPr lang="en-GB" sz="4000" dirty="0" smtClean="0">
                <a:solidFill>
                  <a:srgbClr val="002060"/>
                </a:solidFill>
              </a:rPr>
              <a:t>au </a:t>
            </a:r>
            <a:r>
              <a:rPr lang="en-GB" sz="4000" dirty="0" err="1" smtClean="0">
                <a:solidFill>
                  <a:srgbClr val="002060"/>
                </a:solidFill>
              </a:rPr>
              <a:t>revoir</a:t>
            </a:r>
            <a:endParaRPr lang="en-GB" sz="4000" dirty="0" smtClean="0">
              <a:solidFill>
                <a:srgbClr val="002060"/>
              </a:solidFill>
            </a:endParaRPr>
          </a:p>
          <a:p>
            <a:pPr marL="742950" indent="-742950">
              <a:buAutoNum type="arabicPeriod"/>
            </a:pPr>
            <a:r>
              <a:rPr lang="en-GB" sz="4000" dirty="0" err="1" smtClean="0">
                <a:solidFill>
                  <a:srgbClr val="002060"/>
                </a:solidFill>
              </a:rPr>
              <a:t>v</a:t>
            </a:r>
            <a:r>
              <a:rPr lang="en-GB" sz="4000" dirty="0" err="1" smtClean="0">
                <a:solidFill>
                  <a:srgbClr val="002060"/>
                </a:solidFill>
              </a:rPr>
              <a:t>oilà</a:t>
            </a:r>
            <a:endParaRPr lang="en-GB" sz="4000" dirty="0" smtClean="0">
              <a:solidFill>
                <a:srgbClr val="002060"/>
              </a:solidFill>
            </a:endParaRPr>
          </a:p>
          <a:p>
            <a:pPr marL="742950" indent="-742950">
              <a:buAutoNum type="arabicPeriod"/>
            </a:pPr>
            <a:r>
              <a:rPr lang="en-GB" sz="4000" dirty="0" err="1" smtClean="0">
                <a:solidFill>
                  <a:srgbClr val="002060"/>
                </a:solidFill>
              </a:rPr>
              <a:t>s’il</a:t>
            </a:r>
            <a:r>
              <a:rPr lang="en-GB" sz="4000" dirty="0" smtClean="0">
                <a:solidFill>
                  <a:srgbClr val="002060"/>
                </a:solidFill>
              </a:rPr>
              <a:t> </a:t>
            </a:r>
            <a:r>
              <a:rPr lang="en-GB" sz="4000" dirty="0" err="1" smtClean="0">
                <a:solidFill>
                  <a:srgbClr val="002060"/>
                </a:solidFill>
              </a:rPr>
              <a:t>vous</a:t>
            </a:r>
            <a:r>
              <a:rPr lang="en-GB" sz="4000" dirty="0" smtClean="0">
                <a:solidFill>
                  <a:srgbClr val="002060"/>
                </a:solidFill>
              </a:rPr>
              <a:t> </a:t>
            </a:r>
            <a:r>
              <a:rPr lang="en-GB" sz="4000" dirty="0" err="1" smtClean="0">
                <a:solidFill>
                  <a:srgbClr val="002060"/>
                </a:solidFill>
              </a:rPr>
              <a:t>plaît</a:t>
            </a:r>
            <a:endParaRPr lang="en-GB" sz="4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500174"/>
            <a:ext cx="8001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200" dirty="0" smtClean="0">
                <a:solidFill>
                  <a:srgbClr val="002060"/>
                </a:solidFill>
              </a:rPr>
              <a:t> </a:t>
            </a:r>
            <a:r>
              <a:rPr lang="en-GB" sz="3600" dirty="0" smtClean="0">
                <a:solidFill>
                  <a:srgbClr val="002060"/>
                </a:solidFill>
              </a:rPr>
              <a:t>to build up vocabulary needed for ordering a meal</a:t>
            </a:r>
          </a:p>
          <a:p>
            <a:pPr>
              <a:buFont typeface="Arial" pitchFamily="34" charset="0"/>
              <a:buChar char="•"/>
            </a:pPr>
            <a:r>
              <a:rPr lang="en-GB" sz="3600" dirty="0" smtClean="0">
                <a:solidFill>
                  <a:srgbClr val="002060"/>
                </a:solidFill>
              </a:rPr>
              <a:t>to improve pronunciation</a:t>
            </a:r>
            <a:endParaRPr lang="en-GB" sz="36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00232" y="285728"/>
            <a:ext cx="5357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rgbClr val="002060"/>
                </a:solidFill>
              </a:rPr>
              <a:t>Lesson objectives</a:t>
            </a:r>
            <a:endParaRPr lang="en-GB" sz="5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596" y="285728"/>
          <a:ext cx="8143932" cy="6165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44"/>
                <a:gridCol w="2714644"/>
                <a:gridCol w="2714644"/>
              </a:tblGrid>
              <a:tr h="988226">
                <a:tc>
                  <a:txBody>
                    <a:bodyPr/>
                    <a:lstStyle/>
                    <a:p>
                      <a:pPr algn="l"/>
                      <a:r>
                        <a:rPr lang="en-GB" sz="2800" b="1" dirty="0" smtClean="0">
                          <a:solidFill>
                            <a:srgbClr val="FF0000"/>
                          </a:solidFill>
                        </a:rPr>
                        <a:t>1 &amp; 2</a:t>
                      </a:r>
                      <a:r>
                        <a:rPr lang="en-GB" sz="3600" b="1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GB" sz="3600" b="1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GB" sz="3600" b="1" dirty="0" err="1" smtClean="0">
                          <a:solidFill>
                            <a:srgbClr val="002060"/>
                          </a:solidFill>
                        </a:rPr>
                        <a:t>comme</a:t>
                      </a:r>
                      <a:endParaRPr lang="en-GB" sz="3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8226">
                <a:tc>
                  <a:txBody>
                    <a:bodyPr/>
                    <a:lstStyle/>
                    <a:p>
                      <a:pPr algn="l"/>
                      <a:r>
                        <a:rPr lang="en-GB" sz="3600" b="1" dirty="0" err="1" smtClean="0">
                          <a:solidFill>
                            <a:srgbClr val="002060"/>
                          </a:solidFill>
                        </a:rPr>
                        <a:t>entré</a:t>
                      </a:r>
                      <a:endParaRPr lang="en-GB" sz="3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8226">
                <a:tc>
                  <a:txBody>
                    <a:bodyPr/>
                    <a:lstStyle/>
                    <a:p>
                      <a:pPr algn="l"/>
                      <a:r>
                        <a:rPr lang="en-GB" sz="2800" b="1" dirty="0" smtClean="0">
                          <a:solidFill>
                            <a:srgbClr val="FF0000"/>
                          </a:solidFill>
                        </a:rPr>
                        <a:t>3 &amp; 4</a:t>
                      </a:r>
                      <a:endParaRPr lang="en-GB" sz="2800" b="1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l"/>
                      <a:r>
                        <a:rPr lang="en-GB" sz="3600" b="1" dirty="0" err="1" smtClean="0">
                          <a:solidFill>
                            <a:srgbClr val="002060"/>
                          </a:solidFill>
                        </a:rPr>
                        <a:t>comme</a:t>
                      </a:r>
                      <a:r>
                        <a:rPr lang="en-GB" sz="3600" b="1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GB" sz="3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36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je </a:t>
                      </a:r>
                      <a:r>
                        <a:rPr lang="en-GB" sz="3600" b="1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prends</a:t>
                      </a:r>
                      <a:endParaRPr lang="en-GB" sz="36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8226">
                <a:tc>
                  <a:txBody>
                    <a:bodyPr/>
                    <a:lstStyle/>
                    <a:p>
                      <a:pPr algn="l"/>
                      <a:r>
                        <a:rPr lang="en-GB" sz="3600" b="1" dirty="0" smtClean="0">
                          <a:solidFill>
                            <a:srgbClr val="002060"/>
                          </a:solidFill>
                        </a:rPr>
                        <a:t>plat principal</a:t>
                      </a:r>
                      <a:endParaRPr lang="en-GB" sz="3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8226">
                <a:tc>
                  <a:txBody>
                    <a:bodyPr/>
                    <a:lstStyle/>
                    <a:p>
                      <a:pPr algn="l"/>
                      <a:r>
                        <a:rPr lang="en-GB" sz="2800" b="1" dirty="0" smtClean="0">
                          <a:solidFill>
                            <a:srgbClr val="FF0000"/>
                          </a:solidFill>
                        </a:rPr>
                        <a:t>5 &amp; 6</a:t>
                      </a:r>
                      <a:endParaRPr lang="en-GB" sz="2800" b="1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l"/>
                      <a:r>
                        <a:rPr lang="en-GB" sz="3600" b="1" dirty="0" err="1" smtClean="0">
                          <a:solidFill>
                            <a:srgbClr val="002060"/>
                          </a:solidFill>
                        </a:rPr>
                        <a:t>comme</a:t>
                      </a:r>
                      <a:endParaRPr lang="en-GB" sz="3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8226">
                <a:tc>
                  <a:txBody>
                    <a:bodyPr/>
                    <a:lstStyle/>
                    <a:p>
                      <a:pPr algn="l"/>
                      <a:r>
                        <a:rPr lang="en-GB" sz="3600" b="1" dirty="0" smtClean="0">
                          <a:solidFill>
                            <a:srgbClr val="002060"/>
                          </a:solidFill>
                        </a:rPr>
                        <a:t>dessert</a:t>
                      </a:r>
                      <a:endParaRPr lang="en-GB" sz="3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Picture 3" descr="C:\Users\Mrs Ratcliffe\AppData\Local\Microsoft\Windows\Temporary Internet Files\Content.IE5\4B51D9MN\MCj0232768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285728"/>
            <a:ext cx="1115686" cy="1071570"/>
          </a:xfrm>
          <a:prstGeom prst="rect">
            <a:avLst/>
          </a:prstGeom>
          <a:noFill/>
        </p:spPr>
      </p:pic>
      <p:pic>
        <p:nvPicPr>
          <p:cNvPr id="7" name="Picture 2" descr="C:\Users\Mrs Ratcliffe\AppData\Local\Microsoft\Windows\Temporary Internet Files\Content.IE5\9KR2J969\MCj0413448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92" y="1357298"/>
            <a:ext cx="663545" cy="1000132"/>
          </a:xfrm>
          <a:prstGeom prst="rect">
            <a:avLst/>
          </a:prstGeom>
          <a:noFill/>
        </p:spPr>
      </p:pic>
      <p:pic>
        <p:nvPicPr>
          <p:cNvPr id="8" name="Picture 3" descr="C:\Users\Mrs Ratcliffe\AppData\Local\Microsoft\Windows\Temporary Internet Files\Content.IE5\4B51D9MN\MCj0232813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0826" y="2357430"/>
            <a:ext cx="1357322" cy="978810"/>
          </a:xfrm>
          <a:prstGeom prst="rect">
            <a:avLst/>
          </a:prstGeom>
          <a:noFill/>
        </p:spPr>
      </p:pic>
      <p:pic>
        <p:nvPicPr>
          <p:cNvPr id="9" name="Picture 3" descr="C:\Users\Mrs Ratcliffe\AppData\Local\Microsoft\Windows\Temporary Internet Files\Content.IE5\UOD85USU\MCj0237878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43702" y="3429000"/>
            <a:ext cx="1143008" cy="979201"/>
          </a:xfrm>
          <a:prstGeom prst="rect">
            <a:avLst/>
          </a:prstGeom>
          <a:noFill/>
        </p:spPr>
      </p:pic>
      <p:pic>
        <p:nvPicPr>
          <p:cNvPr id="10" name="Picture 2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72264" y="4429132"/>
            <a:ext cx="1428760" cy="1024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072330" y="5429264"/>
            <a:ext cx="642942" cy="937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80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Mrs Ratcliffe</dc:creator>
  <cp:lastModifiedBy>cjh</cp:lastModifiedBy>
  <cp:revision>35</cp:revision>
  <dcterms:created xsi:type="dcterms:W3CDTF">2009-04-21T19:21:06Z</dcterms:created>
  <dcterms:modified xsi:type="dcterms:W3CDTF">2009-05-01T07:28:45Z</dcterms:modified>
</cp:coreProperties>
</file>