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14" y="11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71F-41B8-4DFA-BE74-2ED730154E2E}" type="datetimeFigureOut">
              <a:rPr lang="en-US" smtClean="0"/>
              <a:pPr/>
              <a:t>10/13/2008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164C-5AAA-4C31-B9AC-A03FAD3C8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wmf"/><Relationship Id="rId7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hasslefreeclipart.com/clipart_artsupplies/images/scissors.gif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8.wm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6858000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u="sng" dirty="0" smtClean="0">
                <a:latin typeface="Kidprint" pitchFamily="66" charset="0"/>
              </a:rPr>
              <a:t>YEAR </a:t>
            </a:r>
            <a:r>
              <a:rPr lang="en-GB" sz="1400" b="1" u="sng" smtClean="0">
                <a:latin typeface="Kidprint" pitchFamily="66" charset="0"/>
              </a:rPr>
              <a:t>7 FRENCH </a:t>
            </a:r>
            <a:r>
              <a:rPr lang="en-GB" sz="1400" b="1" u="sng" dirty="0" smtClean="0">
                <a:latin typeface="Kidprint" pitchFamily="66" charset="0"/>
              </a:rPr>
              <a:t>– END OF HALF-TERM ONE REVISION</a:t>
            </a:r>
          </a:p>
          <a:p>
            <a:endParaRPr lang="en-GB" sz="1400" b="1" u="sng" dirty="0">
              <a:latin typeface="Kidprint" pitchFamily="66" charset="0"/>
            </a:endParaRPr>
          </a:p>
          <a:p>
            <a:r>
              <a:rPr lang="en-GB" sz="1400" b="1" u="sng" dirty="0" smtClean="0">
                <a:latin typeface="Kidprint" pitchFamily="66" charset="0"/>
              </a:rPr>
              <a:t>PART ONE: QUESTIONS AND ANSWERS</a:t>
            </a:r>
          </a:p>
          <a:p>
            <a:r>
              <a:rPr lang="en-GB" sz="1400" b="1" dirty="0" smtClean="0">
                <a:latin typeface="Kidprint" pitchFamily="66" charset="0"/>
              </a:rPr>
              <a:t>Match up the questions in French and English:</a:t>
            </a:r>
          </a:p>
          <a:p>
            <a:endParaRPr lang="en-GB" sz="1400" b="1" dirty="0">
              <a:latin typeface="Kidprint" pitchFamily="66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Kidprint" pitchFamily="66" charset="0"/>
              </a:rPr>
              <a:t>	</a:t>
            </a:r>
            <a:r>
              <a:rPr lang="fr-FR" sz="1400" b="1" dirty="0" smtClean="0">
                <a:latin typeface="Kidprint" pitchFamily="66" charset="0"/>
              </a:rPr>
              <a:t>ça-va?			</a:t>
            </a:r>
            <a:r>
              <a:rPr lang="fr-FR" sz="1400" b="1" dirty="0" err="1" smtClean="0">
                <a:latin typeface="Kidprint" pitchFamily="66" charset="0"/>
              </a:rPr>
              <a:t>where</a:t>
            </a:r>
            <a:r>
              <a:rPr lang="fr-FR" sz="1400" b="1" dirty="0" smtClean="0">
                <a:latin typeface="Kidprint" pitchFamily="66" charset="0"/>
              </a:rPr>
              <a:t> do </a:t>
            </a:r>
            <a:r>
              <a:rPr lang="fr-FR" sz="1400" b="1" dirty="0" err="1" smtClean="0">
                <a:latin typeface="Kidprint" pitchFamily="66" charset="0"/>
              </a:rPr>
              <a:t>you</a:t>
            </a:r>
            <a:r>
              <a:rPr lang="fr-FR" sz="1400" b="1" dirty="0" smtClean="0">
                <a:latin typeface="Kidprint" pitchFamily="66" charset="0"/>
              </a:rPr>
              <a:t> live?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Comment t’appelles-tu?		how </a:t>
            </a:r>
            <a:r>
              <a:rPr lang="fr-FR" sz="1400" b="1" dirty="0" err="1" smtClean="0">
                <a:latin typeface="Kidprint" pitchFamily="66" charset="0"/>
              </a:rPr>
              <a:t>old</a:t>
            </a:r>
            <a:r>
              <a:rPr lang="fr-FR" sz="1400" b="1" dirty="0" smtClean="0">
                <a:latin typeface="Kidprint" pitchFamily="66" charset="0"/>
              </a:rPr>
              <a:t> are </a:t>
            </a:r>
            <a:r>
              <a:rPr lang="fr-FR" sz="1400" b="1" dirty="0" err="1" smtClean="0">
                <a:latin typeface="Kidprint" pitchFamily="66" charset="0"/>
              </a:rPr>
              <a:t>you</a:t>
            </a:r>
            <a:r>
              <a:rPr lang="fr-FR" sz="1400" b="1" dirty="0" smtClean="0">
                <a:latin typeface="Kidprint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Quel âge as-tu?		how are </a:t>
            </a:r>
            <a:r>
              <a:rPr lang="fr-FR" sz="1400" b="1" dirty="0" err="1" smtClean="0">
                <a:latin typeface="Kidprint" pitchFamily="66" charset="0"/>
              </a:rPr>
              <a:t>you</a:t>
            </a:r>
            <a:r>
              <a:rPr lang="fr-FR" sz="1400" b="1" dirty="0" smtClean="0">
                <a:latin typeface="Kidprint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Où habites-tu?		</a:t>
            </a:r>
            <a:r>
              <a:rPr lang="fr-FR" sz="1400" b="1" dirty="0" err="1" smtClean="0">
                <a:latin typeface="Kidprint" pitchFamily="66" charset="0"/>
              </a:rPr>
              <a:t>what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is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your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name</a:t>
            </a:r>
            <a:r>
              <a:rPr lang="fr-FR" sz="1400" b="1" dirty="0" smtClean="0">
                <a:latin typeface="Kidprint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Quel hobby as-tu?		</a:t>
            </a:r>
            <a:r>
              <a:rPr lang="fr-FR" sz="1400" b="1" dirty="0" err="1" smtClean="0">
                <a:latin typeface="Kidprint" pitchFamily="66" charset="0"/>
              </a:rPr>
              <a:t>when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is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your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birthday</a:t>
            </a:r>
            <a:r>
              <a:rPr lang="fr-FR" sz="1400" b="1" dirty="0" smtClean="0">
                <a:latin typeface="Kidprint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Comment </a:t>
            </a:r>
            <a:r>
              <a:rPr lang="fr-FR" sz="1400" b="1" dirty="0" smtClean="0">
                <a:latin typeface="Calibri"/>
              </a:rPr>
              <a:t>ç</a:t>
            </a:r>
            <a:r>
              <a:rPr lang="fr-FR" sz="1400" b="1" dirty="0" smtClean="0">
                <a:latin typeface="Kidprint" pitchFamily="66" charset="0"/>
              </a:rPr>
              <a:t>a s’écrit?		</a:t>
            </a:r>
            <a:r>
              <a:rPr lang="fr-FR" sz="1400" b="1" dirty="0" err="1" smtClean="0">
                <a:latin typeface="Kidprint" pitchFamily="66" charset="0"/>
              </a:rPr>
              <a:t>what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is</a:t>
            </a:r>
            <a:r>
              <a:rPr lang="fr-FR" sz="1400" b="1" dirty="0" smtClean="0">
                <a:latin typeface="Kidprint" pitchFamily="66" charset="0"/>
              </a:rPr>
              <a:t> </a:t>
            </a:r>
            <a:r>
              <a:rPr lang="fr-FR" sz="1400" b="1" dirty="0" err="1" smtClean="0">
                <a:latin typeface="Kidprint" pitchFamily="66" charset="0"/>
              </a:rPr>
              <a:t>your</a:t>
            </a:r>
            <a:r>
              <a:rPr lang="fr-FR" sz="1400" b="1" dirty="0" smtClean="0">
                <a:latin typeface="Kidprint" pitchFamily="66" charset="0"/>
              </a:rPr>
              <a:t> hobby?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 Quelle est la date de ton anniversaire</a:t>
            </a:r>
            <a:r>
              <a:rPr lang="en-GB" sz="1400" b="1" dirty="0" smtClean="0">
                <a:latin typeface="Kidprint" pitchFamily="66" charset="0"/>
              </a:rPr>
              <a:t>?	how do you spell that?</a:t>
            </a:r>
          </a:p>
          <a:p>
            <a:pPr>
              <a:lnSpc>
                <a:spcPct val="150000"/>
              </a:lnSpc>
            </a:pPr>
            <a:endParaRPr lang="en-GB" sz="1000" b="1" dirty="0">
              <a:latin typeface="Kidprint" pitchFamily="66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Kidprint" pitchFamily="66" charset="0"/>
              </a:rPr>
              <a:t>Now match up the questions and answers:</a:t>
            </a:r>
            <a:endParaRPr lang="en-GB" sz="1400" b="1" dirty="0">
              <a:latin typeface="Kidprint" pitchFamily="66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Kidprint" pitchFamily="66" charset="0"/>
              </a:rPr>
              <a:t>	</a:t>
            </a:r>
            <a:r>
              <a:rPr lang="fr-FR" sz="1400" b="1" dirty="0" smtClean="0">
                <a:latin typeface="Kidprint" pitchFamily="66" charset="0"/>
              </a:rPr>
              <a:t>ça-va?			J’habite à </a:t>
            </a:r>
            <a:r>
              <a:rPr lang="fr-FR" sz="1400" b="1" dirty="0" err="1" smtClean="0">
                <a:latin typeface="Kidprint" pitchFamily="66" charset="0"/>
              </a:rPr>
              <a:t>Bingley</a:t>
            </a:r>
            <a:endParaRPr lang="fr-FR" sz="1400" b="1" dirty="0" smtClean="0">
              <a:latin typeface="Kidprint" pitchFamily="66" charset="0"/>
            </a:endParaRP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Comment t’appelles-tu?		J’adore le foot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Quel âge as-tu?		</a:t>
            </a:r>
            <a:r>
              <a:rPr lang="fr-FR" sz="1400" b="1" dirty="0" err="1" smtClean="0">
                <a:latin typeface="Kidprint" pitchFamily="66" charset="0"/>
              </a:rPr>
              <a:t>eff</a:t>
            </a:r>
            <a:r>
              <a:rPr lang="fr-FR" sz="1400" b="1" dirty="0" smtClean="0">
                <a:latin typeface="Kidprint" pitchFamily="66" charset="0"/>
              </a:rPr>
              <a:t>-oh-oh-</a:t>
            </a:r>
            <a:r>
              <a:rPr lang="fr-FR" sz="1400" b="1" dirty="0" err="1" smtClean="0">
                <a:latin typeface="Kidprint" pitchFamily="66" charset="0"/>
              </a:rPr>
              <a:t>tay</a:t>
            </a:r>
            <a:endParaRPr lang="fr-FR" sz="1400" b="1" dirty="0" smtClean="0">
              <a:latin typeface="Kidprint" pitchFamily="66" charset="0"/>
            </a:endParaRP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Où habites-tu?		ça-va bien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Quel sport aimes-tu?		je m’appelle Jean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comment ca s’écrit?		mon anniversaire est le six mai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>
                <a:latin typeface="Kidprint" pitchFamily="66" charset="0"/>
              </a:rPr>
              <a:t>	quelle est la date de ton anniversaire?	j’ai douze ans</a:t>
            </a:r>
          </a:p>
          <a:p>
            <a:pPr>
              <a:lnSpc>
                <a:spcPct val="150000"/>
              </a:lnSpc>
            </a:pPr>
            <a:endParaRPr lang="en-GB" sz="1400" b="1" dirty="0" smtClean="0">
              <a:latin typeface="Kidprint" pitchFamily="66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Kidprint" pitchFamily="66" charset="0"/>
              </a:rPr>
              <a:t>Now write your own answers to the questions: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latin typeface="Kristen ITC"/>
              </a:rPr>
              <a:t>ç</a:t>
            </a:r>
            <a:r>
              <a:rPr lang="fr-FR" sz="1400" dirty="0" smtClean="0">
                <a:latin typeface="Kidprint" pitchFamily="66" charset="0"/>
              </a:rPr>
              <a:t>a</a:t>
            </a:r>
            <a:r>
              <a:rPr lang="fr-FR" sz="1400" b="1" dirty="0" smtClean="0">
                <a:latin typeface="Kidprint" pitchFamily="66" charset="0"/>
              </a:rPr>
              <a:t>-va?.......................................................................................................................................................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smtClean="0">
                <a:latin typeface="Kidprint" pitchFamily="66" charset="0"/>
              </a:rPr>
              <a:t>Comment t’appelles-tu?........................................................................................................................................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smtClean="0">
                <a:latin typeface="Kidprint" pitchFamily="66" charset="0"/>
              </a:rPr>
              <a:t>Comment </a:t>
            </a:r>
            <a:r>
              <a:rPr lang="fr-FR" sz="1400" dirty="0" smtClean="0">
                <a:latin typeface="Calibri"/>
              </a:rPr>
              <a:t>ç</a:t>
            </a:r>
            <a:r>
              <a:rPr lang="fr-FR" sz="1400" dirty="0" smtClean="0">
                <a:latin typeface="Kidprint" pitchFamily="66" charset="0"/>
              </a:rPr>
              <a:t>a</a:t>
            </a:r>
            <a:r>
              <a:rPr lang="fr-FR" sz="1400" b="1" dirty="0" smtClean="0">
                <a:latin typeface="Kidprint" pitchFamily="66" charset="0"/>
              </a:rPr>
              <a:t> s’écrit?....................................................................................................................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smtClean="0">
                <a:latin typeface="Kidprint" pitchFamily="66" charset="0"/>
              </a:rPr>
              <a:t>Quel âge as-tu?................................................................................................................................................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smtClean="0">
                <a:latin typeface="Kidprint" pitchFamily="66" charset="0"/>
              </a:rPr>
              <a:t>Quelle est la date de ton anniversaire?.............................................................................................................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smtClean="0">
                <a:latin typeface="Kidprint" pitchFamily="66" charset="0"/>
              </a:rPr>
              <a:t>Où habites-tu?...................................................................................................................................................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Kidprint" pitchFamily="66" charset="0"/>
              </a:rPr>
              <a:t>Fill in the gaps!</a:t>
            </a:r>
          </a:p>
        </p:txBody>
      </p:sp>
      <p:pic>
        <p:nvPicPr>
          <p:cNvPr id="1026" name="Picture 2" descr="C:\Documents and Settings\cnn.BECKFOOT\Local Settings\Temporary Internet Files\Content.IE5\7HI1K3MN\MCj04257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94" y="642910"/>
            <a:ext cx="792161" cy="660359"/>
          </a:xfrm>
          <a:prstGeom prst="rect">
            <a:avLst/>
          </a:prstGeom>
          <a:noFill/>
        </p:spPr>
      </p:pic>
      <p:sp>
        <p:nvSpPr>
          <p:cNvPr id="4" name="Rounded Rectangular Callout 3"/>
          <p:cNvSpPr/>
          <p:nvPr/>
        </p:nvSpPr>
        <p:spPr>
          <a:xfrm>
            <a:off x="2000240" y="357158"/>
            <a:ext cx="4643470" cy="1143008"/>
          </a:xfrm>
          <a:prstGeom prst="wedgeRoundRectCallout">
            <a:avLst>
              <a:gd name="adj1" fmla="val -61859"/>
              <a:gd name="adj2" fmla="val 2750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Bonjour, je ...................................Charlotte et j’...................... à </a:t>
            </a:r>
            <a:r>
              <a:rPr lang="fr-FR" sz="1400" b="1" dirty="0" err="1" smtClean="0">
                <a:solidFill>
                  <a:schemeClr val="tx1"/>
                </a:solidFill>
                <a:latin typeface="Kidprint" pitchFamily="66" charset="0"/>
              </a:rPr>
              <a:t>Bingley</a:t>
            </a:r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 en Angleterre. Où ........................ tu? J’ai onze ............ Mon ........................... est le douze octobre et j’....................... tennis. Au........................!</a:t>
            </a:r>
            <a:endParaRPr lang="fr-FR" sz="1400" b="1" dirty="0">
              <a:solidFill>
                <a:schemeClr val="tx1"/>
              </a:solidFill>
              <a:latin typeface="Kidprint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57356"/>
            <a:ext cx="395492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Kidprint" pitchFamily="66" charset="0"/>
              </a:rPr>
              <a:t>Answer the questions!</a:t>
            </a: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400" b="1" dirty="0" smtClean="0">
              <a:latin typeface="Kidprint" pitchFamily="66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is his name?..............................................................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Where does he live?...........................................................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How old is he?......................................................................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When is his birthday?........................................................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is his hobby?.............................................................</a:t>
            </a:r>
          </a:p>
          <a:p>
            <a:pPr marL="342900" indent="-342900">
              <a:lnSpc>
                <a:spcPct val="150000"/>
              </a:lnSpc>
            </a:pPr>
            <a:endParaRPr lang="en-GB" sz="1400" b="1" dirty="0">
              <a:latin typeface="Kidprint" pitchFamily="66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sz="1400" b="1" u="sng" dirty="0" smtClean="0">
                <a:latin typeface="Kidprint" pitchFamily="66" charset="0"/>
              </a:rPr>
              <a:t>PART TWO: CLASSROOM OBJECTS</a:t>
            </a:r>
          </a:p>
          <a:p>
            <a:pPr marL="342900" indent="-342900">
              <a:lnSpc>
                <a:spcPct val="150000"/>
              </a:lnSpc>
            </a:pPr>
            <a:r>
              <a:rPr lang="en-GB" sz="1400" b="1" dirty="0" smtClean="0">
                <a:latin typeface="Kidprint" pitchFamily="66" charset="0"/>
              </a:rPr>
              <a:t>Label these items</a:t>
            </a:r>
          </a:p>
        </p:txBody>
      </p:sp>
      <p:pic>
        <p:nvPicPr>
          <p:cNvPr id="1027" name="Picture 3" descr="C:\Documents and Settings\cnn.BECKFOOT\Local Settings\Temporary Internet Files\Content.IE5\FPH0A2UM\MCj04244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715016" y="2571736"/>
            <a:ext cx="642942" cy="505579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642918" y="2285984"/>
            <a:ext cx="4643470" cy="1143008"/>
          </a:xfrm>
          <a:prstGeom prst="wedgeRoundRectCallout">
            <a:avLst>
              <a:gd name="adj1" fmla="val 57730"/>
              <a:gd name="adj2" fmla="val 416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Bonjour, je m’appelle Pierre et j’habite à Bordeaux en France. Où habites-tu? J’ai douze ans. Mon anniversaire est le vingt mai. J’adore faire du bowling. A bientôt!</a:t>
            </a:r>
            <a:endParaRPr lang="fr-FR" sz="1400" b="1" dirty="0">
              <a:solidFill>
                <a:schemeClr val="tx1"/>
              </a:solidFill>
              <a:latin typeface="Kidprint" pitchFamily="66" charset="0"/>
            </a:endParaRPr>
          </a:p>
        </p:txBody>
      </p:sp>
      <p:pic>
        <p:nvPicPr>
          <p:cNvPr id="9" name="Picture 6" descr="140408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66" y="7286644"/>
            <a:ext cx="415908" cy="4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lip_art_eras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66" y="8215338"/>
            <a:ext cx="487271" cy="3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scissors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8" y="6572264"/>
            <a:ext cx="490517" cy="3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6058" y="7286644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28934" y="8001024"/>
            <a:ext cx="2571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143512" y="7000892"/>
            <a:ext cx="157163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Kidprint" pitchFamily="66" charset="0"/>
              </a:rPr>
              <a:t>le crayon</a:t>
            </a:r>
          </a:p>
          <a:p>
            <a:pPr algn="ctr"/>
            <a:r>
              <a:rPr lang="fr-FR" sz="1400" b="1" dirty="0" smtClean="0">
                <a:latin typeface="Kidprint" pitchFamily="66" charset="0"/>
              </a:rPr>
              <a:t>des ciseaux</a:t>
            </a:r>
          </a:p>
          <a:p>
            <a:pPr algn="ctr"/>
            <a:r>
              <a:rPr lang="fr-FR" sz="1400" b="1" dirty="0" smtClean="0">
                <a:latin typeface="Kidprint" pitchFamily="66" charset="0"/>
              </a:rPr>
              <a:t>le bâton de colle</a:t>
            </a:r>
          </a:p>
          <a:p>
            <a:pPr algn="ctr"/>
            <a:r>
              <a:rPr lang="fr-FR" sz="1400" b="1" dirty="0" smtClean="0">
                <a:latin typeface="Kidprint" pitchFamily="66" charset="0"/>
              </a:rPr>
              <a:t>le papier</a:t>
            </a:r>
          </a:p>
          <a:p>
            <a:pPr algn="ctr"/>
            <a:r>
              <a:rPr lang="fr-FR" sz="1400" b="1" dirty="0" smtClean="0">
                <a:latin typeface="Kidprint" pitchFamily="66" charset="0"/>
              </a:rPr>
              <a:t>la calculette</a:t>
            </a:r>
          </a:p>
          <a:p>
            <a:pPr algn="ctr"/>
            <a:r>
              <a:rPr lang="fr-FR" sz="1400" b="1" dirty="0" smtClean="0">
                <a:latin typeface="Kidprint" pitchFamily="66" charset="0"/>
              </a:rPr>
              <a:t>le taille-crayon</a:t>
            </a:r>
          </a:p>
          <a:p>
            <a:pPr algn="ctr"/>
            <a:r>
              <a:rPr lang="fr-FR" sz="1400" b="1" dirty="0" smtClean="0">
                <a:latin typeface="Kidprint" pitchFamily="66" charset="0"/>
              </a:rPr>
              <a:t>la gomme</a:t>
            </a:r>
            <a:endParaRPr lang="fr-FR" sz="1400" b="1" dirty="0">
              <a:latin typeface="Kidprint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28670" y="6858016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7232" y="7715272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5794" y="8643966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6858016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7562" y="7715272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57562" y="8715404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Documents and Settings\cnn\Local Settings\Temporary Internet Files\Content.IE5\GPAF4D2Z\MCj0424224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728" y="6500826"/>
            <a:ext cx="392913" cy="563561"/>
          </a:xfrm>
          <a:prstGeom prst="rect">
            <a:avLst/>
          </a:prstGeom>
          <a:noFill/>
        </p:spPr>
      </p:pic>
      <p:sp>
        <p:nvSpPr>
          <p:cNvPr id="1032" name="Documents"/>
          <p:cNvSpPr>
            <a:spLocks noEditPoints="1" noChangeArrowheads="1"/>
          </p:cNvSpPr>
          <p:nvPr/>
        </p:nvSpPr>
        <p:spPr bwMode="auto">
          <a:xfrm>
            <a:off x="2857496" y="5786446"/>
            <a:ext cx="319085" cy="476247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3429000" y="6072198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58000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>
                <a:latin typeface="Kidprint" pitchFamily="66" charset="0"/>
              </a:rPr>
              <a:t>Are these words le, la or des?</a:t>
            </a:r>
          </a:p>
          <a:p>
            <a:endParaRPr lang="fr-FR" sz="1400" b="1" dirty="0" smtClean="0">
              <a:latin typeface="Kidprint" pitchFamily="66" charset="0"/>
            </a:endParaRPr>
          </a:p>
          <a:p>
            <a:r>
              <a:rPr lang="fr-FR" sz="1400" b="1" dirty="0" smtClean="0">
                <a:latin typeface="Kidprint" pitchFamily="66" charset="0"/>
              </a:rPr>
              <a:t>..............crayon		.............livre		...............</a:t>
            </a:r>
            <a:r>
              <a:rPr lang="fr-FR" sz="1400" b="1" dirty="0" err="1" smtClean="0">
                <a:latin typeface="Kidprint" pitchFamily="66" charset="0"/>
              </a:rPr>
              <a:t>regle</a:t>
            </a:r>
            <a:endParaRPr lang="fr-FR" sz="1400" b="1" dirty="0" smtClean="0">
              <a:latin typeface="Kidprint" pitchFamily="66" charset="0"/>
            </a:endParaRPr>
          </a:p>
          <a:p>
            <a:r>
              <a:rPr lang="fr-FR" sz="1400" b="1" dirty="0" smtClean="0">
                <a:latin typeface="Kidprint" pitchFamily="66" charset="0"/>
              </a:rPr>
              <a:t>..............stylo		.............ciseaux		...............cahier</a:t>
            </a:r>
          </a:p>
          <a:p>
            <a:r>
              <a:rPr lang="fr-FR" sz="1400" b="1" dirty="0" smtClean="0">
                <a:latin typeface="Kidprint" pitchFamily="66" charset="0"/>
              </a:rPr>
              <a:t>..............taille-crayon	.............papier</a:t>
            </a:r>
          </a:p>
          <a:p>
            <a:r>
              <a:rPr lang="fr-FR" sz="1400" b="1" dirty="0" smtClean="0">
                <a:latin typeface="Kidprint" pitchFamily="66" charset="0"/>
              </a:rPr>
              <a:t>..............gomme	</a:t>
            </a:r>
          </a:p>
          <a:p>
            <a:r>
              <a:rPr lang="fr-FR" sz="1400" b="1" dirty="0" smtClean="0">
                <a:latin typeface="Kidprint" pitchFamily="66" charset="0"/>
              </a:rPr>
              <a:t>..............bâton de colle</a:t>
            </a:r>
          </a:p>
          <a:p>
            <a:r>
              <a:rPr lang="fr-FR" sz="1400" b="1" dirty="0" smtClean="0">
                <a:latin typeface="Kidprint" pitchFamily="66" charset="0"/>
              </a:rPr>
              <a:t>..............feutres</a:t>
            </a:r>
          </a:p>
          <a:p>
            <a:r>
              <a:rPr lang="fr-FR" sz="1400" b="1" dirty="0" smtClean="0">
                <a:latin typeface="Kidprint" pitchFamily="66" charset="0"/>
              </a:rPr>
              <a:t>..............calculette</a:t>
            </a:r>
          </a:p>
          <a:p>
            <a:endParaRPr lang="en-GB" sz="1400" b="1" dirty="0" smtClean="0">
              <a:latin typeface="Kidprint" pitchFamily="66" charset="0"/>
            </a:endParaRPr>
          </a:p>
          <a:p>
            <a:r>
              <a:rPr lang="en-GB" sz="1400" b="1" u="sng" dirty="0" smtClean="0">
                <a:latin typeface="Kidprint" pitchFamily="66" charset="0"/>
              </a:rPr>
              <a:t>PART 3 : DAYS OF THE WEEK</a:t>
            </a:r>
          </a:p>
          <a:p>
            <a:r>
              <a:rPr lang="en-GB" sz="1400" b="1" dirty="0" smtClean="0">
                <a:latin typeface="Kidprint" pitchFamily="66" charset="0"/>
              </a:rPr>
              <a:t>Answer the questions in English</a:t>
            </a: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endParaRPr lang="en-GB" sz="1400" b="1" dirty="0" smtClean="0">
              <a:latin typeface="Kidprint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rugby?.................................................................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in the garden?...................................................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on the computer?.............................................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tennis?.................................................................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football?..............................................................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cards?.................................................................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What day does he play hockey?...............................................................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 smtClean="0">
              <a:latin typeface="Kidprint" pitchFamily="66" charset="0"/>
            </a:endParaRPr>
          </a:p>
          <a:p>
            <a:pPr marL="342900" indent="-342900"/>
            <a:r>
              <a:rPr lang="en-GB" sz="1400" b="1" u="sng" dirty="0" smtClean="0">
                <a:latin typeface="Kidprint" pitchFamily="66" charset="0"/>
              </a:rPr>
              <a:t>PART 4 : NUMBERS</a:t>
            </a:r>
          </a:p>
          <a:p>
            <a:pPr marL="342900" indent="-342900"/>
            <a:r>
              <a:rPr lang="en-GB" sz="1400" b="1" dirty="0" smtClean="0">
                <a:latin typeface="Kidprint" pitchFamily="66" charset="0"/>
              </a:rPr>
              <a:t>Match the numbers!</a:t>
            </a:r>
          </a:p>
          <a:p>
            <a:pPr marL="342900" indent="-342900"/>
            <a:r>
              <a:rPr lang="en-GB" sz="4000" b="1" dirty="0" smtClean="0">
                <a:latin typeface="Kidprint" pitchFamily="66" charset="0"/>
              </a:rPr>
              <a:t>   14    15    10    8    21    30</a:t>
            </a:r>
            <a:endParaRPr lang="en-GB" sz="1400" b="1" dirty="0" smtClean="0">
              <a:latin typeface="Kidprint" pitchFamily="66" charset="0"/>
            </a:endParaRPr>
          </a:p>
          <a:p>
            <a:pPr marL="342900" indent="-342900"/>
            <a:r>
              <a:rPr lang="en-GB" sz="1400" b="1" dirty="0" smtClean="0">
                <a:latin typeface="Kidprint" pitchFamily="66" charset="0"/>
              </a:rPr>
              <a:t>	</a:t>
            </a:r>
          </a:p>
          <a:p>
            <a:pPr marL="342900" indent="-342900"/>
            <a:r>
              <a:rPr lang="en-GB" sz="1400" b="1" dirty="0" smtClean="0">
                <a:latin typeface="Kidprint" pitchFamily="66" charset="0"/>
              </a:rPr>
              <a:t>	</a:t>
            </a:r>
            <a:r>
              <a:rPr lang="fr-FR" sz="1400" b="1" dirty="0" smtClean="0">
                <a:latin typeface="Kidprint" pitchFamily="66" charset="0"/>
              </a:rPr>
              <a:t>dix  	   vingt et un       quatorze        trente        quinze        huit</a:t>
            </a:r>
          </a:p>
          <a:p>
            <a:pPr marL="342900" indent="-342900"/>
            <a:endParaRPr lang="en-GB" sz="1400" b="1" dirty="0" smtClean="0">
              <a:latin typeface="Kidprint" pitchFamily="66" charset="0"/>
            </a:endParaRPr>
          </a:p>
          <a:p>
            <a:pPr marL="342900" indent="-342900"/>
            <a:r>
              <a:rPr lang="en-GB" sz="1400" b="1" u="sng" dirty="0" smtClean="0">
                <a:latin typeface="Kidprint" pitchFamily="66" charset="0"/>
              </a:rPr>
              <a:t>PART 5 : ALPHABET</a:t>
            </a:r>
          </a:p>
          <a:p>
            <a:pPr marL="342900" indent="-342900"/>
            <a:r>
              <a:rPr lang="en-GB" sz="1400" b="1" dirty="0" smtClean="0">
                <a:latin typeface="Kidprint" pitchFamily="66" charset="0"/>
              </a:rPr>
              <a:t>What word is being spelt?</a:t>
            </a:r>
          </a:p>
          <a:p>
            <a:pPr marL="342900" indent="-342900"/>
            <a:endParaRPr lang="en-GB" sz="1400" b="1" dirty="0" smtClean="0">
              <a:latin typeface="Kidprint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1" dirty="0" err="1" smtClean="0">
                <a:latin typeface="Kidprint" pitchFamily="66" charset="0"/>
              </a:rPr>
              <a:t>es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tay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eegrek</a:t>
            </a:r>
            <a:r>
              <a:rPr lang="en-GB" sz="1400" b="1" dirty="0" smtClean="0">
                <a:latin typeface="Kidprint" pitchFamily="66" charset="0"/>
              </a:rPr>
              <a:t> – el - oh =......................................	4. jay – oh – </a:t>
            </a:r>
            <a:r>
              <a:rPr lang="en-GB" sz="1400" b="1" dirty="0" err="1" smtClean="0">
                <a:latin typeface="Kidprint" pitchFamily="66" charset="0"/>
              </a:rPr>
              <a:t>em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em</a:t>
            </a:r>
            <a:r>
              <a:rPr lang="en-GB" sz="1400" b="1" dirty="0" smtClean="0">
                <a:latin typeface="Kidprint" pitchFamily="66" charset="0"/>
              </a:rPr>
              <a:t> – err =..............	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ash – oh – air – en =.....................................	5. err – el – el – </a:t>
            </a:r>
            <a:r>
              <a:rPr lang="en-GB" sz="1400" b="1" dirty="0" err="1" smtClean="0">
                <a:latin typeface="Kidprint" pitchFamily="66" charset="0"/>
              </a:rPr>
              <a:t>ee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es</a:t>
            </a:r>
            <a:r>
              <a:rPr lang="en-GB" sz="1400" b="1" dirty="0" smtClean="0">
                <a:latin typeface="Kidprint" pitchFamily="66" charset="0"/>
              </a:rPr>
              <a:t> =.........................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smtClean="0">
                <a:latin typeface="Kidprint" pitchFamily="66" charset="0"/>
              </a:rPr>
              <a:t>day – </a:t>
            </a:r>
            <a:r>
              <a:rPr lang="en-GB" sz="1400" b="1" dirty="0" err="1" smtClean="0">
                <a:latin typeface="Kidprint" pitchFamily="66" charset="0"/>
              </a:rPr>
              <a:t>ee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eeks</a:t>
            </a:r>
            <a:r>
              <a:rPr lang="en-GB" sz="1400" b="1" dirty="0" smtClean="0">
                <a:latin typeface="Kidprint" pitchFamily="66" charset="0"/>
              </a:rPr>
              <a:t> =..............	  	6. </a:t>
            </a:r>
            <a:r>
              <a:rPr lang="en-GB" sz="1400" b="1" dirty="0" err="1" smtClean="0">
                <a:latin typeface="Kidprint" pitchFamily="66" charset="0"/>
              </a:rPr>
              <a:t>ef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ee</a:t>
            </a:r>
            <a:r>
              <a:rPr lang="en-GB" sz="1400" b="1" dirty="0" smtClean="0">
                <a:latin typeface="Kidprint" pitchFamily="66" charset="0"/>
              </a:rPr>
              <a:t> – en – </a:t>
            </a:r>
            <a:r>
              <a:rPr lang="en-GB" sz="1400" b="1" dirty="0" err="1" smtClean="0">
                <a:latin typeface="Kidprint" pitchFamily="66" charset="0"/>
              </a:rPr>
              <a:t>ee</a:t>
            </a:r>
            <a:r>
              <a:rPr lang="en-GB" sz="1400" b="1" dirty="0" smtClean="0">
                <a:latin typeface="Kidprint" pitchFamily="66" charset="0"/>
              </a:rPr>
              <a:t> – </a:t>
            </a:r>
            <a:r>
              <a:rPr lang="en-GB" sz="1400" b="1" dirty="0" err="1" smtClean="0">
                <a:latin typeface="Kidprint" pitchFamily="66" charset="0"/>
              </a:rPr>
              <a:t>tay</a:t>
            </a:r>
            <a:r>
              <a:rPr lang="en-GB" sz="1400" b="1" dirty="0" smtClean="0">
                <a:latin typeface="Kidprint" pitchFamily="66" charset="0"/>
              </a:rPr>
              <a:t> =.........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357430" y="2714612"/>
            <a:ext cx="4000528" cy="1500198"/>
          </a:xfrm>
          <a:prstGeom prst="wedgeRoundRectCallout">
            <a:avLst>
              <a:gd name="adj1" fmla="val -66547"/>
              <a:gd name="adj2" fmla="val -786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lundi je joue au foot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mardi je joue au tennis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dimanche je joue au rugby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mardi je joue aux cartes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mercredi je joue au hockey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jeudi je joue à l’ordinateur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Kidprint" pitchFamily="66" charset="0"/>
              </a:rPr>
              <a:t>samedi je joue au jardin</a:t>
            </a:r>
          </a:p>
        </p:txBody>
      </p:sp>
      <p:pic>
        <p:nvPicPr>
          <p:cNvPr id="15362" name="Picture 2" descr="C:\Documents and Settings\cnn\Local Settings\Temporary Internet Files\Content.IE5\012BO1I3\MCj042384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8" y="3000364"/>
            <a:ext cx="615948" cy="665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195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dre</cp:lastModifiedBy>
  <cp:revision>17</cp:revision>
  <dcterms:created xsi:type="dcterms:W3CDTF">2007-10-10T07:04:36Z</dcterms:created>
  <dcterms:modified xsi:type="dcterms:W3CDTF">2008-10-13T12:32:53Z</dcterms:modified>
</cp:coreProperties>
</file>