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173" r:id="rId2"/>
    <p:sldId id="268" r:id="rId3"/>
    <p:sldId id="2172" r:id="rId4"/>
    <p:sldId id="2174" r:id="rId5"/>
    <p:sldId id="256" r:id="rId6"/>
    <p:sldId id="257" r:id="rId7"/>
    <p:sldId id="258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7559-23D1-0544-9992-D5DBD08D7C10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C7AE-9129-C248-8B3E-D3529557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We have been tested for &gt; 100 </a:t>
            </a:r>
            <a:r>
              <a:rPr lang="en-US" sz="1200" err="1"/>
              <a:t>tps</a:t>
            </a:r>
            <a:endParaRPr lang="en-US" sz="1200"/>
          </a:p>
          <a:p>
            <a:r>
              <a:rPr lang="en-US" sz="1200"/>
              <a:t>&lt; 500ms</a:t>
            </a:r>
          </a:p>
          <a:p>
            <a:r>
              <a:rPr lang="en-US" sz="1200"/>
              <a:t>some of the tables have upwards of 40 billion rows. And we no</a:t>
            </a:r>
            <a:br>
              <a:rPr lang="en-US" sz="1200"/>
            </a:br>
            <a:r>
              <a:rPr lang="en-US" sz="1200"/>
              <a:t>     problem inserting 10s of million rows while serving up data with 2-5ms latency at the same time</a:t>
            </a:r>
          </a:p>
          <a:p>
            <a:r>
              <a:rPr lang="en-US" sz="1200"/>
              <a:t>2 billion claims going back 3 years.97% coverage.  5-10 millions events per day.</a:t>
            </a:r>
            <a:br>
              <a:rPr lang="en-US" sz="1200"/>
            </a:br>
            <a:r>
              <a:rPr lang="en-US" sz="1200"/>
              <a:t>    3 billion prior auth events.</a:t>
            </a:r>
            <a:br>
              <a:rPr lang="en-US" sz="1200"/>
            </a:br>
            <a:r>
              <a:rPr lang="en-US" sz="1200"/>
              <a:t>    Metrics aggregation updates in seconds compare to days or hours in traditional </a:t>
            </a:r>
            <a:r>
              <a:rPr lang="en-US" sz="1200" err="1"/>
              <a:t>wh</a:t>
            </a:r>
            <a:r>
              <a:rPr lang="en-US" sz="1200"/>
              <a:t> system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AF8-C09B-3940-AE9C-E86BCB25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A9C-606E-C445-B870-DF09A3BA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CC9-468A-AB48-89B4-673F9A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C32C-DE84-1D4A-BBCF-EC51BC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CC7-CBFA-FC40-B6B3-3FB8AA0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B16B-19E0-E949-BA5C-104F79EF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7EFC-0283-E044-9702-AA319C15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171-35B4-4D40-BD89-88FED693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207-AB9E-7147-8FDC-3CFCC24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6C2-0999-CE4E-AD5F-0C7B069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76B7-76A0-C74A-A222-380AF1B1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4AD8-CB3D-A249-8B96-3F40A61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296C-AE17-7241-8C13-B7BCBA7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312-0073-784B-85EA-3092362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CA7-E9B8-E74F-BD39-1AB95FD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lets/content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Use this space for one line subhead if needed | One line</a:t>
            </a:r>
          </a:p>
        </p:txBody>
      </p:sp>
      <p:sp>
        <p:nvSpPr>
          <p:cNvPr id="9" name="Rectangle 8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0" name="Rectangle 9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1" name="Rectangle 10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2" name="Rectangle 11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B8EF9C1F-4E39-7445-8F52-97C0BBB29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0"/>
            <a:ext cx="9112724" cy="10740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Type insightful headline in sentence case | One 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EB1074B-45B2-4546-B350-E165F27C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9611" y="6414340"/>
            <a:ext cx="7336797" cy="313241"/>
          </a:xfrm>
        </p:spPr>
        <p:txBody>
          <a:bodyPr/>
          <a:lstStyle/>
          <a:p>
            <a:pPr algn="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F5DA2E-BF7C-2945-8AC5-939FD3BD365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73" y="6181137"/>
            <a:ext cx="3294163" cy="5464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449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DE7-B773-E04E-B2D9-F481064B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EF25-5462-4A47-B622-74BE8293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2FB8-557F-B74F-A78B-D7EAAC0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703F-44CE-3440-AD86-23274BC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CA28-FF8D-B748-AD23-DA51A68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E6-E700-E145-A53D-938B1E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7331-EECF-C548-B104-5AAD300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5366-2804-1C4C-BAA9-D98C7E7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307-CC20-FD4F-881A-FA6238E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A50-FA53-DD4C-9085-1E99C3A7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2AC-7807-5C4E-B03D-E46D272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511-A1CF-BB46-B4DC-8F6B6CE1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2C54-21EA-0A45-B225-5577A6C3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DCD-F709-9147-9799-B9D5078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0E4B-3BFD-1B45-9D7F-2CF5D3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CA4F-1275-4A48-BB84-4F42179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92-62FF-A34E-BF4E-9DE9F4A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7850-4EEF-1049-B029-48B5E5D2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6294-395A-DE48-A69C-4F1DCD22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2B6E-A4D6-354E-8C15-0395012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6596-2284-4746-BD71-5A9CEBCB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0171-44FA-4C4B-9424-E2E654ED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DA36-0753-B742-AFA2-A1F2F4C1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D67-0999-DA4D-AE25-360F449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A1B-7E88-AA40-B5D8-839A160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8C821-FFE3-1E4A-9563-9397DB8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E33C-6964-514A-9EA0-5F3C392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A81-385B-8048-8281-B26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B86C-D23F-6E45-B805-9BD2404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8F32-8CCE-BD46-9F8C-4735767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1D91-2185-3A44-A38D-C06DE003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906-1B49-FE40-B84A-8029CB38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DA7C-1433-2947-97BB-3C66D1C2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6E4-39DC-174E-9B5A-D3FC2F4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040D-0B98-5C49-9CA1-538FCC3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E62D-70A4-1244-AB89-AB2EBC8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9BBE-DB0F-B84F-BD88-7440084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3EB-11C6-A346-A7F0-D447E70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24-1F38-7743-B4F4-B462FFD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313-3CED-B144-916C-703F73B8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DADD-EE05-3946-8E6C-0B70B11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D2D8-67A6-5848-A974-1C0C029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33DB-DFF4-2847-BB02-50B7833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B7C8-3C17-0A4F-BEFE-0B2E6622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DFA-F24B-D045-8D80-AB3A9FC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8D40-81DE-4F4E-89FE-2C27B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1239-01A8-2E4D-86D3-B086C9F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24E-C1F0-0342-B099-879CE0E2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1514-984C-3845-9843-BB3D17FF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ETL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29B4-2E30-C74E-90C8-FDC655478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p360 Team</a:t>
            </a:r>
          </a:p>
        </p:txBody>
      </p:sp>
    </p:spTree>
    <p:extLst>
      <p:ext uri="{BB962C8B-B14F-4D97-AF65-F5344CB8AC3E}">
        <p14:creationId xmlns:p14="http://schemas.microsoft.com/office/powerpoint/2010/main" val="10097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Avoid putting Secrets and Keys</a:t>
            </a:r>
          </a:p>
          <a:p>
            <a:r>
              <a:rPr lang="en-US" dirty="0"/>
              <a:t>Building different images per environment.</a:t>
            </a:r>
          </a:p>
          <a:p>
            <a:r>
              <a:rPr lang="en-US" dirty="0"/>
              <a:t>Attempting to use VM practices on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7546-9571-0648-A5CB-A213CBF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do we need k8s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35A1-B185-0348-B859-8B72D494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7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55C-39CB-0C41-B63A-7235EF8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K8S Architecture. What is Kubernetes (K8S)? | by Keshiha | Medium">
            <a:extLst>
              <a:ext uri="{FF2B5EF4-FFF2-40B4-BE49-F238E27FC236}">
                <a16:creationId xmlns:a16="http://schemas.microsoft.com/office/drawing/2014/main" id="{9A672373-CE04-0F47-BCCC-22B65B53E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19" y="1825625"/>
            <a:ext cx="7899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7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27E9-DA1C-714D-BF57-28DAEECE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2EC-7665-5148-A53A-9DBA82C5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Pod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67D-18C3-8D48-B52F-B9FD5F97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A317-6577-8D43-8732-A89DF433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Persistance</a:t>
            </a:r>
            <a:r>
              <a:rPr lang="en-US" dirty="0"/>
              <a:t> Storage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44FE-D827-414E-94E8-3381E4F0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Who we are </a:t>
            </a:r>
          </a:p>
          <a:p>
            <a:pPr marL="0" indent="0" algn="ctr">
              <a:buNone/>
            </a:pPr>
            <a:r>
              <a:rPr lang="en-US" sz="5400" dirty="0"/>
              <a:t>and </a:t>
            </a:r>
          </a:p>
          <a:p>
            <a:pPr marL="0" indent="0" algn="ctr">
              <a:buNone/>
            </a:pPr>
            <a:r>
              <a:rPr lang="en-US" sz="5400" dirty="0"/>
              <a:t>What we do</a:t>
            </a:r>
          </a:p>
        </p:txBody>
      </p:sp>
    </p:spTree>
    <p:extLst>
      <p:ext uri="{BB962C8B-B14F-4D97-AF65-F5344CB8AC3E}">
        <p14:creationId xmlns:p14="http://schemas.microsoft.com/office/powerpoint/2010/main" val="265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3AD1-6AAB-1343-8E57-35CA36F8A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4B6EC-FA87-4547-8483-CA2CC61B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Data Pipeline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007CA878-F52A-F04F-A7FB-411A641F5FD4}"/>
              </a:ext>
            </a:extLst>
          </p:cNvPr>
          <p:cNvSpPr/>
          <p:nvPr/>
        </p:nvSpPr>
        <p:spPr>
          <a:xfrm>
            <a:off x="914402" y="1720392"/>
            <a:ext cx="661012" cy="487496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DB8BBF5E-9BCA-E145-A745-5090D1A8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81" y="1796776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41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50D7B4A1-9164-6C48-91FA-B771CF4D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92" y="1766567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42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C5D41EB9-9F71-F243-B4B8-6029C904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39" y="1759414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9824D79-4529-BE45-86BD-9A4307461E1D}"/>
              </a:ext>
            </a:extLst>
          </p:cNvPr>
          <p:cNvGrpSpPr/>
          <p:nvPr/>
        </p:nvGrpSpPr>
        <p:grpSpPr>
          <a:xfrm>
            <a:off x="1833251" y="1760940"/>
            <a:ext cx="1461599" cy="2312449"/>
            <a:chOff x="1679013" y="2961778"/>
            <a:chExt cx="1461599" cy="23124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4F7C013-D5A7-1944-8ECC-DE6A8C32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612" y="2961778"/>
              <a:ext cx="406400" cy="406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BD1EEA-30B5-BA42-83AB-C8564716AEC2}"/>
                </a:ext>
              </a:extLst>
            </p:cNvPr>
            <p:cNvSpPr/>
            <p:nvPr/>
          </p:nvSpPr>
          <p:spPr>
            <a:xfrm>
              <a:off x="1851624" y="3548327"/>
              <a:ext cx="1116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Ingestion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7C5482-BC61-A748-9472-3BBB1C175F05}"/>
                </a:ext>
              </a:extLst>
            </p:cNvPr>
            <p:cNvSpPr txBox="1"/>
            <p:nvPr/>
          </p:nvSpPr>
          <p:spPr>
            <a:xfrm>
              <a:off x="1679013" y="4443230"/>
              <a:ext cx="1461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j-lt"/>
                </a:rPr>
                <a:t>Kafka Connect Java / Kotlin </a:t>
              </a:r>
            </a:p>
            <a:p>
              <a:pPr algn="ctr"/>
              <a:r>
                <a:rPr lang="en-US" sz="1200">
                  <a:latin typeface="+mj-lt"/>
                </a:rPr>
                <a:t>Spring Boot with</a:t>
              </a:r>
            </a:p>
            <a:p>
              <a:pPr algn="ctr"/>
              <a:r>
                <a:rPr lang="en-US" sz="1200">
                  <a:latin typeface="+mj-lt"/>
                </a:rPr>
                <a:t>Spring Kafka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CF2585-E290-5A42-B9E5-849DA19169A5}"/>
              </a:ext>
            </a:extLst>
          </p:cNvPr>
          <p:cNvGrpSpPr/>
          <p:nvPr/>
        </p:nvGrpSpPr>
        <p:grpSpPr>
          <a:xfrm>
            <a:off x="3538235" y="1760940"/>
            <a:ext cx="1716037" cy="2127783"/>
            <a:chOff x="3434373" y="2961778"/>
            <a:chExt cx="1716037" cy="21277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F1562DA-EC64-B846-808C-B8A90A23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191" y="2961778"/>
              <a:ext cx="406400" cy="406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5119EA-743A-AF44-811A-D128F5EDFED2}"/>
                </a:ext>
              </a:extLst>
            </p:cNvPr>
            <p:cNvSpPr/>
            <p:nvPr/>
          </p:nvSpPr>
          <p:spPr>
            <a:xfrm>
              <a:off x="3434373" y="3548327"/>
              <a:ext cx="1716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Transformation, Validation, Rollup, Joining, Enrichment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409BD2-1BE5-134F-8CA5-6C2AB446BCBE}"/>
                </a:ext>
              </a:extLst>
            </p:cNvPr>
            <p:cNvSpPr txBox="1"/>
            <p:nvPr/>
          </p:nvSpPr>
          <p:spPr>
            <a:xfrm>
              <a:off x="3647905" y="4443230"/>
              <a:ext cx="128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with Kafka Streams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911819-46FA-3749-BA7E-94944A69A65E}"/>
              </a:ext>
            </a:extLst>
          </p:cNvPr>
          <p:cNvGrpSpPr/>
          <p:nvPr/>
        </p:nvGrpSpPr>
        <p:grpSpPr>
          <a:xfrm>
            <a:off x="5497657" y="1760940"/>
            <a:ext cx="1461599" cy="2127783"/>
            <a:chOff x="5022504" y="2961778"/>
            <a:chExt cx="1461599" cy="212778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74132B-2BC3-6E41-B10C-81CCC167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103" y="2961778"/>
              <a:ext cx="406400" cy="406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8AE550-464D-874D-864D-942824D51C57}"/>
                </a:ext>
              </a:extLst>
            </p:cNvPr>
            <p:cNvSpPr/>
            <p:nvPr/>
          </p:nvSpPr>
          <p:spPr>
            <a:xfrm>
              <a:off x="5198162" y="3548327"/>
              <a:ext cx="11102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Metrics Aggregation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6D2CC7-5687-2D4F-9946-B79D5170465D}"/>
                </a:ext>
              </a:extLst>
            </p:cNvPr>
            <p:cNvSpPr txBox="1"/>
            <p:nvPr/>
          </p:nvSpPr>
          <p:spPr>
            <a:xfrm>
              <a:off x="5022504" y="4443230"/>
              <a:ext cx="1461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with Kafka Streams on </a:t>
              </a:r>
              <a:r>
                <a:rPr lang="en-US" err="1"/>
                <a:t>RocksDB</a:t>
              </a:r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159BF7-CFEE-634F-9F4E-8EC275839048}"/>
              </a:ext>
            </a:extLst>
          </p:cNvPr>
          <p:cNvGrpSpPr/>
          <p:nvPr/>
        </p:nvGrpSpPr>
        <p:grpSpPr>
          <a:xfrm>
            <a:off x="7202641" y="1760940"/>
            <a:ext cx="1290476" cy="2497115"/>
            <a:chOff x="6589176" y="2961778"/>
            <a:chExt cx="1290476" cy="249711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2A80B77-ADBD-8A49-852A-19B47F42F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214" y="2961778"/>
              <a:ext cx="406400" cy="406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C5015-3A6C-4E49-8B8E-B13895B22CB7}"/>
                </a:ext>
              </a:extLst>
            </p:cNvPr>
            <p:cNvSpPr/>
            <p:nvPr/>
          </p:nvSpPr>
          <p:spPr>
            <a:xfrm>
              <a:off x="6679273" y="3548327"/>
              <a:ext cx="11102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 Sink Services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CAF636-C4A9-C143-97DE-F8EC385B0257}"/>
                </a:ext>
              </a:extLst>
            </p:cNvPr>
            <p:cNvSpPr txBox="1"/>
            <p:nvPr/>
          </p:nvSpPr>
          <p:spPr>
            <a:xfrm>
              <a:off x="6589176" y="4443230"/>
              <a:ext cx="1290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Kafka Connect Java / Kotlin </a:t>
              </a:r>
              <a:r>
                <a:rPr lang="en-US" err="1"/>
                <a:t>SpringBoot</a:t>
              </a:r>
              <a:endParaRPr lang="en-US"/>
            </a:p>
            <a:p>
              <a:r>
                <a:rPr lang="en-US"/>
                <a:t>Spring Kafka and Spring Data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39B44-DA6B-7C4D-8DF5-6E6E36482F9E}"/>
              </a:ext>
            </a:extLst>
          </p:cNvPr>
          <p:cNvGrpSpPr/>
          <p:nvPr/>
        </p:nvGrpSpPr>
        <p:grpSpPr>
          <a:xfrm>
            <a:off x="8736502" y="1720392"/>
            <a:ext cx="1110282" cy="1983665"/>
            <a:chOff x="8278000" y="2921230"/>
            <a:chExt cx="1110282" cy="1983665"/>
          </a:xfrm>
        </p:grpSpPr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E9969A13-3B31-D143-B8B2-E62EBD348A35}"/>
                </a:ext>
              </a:extLst>
            </p:cNvPr>
            <p:cNvSpPr/>
            <p:nvPr/>
          </p:nvSpPr>
          <p:spPr>
            <a:xfrm>
              <a:off x="8502635" y="2921230"/>
              <a:ext cx="661012" cy="487496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8B475D-2C0E-CE45-90C4-990164DCAEB2}"/>
                </a:ext>
              </a:extLst>
            </p:cNvPr>
            <p:cNvSpPr/>
            <p:nvPr/>
          </p:nvSpPr>
          <p:spPr>
            <a:xfrm>
              <a:off x="8278000" y="3548327"/>
              <a:ext cx="11102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Store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D78D1F-8ACC-4D49-9F84-FACA64ADE52C}"/>
                </a:ext>
              </a:extLst>
            </p:cNvPr>
            <p:cNvSpPr txBox="1"/>
            <p:nvPr/>
          </p:nvSpPr>
          <p:spPr>
            <a:xfrm>
              <a:off x="8278000" y="4443230"/>
              <a:ext cx="1110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Cassandra</a:t>
              </a:r>
            </a:p>
            <a:p>
              <a:r>
                <a:rPr lang="en-US"/>
                <a:t>Elasticsearch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37A68F-0A21-AA4D-957A-673EBF15DE06}"/>
              </a:ext>
            </a:extLst>
          </p:cNvPr>
          <p:cNvGrpSpPr/>
          <p:nvPr/>
        </p:nvGrpSpPr>
        <p:grpSpPr>
          <a:xfrm>
            <a:off x="10090170" y="1760940"/>
            <a:ext cx="1290476" cy="2127783"/>
            <a:chOff x="9935932" y="2961778"/>
            <a:chExt cx="1290476" cy="21277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2E1FCCF-6C96-314B-B63C-64A260AB5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970" y="2961778"/>
              <a:ext cx="406400" cy="406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4F3F6E-666F-2B46-8314-FCA81D1EF7D8}"/>
                </a:ext>
              </a:extLst>
            </p:cNvPr>
            <p:cNvSpPr txBox="1"/>
            <p:nvPr/>
          </p:nvSpPr>
          <p:spPr>
            <a:xfrm>
              <a:off x="9935932" y="4443230"/>
              <a:ext cx="1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</a:t>
              </a:r>
            </a:p>
            <a:p>
              <a:r>
                <a:rPr lang="en-US"/>
                <a:t>Java / Kotlin</a:t>
              </a:r>
            </a:p>
            <a:p>
              <a:r>
                <a:rPr lang="en-US"/>
                <a:t>Spring Web flux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7B1920-2FB3-C64B-A8D4-280CE4EFAC4B}"/>
                </a:ext>
              </a:extLst>
            </p:cNvPr>
            <p:cNvSpPr/>
            <p:nvPr/>
          </p:nvSpPr>
          <p:spPr>
            <a:xfrm>
              <a:off x="10026029" y="3548327"/>
              <a:ext cx="11102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API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505E6FB-DEE9-9D42-B244-4F5C8A4B4F87}"/>
              </a:ext>
            </a:extLst>
          </p:cNvPr>
          <p:cNvSpPr/>
          <p:nvPr/>
        </p:nvSpPr>
        <p:spPr>
          <a:xfrm>
            <a:off x="914402" y="4585303"/>
            <a:ext cx="10376147" cy="105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D7D3B1-575B-554E-9ABB-1306597BFE46}"/>
              </a:ext>
            </a:extLst>
          </p:cNvPr>
          <p:cNvSpPr txBox="1"/>
          <p:nvPr/>
        </p:nvSpPr>
        <p:spPr>
          <a:xfrm>
            <a:off x="9846784" y="4691293"/>
            <a:ext cx="1447832" cy="2862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400" b="0" i="0" u="none" baseline="0">
                <a:solidFill>
                  <a:srgbClr val="55565A"/>
                </a:solidFill>
                <a:latin typeface="Arial"/>
              </a:rPr>
              <a:t>Data Movement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991A99-D399-2C4F-8A26-70C91282F640}"/>
              </a:ext>
            </a:extLst>
          </p:cNvPr>
          <p:cNvSpPr txBox="1"/>
          <p:nvPr/>
        </p:nvSpPr>
        <p:spPr>
          <a:xfrm>
            <a:off x="914402" y="4932733"/>
            <a:ext cx="7050328" cy="126701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>
                <a:solidFill>
                  <a:schemeClr val="accent1"/>
                </a:solidFill>
                <a:latin typeface="Arial"/>
              </a:rPr>
              <a:t>Total of 2B claims and 3B prior auth events (largest subject areas)</a:t>
            </a:r>
          </a:p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latin typeface="Arial"/>
              </a:rPr>
              <a:t>5-10M events a day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</a:rPr>
              <a:t>Tables with 40B+ rows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</a:rPr>
              <a:t>Data store handles inserts of 10s of Millions while serving up data with 2-5s latency</a:t>
            </a:r>
            <a:endParaRPr lang="en-US" sz="1400" b="0" i="0" u="none" baseline="0">
              <a:solidFill>
                <a:schemeClr val="accent1"/>
              </a:solidFill>
              <a:latin typeface="Arial"/>
            </a:endParaRPr>
          </a:p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>
                <a:solidFill>
                  <a:schemeClr val="accent1"/>
                </a:solidFill>
                <a:latin typeface="Arial"/>
              </a:rPr>
              <a:t>API response times &lt; 300ms tested for 100 TPS</a:t>
            </a:r>
          </a:p>
        </p:txBody>
      </p:sp>
    </p:spTree>
    <p:extLst>
      <p:ext uri="{BB962C8B-B14F-4D97-AF65-F5344CB8AC3E}">
        <p14:creationId xmlns:p14="http://schemas.microsoft.com/office/powerpoint/2010/main" val="33026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C995-2C43-604B-AD87-FC8E0B7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9713-7308-6D47-8F65-43BC08D5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and Kubernetes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Kafka and Kafka Streams</a:t>
            </a:r>
          </a:p>
          <a:p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374881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AB-26CB-6640-9840-7DD82095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br>
              <a:rPr lang="en-US" dirty="0"/>
            </a:br>
            <a:r>
              <a:rPr lang="en-US" dirty="0"/>
              <a:t>Docker and Kubernetes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E2D9-4FD3-F34C-B6FC-6F320302E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and why is it popular</a:t>
            </a:r>
          </a:p>
        </p:txBody>
      </p:sp>
    </p:spTree>
    <p:extLst>
      <p:ext uri="{BB962C8B-B14F-4D97-AF65-F5344CB8AC3E}">
        <p14:creationId xmlns:p14="http://schemas.microsoft.com/office/powerpoint/2010/main" val="8023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8D4A-CD62-764C-B982-913DA6CE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3347244"/>
            <a:ext cx="320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Artifactory</a:t>
            </a:r>
          </a:p>
          <a:p>
            <a:pPr>
              <a:buFontTx/>
              <a:buChar char="-"/>
            </a:pPr>
            <a:r>
              <a:rPr lang="en-US" dirty="0" err="1"/>
              <a:t>Dockerhub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ECR</a:t>
            </a:r>
          </a:p>
          <a:p>
            <a:pPr>
              <a:buFontTx/>
              <a:buChar char="-"/>
            </a:pPr>
            <a:r>
              <a:rPr lang="en-US" dirty="0"/>
              <a:t>ACR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Docker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Port Forward</a:t>
            </a:r>
          </a:p>
          <a:p>
            <a:pPr>
              <a:buFontTx/>
              <a:buChar char="-"/>
            </a:pPr>
            <a:r>
              <a:rPr lang="en-US" dirty="0"/>
              <a:t>Volume Mount</a:t>
            </a:r>
          </a:p>
          <a:p>
            <a:pPr>
              <a:buFontTx/>
              <a:buChar char="-"/>
            </a:pPr>
            <a:r>
              <a:rPr lang="en-US" dirty="0"/>
              <a:t>Environment Injection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6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303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Modern ETL Pipeline</vt:lpstr>
      <vt:lpstr>PowerPoint Presentation</vt:lpstr>
      <vt:lpstr>Conceptual Data Pipeline</vt:lpstr>
      <vt:lpstr>Agenda</vt:lpstr>
      <vt:lpstr>Basics of  Docker and Kubernetes </vt:lpstr>
      <vt:lpstr>PowerPoint Presentation</vt:lpstr>
      <vt:lpstr>Dockerfile</vt:lpstr>
      <vt:lpstr>Image Repository</vt:lpstr>
      <vt:lpstr>Other Docker Features</vt:lpstr>
      <vt:lpstr>Anti Pattern</vt:lpstr>
      <vt:lpstr>Kubernetes</vt:lpstr>
      <vt:lpstr>Why do we need k8s </vt:lpstr>
      <vt:lpstr>High level architecture </vt:lpstr>
      <vt:lpstr>Core Concepts</vt:lpstr>
      <vt:lpstr>Core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 Docker and Kubernetes </dc:title>
  <dc:creator>Rajkarnikar, Manish</dc:creator>
  <cp:lastModifiedBy>Rajkarnikar, Manish</cp:lastModifiedBy>
  <cp:revision>7</cp:revision>
  <dcterms:created xsi:type="dcterms:W3CDTF">2020-11-06T01:41:57Z</dcterms:created>
  <dcterms:modified xsi:type="dcterms:W3CDTF">2020-11-10T02:54:57Z</dcterms:modified>
</cp:coreProperties>
</file>