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5" r:id="rId5"/>
    <p:sldId id="276" r:id="rId6"/>
    <p:sldId id="261" r:id="rId7"/>
    <p:sldId id="271" r:id="rId8"/>
    <p:sldId id="272" r:id="rId9"/>
    <p:sldId id="262" r:id="rId10"/>
    <p:sldId id="260" r:id="rId11"/>
    <p:sldId id="270" r:id="rId12"/>
    <p:sldId id="263" r:id="rId13"/>
    <p:sldId id="269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08B41-877A-FB40-B9C8-0857A21388F9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74733-6B22-144F-8210-6C803EB5E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81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74733-6B22-144F-8210-6C803EB5E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02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74733-6B22-144F-8210-6C803EB5E5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29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74733-6B22-144F-8210-6C803EB5E5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92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74733-6B22-144F-8210-6C803EB5E5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08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74733-6B22-144F-8210-6C803EB5E5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45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AAF8-C09B-3940-AE9C-E86BCB255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B1A9C-606E-C445-B870-DF09A3BA3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E6CC9-468A-AB48-89B4-673F9A4A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2C32C-DE84-1D4A-BBCF-EC51BCCF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E8CC7-CBFA-FC40-B6B3-3FB8AA0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3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B16B-19E0-E949-BA5C-104F79EF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A7EFC-0283-E044-9702-AA319C155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6B171-35B4-4D40-BD89-88FED693A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F0207-AB9E-7147-8FDC-3CFCC24D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F66C2-0999-CE4E-AD5F-0C7B0690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7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76B7-76A0-C74A-A222-380AF1B13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A4AD8-CB3D-A249-8B96-3F40A6125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F296C-AE17-7241-8C13-B7BCBA76D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06312-0073-784B-85EA-30923622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9CA7-E9B8-E74F-BD39-1AB95FD5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6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1DE7-B773-E04E-B2D9-F481064B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4EF25-5462-4A47-B622-74BE82934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E2FB8-557F-B74F-A78B-D7EAAC015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9703F-44CE-3440-AD86-23274BC4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BCA28-FF8D-B748-AD23-DA51A682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514E6-E700-E145-A53D-938B1E615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C7331-EECF-C548-B104-5AAD300B0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95366-2804-1C4C-BAA9-D98C7E73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ED307-CC20-FD4F-881A-FA6238E1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3FA50-FA53-DD4C-9085-1E99C3A7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5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02AC-7807-5C4E-B03D-E46D272B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59511-A1CF-BB46-B4DC-8F6B6CE1C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92C54-21EA-0A45-B225-5577A6C30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34DCD-F709-9147-9799-B9D50788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B0E4B-3BFD-1B45-9D7F-2CF5D3B1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0CA4F-1275-4A48-BB84-4F421799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3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1C92-62FF-A34E-BF4E-9DE9F4AFA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B7850-4EEF-1049-B029-48B5E5D23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E6294-395A-DE48-A69C-4F1DCD224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52B6E-A4D6-354E-8C15-03950128B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96596-2284-4746-BD71-5A9CEBCBF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C00171-44FA-4C4B-9424-E2E654ED8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FFDA36-0753-B742-AFA2-A1F2F4C1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D8D67-0999-DA4D-AE25-360F4494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2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C2A1B-7E88-AA40-B5D8-839A1604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8C821-FFE3-1E4A-9563-9397DB84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3E33C-6964-514A-9EA0-5F3C392B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41A81-385B-8048-8281-B2681C00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4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4B86C-D23F-6E45-B805-9BD2404DA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B8F32-8CCE-BD46-9F8C-4735767D2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51D91-2185-3A44-A38D-C06DE003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3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A7906-1B49-FE40-B84A-8029CB38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ADA7C-1433-2947-97BB-3C66D1C24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6E6E4-39DC-174E-9B5A-D3FC2F4B8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B040D-0B98-5C49-9CA1-538FCC372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CE62D-70A4-1244-AB89-AB2EBC8B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59BBE-DB0F-B84F-BD88-7440084F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5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93EB-11C6-A346-A7F0-D447E703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B8024-1F38-7743-B4F4-B462FFD42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F2313-3CED-B144-916C-703F73B81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6DADD-EE05-3946-8E6C-0B70B112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1D2D8-67A6-5848-A974-1C0C029C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A33DB-DFF4-2847-BB02-50B78336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3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BBB7C8-3C17-0A4F-BEFE-0B2E6622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C9DFA-F24B-D045-8D80-AB3A9FC54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78D40-81DE-4F4E-89FE-2C27B6203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DA6D4-C01D-7241-A252-C5456593F1F9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21239-01A8-2E4D-86D3-B086C9F50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8C24E-C1F0-0342-B099-879CE0E21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5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elastic.co/elasticsearch/serv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5FAB-26CB-6640-9840-7DD82095F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200" y="3079538"/>
            <a:ext cx="7467600" cy="2325170"/>
          </a:xfrm>
        </p:spPr>
        <p:txBody>
          <a:bodyPr anchor="ctr">
            <a:normAutofit/>
          </a:bodyPr>
          <a:lstStyle/>
          <a:p>
            <a:r>
              <a:rPr lang="en-US" sz="5400" dirty="0"/>
              <a:t>Elastic</a:t>
            </a:r>
            <a:br>
              <a:rPr lang="en-US" sz="5400" dirty="0"/>
            </a:br>
            <a:r>
              <a:rPr lang="en-US" sz="5400" dirty="0"/>
              <a:t>_________________</a:t>
            </a:r>
            <a:br>
              <a:rPr lang="en-US" sz="5400" dirty="0"/>
            </a:br>
            <a:r>
              <a:rPr lang="en-US" sz="5400" dirty="0"/>
              <a:t>Modern ETL Pipeline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EA0DEB-983C-4A94-9B9A-51E32098C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197AD2-3004-4188-A389-E9EAC108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917129"/>
            <a:ext cx="1920240" cy="192024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CA56D7-34B6-A54D-AE46-9A8C6DB46F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3991" r="1" b="7485"/>
          <a:stretch/>
        </p:blipFill>
        <p:spPr>
          <a:xfrm>
            <a:off x="5229361" y="1010610"/>
            <a:ext cx="1733278" cy="1733278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82D0C51-DE81-4DC1-8D2D-1A3EE14E6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16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A16C-63AB-F644-9967-F9AC62FA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6CB94-8247-BB40-817B-A2917691B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code</a:t>
            </a:r>
          </a:p>
          <a:p>
            <a:pPr lvl="1"/>
            <a:r>
              <a:rPr lang="en-US" dirty="0"/>
              <a:t>Use code to push data into Elasticsearch</a:t>
            </a:r>
          </a:p>
          <a:p>
            <a:pPr lvl="1"/>
            <a:r>
              <a:rPr lang="en-US" dirty="0"/>
              <a:t>Many native client libraries including for Java, Python, etc.</a:t>
            </a:r>
          </a:p>
          <a:p>
            <a:r>
              <a:rPr lang="en-US" dirty="0"/>
              <a:t>Kibana - Some functionality to put data into Elasticsearch</a:t>
            </a:r>
          </a:p>
          <a:p>
            <a:r>
              <a:rPr lang="en-US" dirty="0"/>
              <a:t>Any kind of REST client (Postman, curl, etc.)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4F5FB2-EAB6-3E41-BBDD-5ED0506D2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3760" y="0"/>
            <a:ext cx="1692729" cy="19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32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A16C-63AB-F644-9967-F9AC62FA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5926258" cy="1088136"/>
          </a:xfrm>
        </p:spPr>
        <p:txBody>
          <a:bodyPr anchor="b">
            <a:normAutofit/>
          </a:bodyPr>
          <a:lstStyle/>
          <a:p>
            <a:r>
              <a:rPr lang="en-US" sz="3400" dirty="0"/>
              <a:t>Query the Elastic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6CB94-8247-BB40-817B-A2917691B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8" y="2075688"/>
            <a:ext cx="10365379" cy="3563112"/>
          </a:xfrm>
        </p:spPr>
        <p:txBody>
          <a:bodyPr anchor="t">
            <a:normAutofit fontScale="85000" lnSpcReduction="20000"/>
          </a:bodyPr>
          <a:lstStyle/>
          <a:p>
            <a:pPr marL="457200" lvl="1" indent="0">
              <a:buNone/>
            </a:pPr>
            <a:endParaRPr lang="en-US" sz="1400" dirty="0"/>
          </a:p>
          <a:p>
            <a:pPr>
              <a:buFontTx/>
              <a:buChar char="-"/>
            </a:pPr>
            <a:r>
              <a:rPr lang="en-US" sz="2400" dirty="0"/>
              <a:t>Query the documents with proprietary query language called Query DSL. - Verbose</a:t>
            </a:r>
          </a:p>
          <a:p>
            <a:pPr>
              <a:buFontTx/>
              <a:buChar char="-"/>
            </a:pPr>
            <a:r>
              <a:rPr lang="en-US" sz="2400" dirty="0"/>
              <a:t>SQL Queries over HTTP alternatively. (Elastic search translates the SQL query to Query DSL format behind)</a:t>
            </a:r>
          </a:p>
          <a:p>
            <a:pPr>
              <a:buFontTx/>
              <a:buChar char="-"/>
            </a:pPr>
            <a:r>
              <a:rPr lang="en-US" sz="2400" dirty="0"/>
              <a:t>Ex:</a:t>
            </a:r>
          </a:p>
          <a:p>
            <a:pPr lvl="1">
              <a:buFontTx/>
              <a:buChar char="-"/>
            </a:pPr>
            <a:r>
              <a:rPr lang="en-US" sz="2000" dirty="0"/>
              <a:t>”_cat” API</a:t>
            </a:r>
          </a:p>
          <a:p>
            <a:pPr lvl="1">
              <a:buFontTx/>
              <a:buChar char="-"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GET _search</a:t>
            </a:r>
          </a:p>
          <a:p>
            <a:pPr marL="457200" lvl="1" indent="0">
              <a:buNone/>
            </a:pPr>
            <a:r>
              <a:rPr lang="en-US" sz="2000" dirty="0"/>
              <a:t>{</a:t>
            </a:r>
          </a:p>
          <a:p>
            <a:pPr marL="457200" lvl="1" indent="0">
              <a:buNone/>
            </a:pPr>
            <a:r>
              <a:rPr lang="en-US" sz="2000" dirty="0"/>
              <a:t>  "query": {</a:t>
            </a:r>
          </a:p>
          <a:p>
            <a:pPr marL="457200" lvl="1" indent="0">
              <a:buNone/>
            </a:pPr>
            <a:r>
              <a:rPr lang="en-US" sz="2000" dirty="0"/>
              <a:t>    "</a:t>
            </a:r>
            <a:r>
              <a:rPr lang="en-US" sz="2000" dirty="0" err="1"/>
              <a:t>match_all</a:t>
            </a:r>
            <a:r>
              <a:rPr lang="en-US" sz="2000" dirty="0"/>
              <a:t>": {}</a:t>
            </a:r>
          </a:p>
          <a:p>
            <a:pPr marL="457200" lvl="1" indent="0">
              <a:buNone/>
            </a:pPr>
            <a:r>
              <a:rPr lang="en-US" sz="2000" dirty="0"/>
              <a:t>  }</a:t>
            </a:r>
          </a:p>
          <a:p>
            <a:pPr marL="457200" lvl="1" indent="0">
              <a:buNone/>
            </a:pPr>
            <a:r>
              <a:rPr lang="en-US" sz="2000" dirty="0"/>
              <a:t>}</a:t>
            </a:r>
          </a:p>
          <a:p>
            <a:pPr lvl="1">
              <a:buFontTx/>
              <a:buChar char="-"/>
            </a:pPr>
            <a:endParaRPr lang="en-US" sz="2000" dirty="0"/>
          </a:p>
          <a:p>
            <a:pPr lvl="1"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5769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87FC-94CA-BF4C-9921-156A2E7B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Indexing/Mapping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B6483-DE97-1B4A-BE6C-750348726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Mapping - Automatically created by just indexing a document</a:t>
            </a:r>
          </a:p>
          <a:p>
            <a:pPr lvl="1"/>
            <a:r>
              <a:rPr lang="en-US" dirty="0"/>
              <a:t>Elasticsearch guesses everything</a:t>
            </a:r>
          </a:p>
          <a:p>
            <a:pPr lvl="1"/>
            <a:r>
              <a:rPr lang="en-US" dirty="0"/>
              <a:t>All properties are mapped and indexed</a:t>
            </a:r>
          </a:p>
          <a:p>
            <a:pPr lvl="1"/>
            <a:r>
              <a:rPr lang="en-US" dirty="0"/>
              <a:t>Good way to get a base mapping</a:t>
            </a:r>
          </a:p>
          <a:p>
            <a:r>
              <a:rPr lang="en-US" dirty="0"/>
              <a:t>Explicit Mapping - Usually a better option</a:t>
            </a:r>
          </a:p>
          <a:p>
            <a:pPr lvl="1"/>
            <a:r>
              <a:rPr lang="en-US" dirty="0"/>
              <a:t>You know your data types</a:t>
            </a:r>
          </a:p>
          <a:p>
            <a:pPr lvl="1"/>
            <a:r>
              <a:rPr lang="en-US" dirty="0"/>
              <a:t>You know what data needs to be indexed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6D14FC-C852-7B4A-A034-748BF2B6A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3760" y="0"/>
            <a:ext cx="1692729" cy="19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2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87FC-94CA-BF4C-9921-156A2E7B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- Kibana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B6483-DE97-1B4A-BE6C-750348726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Kibana!</a:t>
            </a:r>
          </a:p>
          <a:p>
            <a:pPr lvl="1"/>
            <a:r>
              <a:rPr lang="en-US" dirty="0"/>
              <a:t>Web-based UI for Elasticsearch</a:t>
            </a:r>
          </a:p>
          <a:p>
            <a:pPr lvl="1"/>
            <a:r>
              <a:rPr lang="en-US" dirty="0"/>
              <a:t>Search application logs or other data</a:t>
            </a:r>
          </a:p>
          <a:p>
            <a:pPr lvl="1"/>
            <a:r>
              <a:rPr lang="en-US" dirty="0"/>
              <a:t>Visualize data with charts, graphs, tables, and more</a:t>
            </a:r>
          </a:p>
          <a:p>
            <a:pPr lvl="1"/>
            <a:r>
              <a:rPr lang="en-US" dirty="0"/>
              <a:t>Use it for some Elasticsearch management (configure or delete indexes, other settings)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D8B79-E61C-7D49-8D40-83B9419FE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3760" y="0"/>
            <a:ext cx="1692729" cy="19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45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87FC-94CA-BF4C-9921-156A2E7B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B6483-DE97-1B4A-BE6C-750348726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Kibana Visualization! </a:t>
            </a:r>
          </a:p>
          <a:p>
            <a:r>
              <a:rPr lang="en-US" dirty="0"/>
              <a:t>Spring Boot App for Data Ingestion and querying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D8B79-E61C-7D49-8D40-83B9419FE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3760" y="0"/>
            <a:ext cx="1692729" cy="19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88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87FC-94CA-BF4C-9921-156A2E7B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B6483-DE97-1B4A-BE6C-750348726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Elastic Core</a:t>
            </a:r>
          </a:p>
          <a:p>
            <a:pPr lvl="1"/>
            <a:r>
              <a:rPr lang="en-US" dirty="0">
                <a:hlinkClick r:id="rId3"/>
              </a:rPr>
              <a:t>https://www.elastic.co/</a:t>
            </a:r>
            <a:endParaRPr lang="en-US" dirty="0"/>
          </a:p>
          <a:p>
            <a:r>
              <a:rPr lang="en-US" dirty="0"/>
              <a:t>Elastic Stack as service on Cloud</a:t>
            </a:r>
          </a:p>
          <a:p>
            <a:pPr lvl="1"/>
            <a:r>
              <a:rPr lang="en-US" dirty="0">
                <a:hlinkClick r:id="rId4"/>
              </a:rPr>
              <a:t>https://www.elastic.co/elasticsearch/service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	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D8B79-E61C-7D49-8D40-83B9419FE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3760" y="0"/>
            <a:ext cx="1692729" cy="19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5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A16C-63AB-F644-9967-F9AC62FA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6CB94-8247-BB40-817B-A2917691B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Elastic Stack</a:t>
            </a:r>
          </a:p>
          <a:p>
            <a:r>
              <a:rPr lang="en-US" dirty="0"/>
              <a:t>Components Elastic Stack: Kibana/Logstash/Elastic Search</a:t>
            </a:r>
          </a:p>
          <a:p>
            <a:r>
              <a:rPr lang="en-US" dirty="0"/>
              <a:t>Data ingestion/Query </a:t>
            </a:r>
          </a:p>
          <a:p>
            <a:pPr lvl="1"/>
            <a:r>
              <a:rPr lang="en-US" dirty="0"/>
              <a:t>Data Ingestion</a:t>
            </a:r>
          </a:p>
          <a:p>
            <a:pPr lvl="1"/>
            <a:r>
              <a:rPr lang="en-US" dirty="0"/>
              <a:t>Indexing</a:t>
            </a:r>
          </a:p>
          <a:p>
            <a:pPr lvl="1"/>
            <a:r>
              <a:rPr lang="en-US" dirty="0"/>
              <a:t>Data Analysis</a:t>
            </a:r>
          </a:p>
          <a:p>
            <a:r>
              <a:rPr lang="en-US" dirty="0"/>
              <a:t>Demo &amp; Labs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4B7555-C533-B546-800B-CB29634C9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756" y="0"/>
            <a:ext cx="1692729" cy="19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9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A16C-63AB-F644-9967-F9AC62FA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8E303-5F80-8A4B-A50B-8BE2EA7EF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is it</a:t>
            </a:r>
          </a:p>
          <a:p>
            <a:pPr lvl="1"/>
            <a:r>
              <a:rPr lang="en-US" dirty="0"/>
              <a:t>Open source, Analytics and distributed full-text  search engine (java based)</a:t>
            </a:r>
          </a:p>
          <a:p>
            <a:pPr lvl="2"/>
            <a:r>
              <a:rPr lang="en-US" dirty="0"/>
              <a:t>Data from </a:t>
            </a:r>
            <a:r>
              <a:rPr lang="en-US" dirty="0" err="1"/>
              <a:t>Anysource</a:t>
            </a:r>
            <a:r>
              <a:rPr lang="en-US" dirty="0"/>
              <a:t>, any format</a:t>
            </a:r>
          </a:p>
          <a:p>
            <a:pPr lvl="1"/>
            <a:r>
              <a:rPr lang="en-US" dirty="0"/>
              <a:t>Index data of all types</a:t>
            </a:r>
          </a:p>
          <a:p>
            <a:pPr lvl="1"/>
            <a:r>
              <a:rPr lang="en-US" dirty="0"/>
              <a:t>Distributed Cluster features, </a:t>
            </a:r>
            <a:r>
              <a:rPr lang="en-US" dirty="0" err="1"/>
              <a:t>sharding</a:t>
            </a:r>
            <a:r>
              <a:rPr lang="en-US" dirty="0"/>
              <a:t> for Indexes, advanced search and aggregation </a:t>
            </a:r>
          </a:p>
          <a:p>
            <a:pPr lvl="1"/>
            <a:r>
              <a:rPr lang="en-US" dirty="0"/>
              <a:t>Scalable</a:t>
            </a:r>
          </a:p>
          <a:p>
            <a:pPr lvl="1"/>
            <a:r>
              <a:rPr lang="en-US" dirty="0"/>
              <a:t>Core of "Elastic Stack" (formerly ELK stack)</a:t>
            </a:r>
          </a:p>
          <a:p>
            <a:r>
              <a:rPr lang="en-US" dirty="0"/>
              <a:t>What can we do with it?</a:t>
            </a:r>
          </a:p>
          <a:p>
            <a:pPr lvl="1"/>
            <a:r>
              <a:rPr lang="en-US" dirty="0"/>
              <a:t>Index data - Structured or unstructured (possibly using the "L")</a:t>
            </a:r>
          </a:p>
          <a:p>
            <a:pPr lvl="1"/>
            <a:r>
              <a:rPr lang="en-US" dirty="0"/>
              <a:t>Search for it (Using the "E")</a:t>
            </a:r>
          </a:p>
          <a:p>
            <a:pPr lvl="2"/>
            <a:r>
              <a:rPr lang="en-US" dirty="0"/>
              <a:t>Aggregated data</a:t>
            </a:r>
          </a:p>
          <a:p>
            <a:pPr lvl="2"/>
            <a:r>
              <a:rPr lang="en-US" dirty="0"/>
              <a:t>Filter data</a:t>
            </a:r>
          </a:p>
          <a:p>
            <a:pPr lvl="1"/>
            <a:r>
              <a:rPr lang="en-US" dirty="0"/>
              <a:t>Analyze and Visualize it (Using the "K")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500" dirty="0"/>
              <a:t>Read about it at </a:t>
            </a:r>
            <a:r>
              <a:rPr lang="en-US" sz="1500" dirty="0" err="1"/>
              <a:t>elastic.co</a:t>
            </a:r>
            <a:endParaRPr lang="en-US" sz="1500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491E3E-23E9-D543-9E38-AF60F8B9D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3760" y="0"/>
            <a:ext cx="1692729" cy="19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4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DEEA0-A563-9543-A8AB-B76499CC3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E1593-45DA-994C-89B8-E737C5E56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Instances</a:t>
            </a:r>
          </a:p>
          <a:p>
            <a:r>
              <a:rPr lang="en-US" dirty="0"/>
              <a:t>Running Elastic search/Kibana with in Docker</a:t>
            </a:r>
          </a:p>
          <a:p>
            <a:r>
              <a:rPr lang="en-US" dirty="0"/>
              <a:t>Elastic Cloud</a:t>
            </a:r>
          </a:p>
        </p:txBody>
      </p:sp>
    </p:spTree>
    <p:extLst>
      <p:ext uri="{BB962C8B-B14F-4D97-AF65-F5344CB8AC3E}">
        <p14:creationId xmlns:p14="http://schemas.microsoft.com/office/powerpoint/2010/main" val="236540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DEEA0-A563-9543-A8AB-B76499CC3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E1593-45DA-994C-89B8-E737C5E56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: Where data is stored in Elastic Search (Instance , not a machine)</a:t>
            </a:r>
          </a:p>
          <a:p>
            <a:r>
              <a:rPr lang="en-US" dirty="0"/>
              <a:t>Cluster : Collection of related nodes</a:t>
            </a:r>
          </a:p>
          <a:p>
            <a:r>
              <a:rPr lang="en-US" dirty="0"/>
              <a:t>Document: Each Unit of data that is stored with in the cluster</a:t>
            </a:r>
          </a:p>
          <a:p>
            <a:r>
              <a:rPr lang="en-US" dirty="0"/>
              <a:t>Index: Every document is stored in Indices. (Collection of documents)</a:t>
            </a:r>
          </a:p>
          <a:p>
            <a:r>
              <a:rPr lang="en-US" dirty="0" err="1"/>
              <a:t>Sharding</a:t>
            </a:r>
            <a:r>
              <a:rPr lang="en-US" dirty="0"/>
              <a:t>: Diving Index into separate pieces (Each piece is a SHARD)</a:t>
            </a:r>
          </a:p>
          <a:p>
            <a:pPr lvl="1"/>
            <a:r>
              <a:rPr lang="en-US" dirty="0"/>
              <a:t>To horizontally scale the data volume</a:t>
            </a:r>
          </a:p>
          <a:p>
            <a:r>
              <a:rPr lang="en-US" dirty="0"/>
              <a:t>Replication of Shards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8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5DA16C-63AB-F644-9967-F9AC62FA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07" y="1112850"/>
            <a:ext cx="5926258" cy="641442"/>
          </a:xfrm>
        </p:spPr>
        <p:txBody>
          <a:bodyPr anchor="b">
            <a:normAutofit/>
          </a:bodyPr>
          <a:lstStyle/>
          <a:p>
            <a:r>
              <a:rPr lang="en-US" sz="3400" dirty="0"/>
              <a:t>Elastic Stack (Formerly ELK Stack)</a:t>
            </a: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6CB94-8247-BB40-817B-A2917691B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76" y="2369946"/>
            <a:ext cx="11226099" cy="393626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E - Elasticsearch</a:t>
            </a:r>
          </a:p>
          <a:p>
            <a:pPr lvl="1"/>
            <a:r>
              <a:rPr lang="en-US" sz="1800" dirty="0"/>
              <a:t>Heart of the whole operation. The data lives here.  (store/Search/Analyze)</a:t>
            </a:r>
          </a:p>
          <a:p>
            <a:pPr lvl="1"/>
            <a:r>
              <a:rPr lang="en-US" sz="1800" dirty="0"/>
              <a:t>Exposes a REST API</a:t>
            </a:r>
          </a:p>
          <a:p>
            <a:r>
              <a:rPr lang="en-US" sz="1800" dirty="0"/>
              <a:t>L - Logstash</a:t>
            </a:r>
          </a:p>
          <a:p>
            <a:pPr lvl="1"/>
            <a:r>
              <a:rPr lang="en-US" sz="1800" dirty="0"/>
              <a:t>Used collecting logs, data events, transforms</a:t>
            </a:r>
          </a:p>
          <a:p>
            <a:r>
              <a:rPr lang="en-US" sz="1800" dirty="0"/>
              <a:t>K - Kibana</a:t>
            </a:r>
          </a:p>
          <a:p>
            <a:pPr lvl="1"/>
            <a:r>
              <a:rPr lang="en-US" sz="1800" dirty="0"/>
              <a:t>Analytics and visualization platform, Web interface users the REST API to interact with Elastic Search</a:t>
            </a:r>
          </a:p>
          <a:p>
            <a:pPr lvl="1"/>
            <a:r>
              <a:rPr lang="en-US" sz="1800" dirty="0"/>
              <a:t>visualizing data such as charts, Dashboards, configure change direction and forecasting. </a:t>
            </a:r>
          </a:p>
          <a:p>
            <a:pPr lvl="1"/>
            <a:r>
              <a:rPr lang="en-US" sz="1800" dirty="0"/>
              <a:t>The data is stored in Elastic search itself. </a:t>
            </a:r>
          </a:p>
          <a:p>
            <a:pPr>
              <a:buFontTx/>
              <a:buChar char="-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81412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A16C-63AB-F644-9967-F9AC62FA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126954"/>
            <a:ext cx="5926258" cy="948733"/>
          </a:xfrm>
        </p:spPr>
        <p:txBody>
          <a:bodyPr anchor="b">
            <a:normAutofit/>
          </a:bodyPr>
          <a:lstStyle/>
          <a:p>
            <a:r>
              <a:rPr lang="en-US" sz="3400" dirty="0"/>
              <a:t>Kibana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6CB94-8247-BB40-817B-A2917691B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8" y="2255520"/>
            <a:ext cx="6810416" cy="4171784"/>
          </a:xfrm>
        </p:spPr>
        <p:txBody>
          <a:bodyPr anchor="t">
            <a:normAutofit/>
          </a:bodyPr>
          <a:lstStyle/>
          <a:p>
            <a:r>
              <a:rPr lang="en-US" sz="1800" dirty="0"/>
              <a:t>Analytics and visualization platform with Key points of interest </a:t>
            </a:r>
          </a:p>
          <a:p>
            <a:r>
              <a:rPr lang="en-US" sz="1800" dirty="0"/>
              <a:t>The data is stored in Elastic search itself. </a:t>
            </a:r>
          </a:p>
          <a:p>
            <a:r>
              <a:rPr lang="en-US" sz="1800" dirty="0"/>
              <a:t>Web interface users the REST API to interact with Elastic Search</a:t>
            </a:r>
          </a:p>
          <a:p>
            <a:r>
              <a:rPr lang="en-US" sz="2200" dirty="0"/>
              <a:t>Dashboards for number of metrics for monitoring/ Performance of servers</a:t>
            </a:r>
          </a:p>
          <a:p>
            <a:pPr lvl="1"/>
            <a:r>
              <a:rPr lang="en-US" sz="1800" dirty="0"/>
              <a:t>Administrators -  Dashboards :  CPU, Memory usage</a:t>
            </a:r>
          </a:p>
          <a:p>
            <a:pPr lvl="1"/>
            <a:r>
              <a:rPr lang="en-US" sz="1800" dirty="0"/>
              <a:t>Developers :  Application Errors/ API Response times</a:t>
            </a:r>
          </a:p>
          <a:p>
            <a:pPr lvl="1"/>
            <a:endParaRPr lang="en-US" sz="1800" dirty="0"/>
          </a:p>
          <a:p>
            <a:pPr marL="457200" lvl="1" indent="0">
              <a:buNone/>
            </a:pPr>
            <a:endParaRPr lang="en-US" sz="2200" dirty="0"/>
          </a:p>
          <a:p>
            <a:pPr>
              <a:buFontTx/>
              <a:buChar char="-"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BD153B-7272-A348-B6C5-F731B0DB1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018" y="2075687"/>
            <a:ext cx="4556622" cy="32236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E4CD44-CAF7-8144-A966-7736C42E3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8323" y="198125"/>
            <a:ext cx="830317" cy="92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02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9B9E8A9-352D-4DCB-9485-C777000D4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5DA16C-63AB-F644-9967-F9AC62FA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642" y="620699"/>
            <a:ext cx="6272784" cy="814133"/>
          </a:xfrm>
        </p:spPr>
        <p:txBody>
          <a:bodyPr anchor="b">
            <a:normAutofit/>
          </a:bodyPr>
          <a:lstStyle/>
          <a:p>
            <a:r>
              <a:rPr lang="en-US" sz="5200" dirty="0"/>
              <a:t>Logstash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2A9B0E5-C2C1-4B85-99A9-117A659D5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A8AEACA-9535-4BE8-A91B-8BE82BA54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FA70B-3946-E14F-A3ED-99F5A6569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892" y="0"/>
            <a:ext cx="1166837" cy="108256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6CB94-8247-BB40-817B-A2917691B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434832"/>
            <a:ext cx="8648918" cy="528640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500" dirty="0"/>
              <a:t>Traditionally, Used to process logs from applications , send to Elastic Search, More evolved as generic Tool for data processing pipeline</a:t>
            </a:r>
          </a:p>
          <a:p>
            <a:pPr>
              <a:buFontTx/>
              <a:buChar char="-"/>
            </a:pPr>
            <a:r>
              <a:rPr lang="en-US" sz="1500" dirty="0"/>
              <a:t>Data collection, enrichment, and Transformation pipeline</a:t>
            </a:r>
          </a:p>
          <a:p>
            <a:pPr>
              <a:buFontTx/>
              <a:buChar char="-"/>
            </a:pPr>
            <a:r>
              <a:rPr lang="en-US" sz="1500" dirty="0"/>
              <a:t>Log stash events can be any data:  Structured/unstructured</a:t>
            </a:r>
          </a:p>
          <a:p>
            <a:pPr lvl="1">
              <a:buFontTx/>
              <a:buChar char="-"/>
            </a:pPr>
            <a:r>
              <a:rPr lang="en-US" sz="1500" dirty="0"/>
              <a:t>Input plugins:   File, STDIN, Beats, JDBC, Elastic Search, Kafka, http</a:t>
            </a:r>
          </a:p>
          <a:p>
            <a:pPr lvl="1">
              <a:buFontTx/>
              <a:buChar char="-"/>
            </a:pPr>
            <a:r>
              <a:rPr lang="en-US" sz="1500" dirty="0"/>
              <a:t>Filter Plugins:  CSV, JDBC, JSNO, XML </a:t>
            </a:r>
            <a:r>
              <a:rPr lang="en-US" sz="1500" dirty="0" err="1"/>
              <a:t>etc</a:t>
            </a:r>
            <a:endParaRPr lang="en-US" sz="1500" dirty="0"/>
          </a:p>
          <a:p>
            <a:pPr lvl="1">
              <a:buFontTx/>
              <a:buChar char="-"/>
            </a:pPr>
            <a:r>
              <a:rPr lang="en-US" sz="1500" dirty="0"/>
              <a:t>Output Plugins :  Elastic Search, Kafka, S3, File, </a:t>
            </a:r>
            <a:r>
              <a:rPr lang="en-US" sz="1500" dirty="0" err="1"/>
              <a:t>Stdout</a:t>
            </a:r>
            <a:r>
              <a:rPr lang="en-US" sz="1500" dirty="0"/>
              <a:t>, Database (mongo)</a:t>
            </a:r>
          </a:p>
          <a:p>
            <a:pPr lvl="1">
              <a:buFontTx/>
              <a:buChar char="-"/>
            </a:pPr>
            <a:endParaRPr lang="en-US" sz="1500" dirty="0"/>
          </a:p>
          <a:p>
            <a:pPr marL="457200" lvl="1" indent="0">
              <a:buNone/>
            </a:pPr>
            <a:endParaRPr lang="en-US" sz="1500" dirty="0"/>
          </a:p>
          <a:p>
            <a:pPr>
              <a:buFontTx/>
              <a:buChar char="-"/>
            </a:pPr>
            <a:r>
              <a:rPr lang="en-US" sz="1500" dirty="0"/>
              <a:t>Structure of the config file : ex:</a:t>
            </a:r>
          </a:p>
          <a:p>
            <a:pPr marL="0" indent="0">
              <a:buNone/>
            </a:pPr>
            <a:r>
              <a:rPr lang="en-US" sz="1600" dirty="0"/>
              <a:t>input {</a:t>
            </a:r>
            <a:br>
              <a:rPr lang="en-US" sz="1600" dirty="0"/>
            </a:br>
            <a:r>
              <a:rPr lang="en-US" sz="1600" dirty="0"/>
              <a:t>    ………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filter {</a:t>
            </a:r>
            <a:br>
              <a:rPr lang="en-US" sz="1600" dirty="0"/>
            </a:br>
            <a:r>
              <a:rPr lang="en-US" sz="1600" dirty="0"/>
              <a:t>   ……….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output {</a:t>
            </a:r>
            <a:br>
              <a:rPr lang="en-US" sz="1600" dirty="0"/>
            </a:br>
            <a:r>
              <a:rPr lang="en-US" sz="1600" dirty="0"/>
              <a:t>   ……...</a:t>
            </a:r>
            <a:br>
              <a:rPr lang="en-US" sz="1600" dirty="0"/>
            </a:br>
            <a:r>
              <a:rPr lang="en-US" sz="1600" dirty="0"/>
              <a:t>}</a:t>
            </a:r>
            <a:endParaRPr lang="en-US" sz="1500" dirty="0"/>
          </a:p>
          <a:p>
            <a:pPr>
              <a:buFontTx/>
              <a:buChar char="-"/>
            </a:pPr>
            <a:endParaRPr lang="en-US" sz="1500" dirty="0"/>
          </a:p>
          <a:p>
            <a:pPr>
              <a:buFontTx/>
              <a:buChar char="-"/>
            </a:pPr>
            <a:endParaRPr lang="en-US" sz="1500" dirty="0"/>
          </a:p>
          <a:p>
            <a:pPr>
              <a:buFontTx/>
              <a:buChar char="-"/>
            </a:pPr>
            <a:endParaRPr lang="en-US" sz="1500" dirty="0"/>
          </a:p>
          <a:p>
            <a:pPr>
              <a:buFontTx/>
              <a:buChar char="-"/>
            </a:pPr>
            <a:endParaRPr lang="en-US" sz="1500" dirty="0"/>
          </a:p>
          <a:p>
            <a:pPr>
              <a:buFontTx/>
              <a:buChar char="-"/>
            </a:pPr>
            <a:endParaRPr lang="en-US" sz="1500" dirty="0"/>
          </a:p>
          <a:p>
            <a:pPr>
              <a:buFontTx/>
              <a:buChar char="-"/>
            </a:pPr>
            <a:endParaRPr lang="en-US" sz="1500" dirty="0"/>
          </a:p>
          <a:p>
            <a:pPr>
              <a:buFontTx/>
              <a:buChar char="-"/>
            </a:pPr>
            <a:endParaRPr lang="en-US" sz="1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A989B3-7165-DD48-8D00-A43F4DB96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244" y="4404855"/>
            <a:ext cx="7416756" cy="231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1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A16C-63AB-F644-9967-F9AC62FA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6CB94-8247-BB40-817B-A2917691B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Logstash - Used for ingesting many things - not just logs</a:t>
            </a:r>
          </a:p>
          <a:p>
            <a:pPr lvl="1"/>
            <a:r>
              <a:rPr lang="en-US" dirty="0"/>
              <a:t>Use to enrich ingested data</a:t>
            </a:r>
          </a:p>
          <a:p>
            <a:pPr lvl="1"/>
            <a:r>
              <a:rPr lang="en-US" dirty="0"/>
              <a:t>Inputs - Data sources include files, logs, http, </a:t>
            </a:r>
            <a:r>
              <a:rPr lang="en-US" dirty="0" err="1"/>
              <a:t>jdbc</a:t>
            </a:r>
            <a:r>
              <a:rPr lang="en-US" dirty="0"/>
              <a:t>, </a:t>
            </a:r>
            <a:r>
              <a:rPr lang="en-US" dirty="0" err="1"/>
              <a:t>kafka</a:t>
            </a:r>
            <a:r>
              <a:rPr lang="en-US" dirty="0"/>
              <a:t>, and on and on</a:t>
            </a:r>
          </a:p>
          <a:p>
            <a:pPr lvl="1"/>
            <a:r>
              <a:rPr lang="en-US" dirty="0"/>
              <a:t>Filters - Process and enrich the data (DNS lookups, Geographic information, custom dictionaries)</a:t>
            </a:r>
          </a:p>
          <a:p>
            <a:pPr lvl="1"/>
            <a:r>
              <a:rPr lang="en-US" dirty="0"/>
              <a:t>Output - Usually to Elasticsearch, but other places as well</a:t>
            </a:r>
          </a:p>
          <a:p>
            <a:r>
              <a:rPr lang="en-US" dirty="0"/>
              <a:t>Elastic Beats - Lightweight data shippers</a:t>
            </a:r>
          </a:p>
          <a:p>
            <a:pPr lvl="1"/>
            <a:r>
              <a:rPr lang="en-US" dirty="0"/>
              <a:t>Low resource usage</a:t>
            </a:r>
          </a:p>
          <a:p>
            <a:pPr lvl="1"/>
            <a:r>
              <a:rPr lang="en-US" dirty="0"/>
              <a:t>Used for ingesting logs, metrics, many other things</a:t>
            </a:r>
          </a:p>
          <a:p>
            <a:pPr lvl="1"/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70BE8-1D4F-B14C-8D12-227BCA927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3760" y="0"/>
            <a:ext cx="1692729" cy="19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5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3747</TotalTime>
  <Words>824</Words>
  <Application>Microsoft Macintosh PowerPoint</Application>
  <PresentationFormat>Widescreen</PresentationFormat>
  <Paragraphs>132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Elastic _________________ Modern ETL Pipeline</vt:lpstr>
      <vt:lpstr>Agenda </vt:lpstr>
      <vt:lpstr>Introduction</vt:lpstr>
      <vt:lpstr>Installation </vt:lpstr>
      <vt:lpstr>Terminology</vt:lpstr>
      <vt:lpstr>Elastic Stack (Formerly ELK Stack)</vt:lpstr>
      <vt:lpstr>Kibana</vt:lpstr>
      <vt:lpstr>Logstash</vt:lpstr>
      <vt:lpstr>Data Ingestion </vt:lpstr>
      <vt:lpstr>Data Ingestion </vt:lpstr>
      <vt:lpstr>Query the Elastic Search</vt:lpstr>
      <vt:lpstr>Indexing/Mapping </vt:lpstr>
      <vt:lpstr>Visualization - Kibana</vt:lpstr>
      <vt:lpstr>Demo</vt:lpstr>
      <vt:lpstr>Further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Modern ETL Pipeline</dc:title>
  <dc:creator>Janaswamy, Raghavi C</dc:creator>
  <cp:lastModifiedBy>Janaswamy, Raghavi C</cp:lastModifiedBy>
  <cp:revision>56</cp:revision>
  <dcterms:created xsi:type="dcterms:W3CDTF">2020-11-10T14:14:04Z</dcterms:created>
  <dcterms:modified xsi:type="dcterms:W3CDTF">2020-11-16T16:57:43Z</dcterms:modified>
</cp:coreProperties>
</file>