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4" r:id="rId3"/>
    <p:sldId id="275" r:id="rId4"/>
    <p:sldId id="27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417386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C30608-C69F-4565-BE5D-2AF9AE6AB62A}"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102507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1368972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17864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1283454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2696063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2913350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2413717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201241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319417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28534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C30608-C69F-4565-BE5D-2AF9AE6AB62A}"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36777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C30608-C69F-4565-BE5D-2AF9AE6AB62A}" type="datetimeFigureOut">
              <a:rPr lang="en-IN" smtClean="0"/>
              <a:t>02-06-2024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217620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413385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259943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4C30608-C69F-4565-BE5D-2AF9AE6AB62A}" type="datetimeFigureOut">
              <a:rPr lang="en-IN" smtClean="0"/>
              <a:t>02-06-2024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356740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C30608-C69F-4565-BE5D-2AF9AE6AB62A}" type="datetimeFigureOut">
              <a:rPr lang="en-IN" smtClean="0"/>
              <a:t>02-06-2024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F40A6-BBB6-45EC-A66B-3E35D805F60B}" type="slidenum">
              <a:rPr lang="en-IN" smtClean="0"/>
              <a:t>‹#›</a:t>
            </a:fld>
            <a:endParaRPr lang="en-IN"/>
          </a:p>
        </p:txBody>
      </p:sp>
    </p:spTree>
    <p:extLst>
      <p:ext uri="{BB962C8B-B14F-4D97-AF65-F5344CB8AC3E}">
        <p14:creationId xmlns:p14="http://schemas.microsoft.com/office/powerpoint/2010/main" val="10843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4C30608-C69F-4565-BE5D-2AF9AE6AB62A}" type="datetimeFigureOut">
              <a:rPr lang="en-IN" smtClean="0"/>
              <a:t>02-06-2024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EF40A6-BBB6-45EC-A66B-3E35D805F60B}" type="slidenum">
              <a:rPr lang="en-IN" smtClean="0"/>
              <a:t>‹#›</a:t>
            </a:fld>
            <a:endParaRPr lang="en-IN"/>
          </a:p>
        </p:txBody>
      </p:sp>
    </p:spTree>
    <p:extLst>
      <p:ext uri="{BB962C8B-B14F-4D97-AF65-F5344CB8AC3E}">
        <p14:creationId xmlns:p14="http://schemas.microsoft.com/office/powerpoint/2010/main" val="270618953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B784-F0E0-4ECD-22EB-B3A81DFC39E9}"/>
              </a:ext>
            </a:extLst>
          </p:cNvPr>
          <p:cNvSpPr>
            <a:spLocks noGrp="1"/>
          </p:cNvSpPr>
          <p:nvPr>
            <p:ph type="ctrTitle"/>
          </p:nvPr>
        </p:nvSpPr>
        <p:spPr/>
        <p:txBody>
          <a:bodyPr>
            <a:normAutofit fontScale="90000"/>
          </a:bodyPr>
          <a:lstStyle/>
          <a:p>
            <a:r>
              <a:rPr lang="en-US" b="1" i="0" dirty="0">
                <a:effectLst/>
                <a:latin typeface="Comic Sans MS" panose="030F0702030302020204" pitchFamily="66" charset="0"/>
              </a:rPr>
              <a:t>Electric Vehicle Data Analysis in SQL</a:t>
            </a:r>
            <a:br>
              <a:rPr lang="en-US" b="0" i="0" dirty="0">
                <a:effectLst/>
                <a:latin typeface="Google Sans"/>
              </a:rPr>
            </a:br>
            <a:endParaRPr lang="en-IN" dirty="0"/>
          </a:p>
        </p:txBody>
      </p:sp>
      <p:sp>
        <p:nvSpPr>
          <p:cNvPr id="3" name="Subtitle 2">
            <a:extLst>
              <a:ext uri="{FF2B5EF4-FFF2-40B4-BE49-F238E27FC236}">
                <a16:creationId xmlns:a16="http://schemas.microsoft.com/office/drawing/2014/main" id="{82B71941-BF14-BBD9-DAEB-575ED6CB87B7}"/>
              </a:ext>
            </a:extLst>
          </p:cNvPr>
          <p:cNvSpPr>
            <a:spLocks noGrp="1"/>
          </p:cNvSpPr>
          <p:nvPr>
            <p:ph type="subTitle" idx="1"/>
          </p:nvPr>
        </p:nvSpPr>
        <p:spPr/>
        <p:txBody>
          <a:bodyPr>
            <a:normAutofit/>
          </a:bodyPr>
          <a:lstStyle/>
          <a:p>
            <a:pPr algn="r"/>
            <a:r>
              <a:rPr lang="en-IN" sz="2800" b="1" dirty="0">
                <a:solidFill>
                  <a:schemeClr val="tx1"/>
                </a:solidFill>
                <a:latin typeface="Aptos" panose="020B0004020202020204" pitchFamily="34" charset="0"/>
              </a:rPr>
              <a:t>- Jaynil Patel</a:t>
            </a:r>
          </a:p>
        </p:txBody>
      </p:sp>
      <p:pic>
        <p:nvPicPr>
          <p:cNvPr id="4" name="Content Placeholder 4" descr="Electric car">
            <a:extLst>
              <a:ext uri="{FF2B5EF4-FFF2-40B4-BE49-F238E27FC236}">
                <a16:creationId xmlns:a16="http://schemas.microsoft.com/office/drawing/2014/main" id="{559E67A5-5FF1-FB58-5613-02955265F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347575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EB90-C0B3-4F07-CA93-7F754B0862B0}"/>
              </a:ext>
            </a:extLst>
          </p:cNvPr>
          <p:cNvSpPr>
            <a:spLocks noGrp="1"/>
          </p:cNvSpPr>
          <p:nvPr>
            <p:ph type="title"/>
          </p:nvPr>
        </p:nvSpPr>
        <p:spPr/>
        <p:txBody>
          <a:bodyPr/>
          <a:lstStyle/>
          <a:p>
            <a:r>
              <a:rPr lang="en-US" sz="2000" b="1" dirty="0">
                <a:solidFill>
                  <a:schemeClr val="tx1"/>
                </a:solidFill>
                <a:latin typeface="Roboto" panose="02000000000000000000" pitchFamily="2" charset="0"/>
              </a:rPr>
              <a:t>Query to find the average Electric Range of all electric vehicles.</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avg(</a:t>
            </a:r>
            <a:r>
              <a:rPr lang="en-US" sz="2000" dirty="0" err="1">
                <a:solidFill>
                  <a:schemeClr val="tx1"/>
                </a:solidFill>
                <a:latin typeface="Roboto" panose="02000000000000000000" pitchFamily="2" charset="0"/>
              </a:rPr>
              <a:t>electric_range</a:t>
            </a:r>
            <a:r>
              <a:rPr lang="en-US" sz="2000" dirty="0">
                <a:solidFill>
                  <a:schemeClr val="tx1"/>
                </a:solidFill>
                <a:latin typeface="Roboto" panose="02000000000000000000" pitchFamily="2" charset="0"/>
              </a:rPr>
              <a:t>) as </a:t>
            </a:r>
            <a:r>
              <a:rPr lang="en-US" sz="2000" dirty="0" err="1">
                <a:solidFill>
                  <a:schemeClr val="tx1"/>
                </a:solidFill>
                <a:latin typeface="Roboto" panose="02000000000000000000" pitchFamily="2" charset="0"/>
              </a:rPr>
              <a:t>Average_Electric_Range</a:t>
            </a:r>
            <a:r>
              <a:rPr lang="en-US" sz="2000" dirty="0">
                <a:solidFill>
                  <a:schemeClr val="tx1"/>
                </a:solidFill>
                <a:latin typeface="Roboto" panose="02000000000000000000" pitchFamily="2" charset="0"/>
              </a:rPr>
              <a:t>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a:t>
            </a:r>
            <a:endParaRPr lang="en-IN" sz="2000" dirty="0">
              <a:solidFill>
                <a:schemeClr val="tx1"/>
              </a:solidFill>
              <a:latin typeface="Roboto" panose="02000000000000000000" pitchFamily="2" charset="0"/>
            </a:endParaRPr>
          </a:p>
        </p:txBody>
      </p:sp>
      <p:pic>
        <p:nvPicPr>
          <p:cNvPr id="9" name="Content Placeholder 8">
            <a:extLst>
              <a:ext uri="{FF2B5EF4-FFF2-40B4-BE49-F238E27FC236}">
                <a16:creationId xmlns:a16="http://schemas.microsoft.com/office/drawing/2014/main" id="{4C1DA5B7-29DC-031E-62A2-6E659F59D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92" y="2111884"/>
            <a:ext cx="8354591" cy="4077269"/>
          </a:xfrm>
        </p:spPr>
      </p:pic>
      <p:pic>
        <p:nvPicPr>
          <p:cNvPr id="10" name="Content Placeholder 4" descr="Electric car">
            <a:extLst>
              <a:ext uri="{FF2B5EF4-FFF2-40B4-BE49-F238E27FC236}">
                <a16:creationId xmlns:a16="http://schemas.microsoft.com/office/drawing/2014/main" id="{1D36A39D-9B82-3786-8D68-6C3A154DD4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298684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3C7A-7BF9-C4DF-7F10-C8A8FCE2EEC7}"/>
              </a:ext>
            </a:extLst>
          </p:cNvPr>
          <p:cNvSpPr>
            <a:spLocks noGrp="1"/>
          </p:cNvSpPr>
          <p:nvPr>
            <p:ph type="title"/>
          </p:nvPr>
        </p:nvSpPr>
        <p:spPr/>
        <p:txBody>
          <a:bodyPr/>
          <a:lstStyle/>
          <a:p>
            <a:r>
              <a:rPr lang="en-US" sz="2000" b="1" dirty="0">
                <a:solidFill>
                  <a:schemeClr val="tx1"/>
                </a:solidFill>
                <a:latin typeface="Roboto" panose="02000000000000000000" pitchFamily="2" charset="0"/>
              </a:rPr>
              <a:t>Query to list the top 5 electric vehicles with the highest Base MSRP, sorted in descending order.</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VIN, </a:t>
            </a:r>
            <a:r>
              <a:rPr lang="en-US" sz="2000" dirty="0" err="1">
                <a:solidFill>
                  <a:schemeClr val="tx1"/>
                </a:solidFill>
                <a:latin typeface="Roboto" panose="02000000000000000000" pitchFamily="2" charset="0"/>
              </a:rPr>
              <a:t>Base_MSRP</a:t>
            </a:r>
            <a:r>
              <a:rPr lang="en-US" sz="2000" dirty="0">
                <a:solidFill>
                  <a:schemeClr val="tx1"/>
                </a:solidFill>
                <a:latin typeface="Roboto" panose="02000000000000000000" pitchFamily="2" charset="0"/>
              </a:rPr>
              <a:t>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order by </a:t>
            </a:r>
            <a:r>
              <a:rPr lang="en-US" sz="2000" dirty="0" err="1">
                <a:solidFill>
                  <a:schemeClr val="tx1"/>
                </a:solidFill>
                <a:latin typeface="Roboto" panose="02000000000000000000" pitchFamily="2" charset="0"/>
              </a:rPr>
              <a:t>Base_MSRP</a:t>
            </a:r>
            <a:r>
              <a:rPr lang="en-US" sz="2000" dirty="0">
                <a:solidFill>
                  <a:schemeClr val="tx1"/>
                </a:solidFill>
                <a:latin typeface="Roboto" panose="02000000000000000000" pitchFamily="2" charset="0"/>
              </a:rPr>
              <a:t> desc limit 5;</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1ABB6C37-6F66-FC94-0A31-DF2B18E64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314" y="2347273"/>
            <a:ext cx="7068028" cy="4058009"/>
          </a:xfrm>
        </p:spPr>
      </p:pic>
      <p:pic>
        <p:nvPicPr>
          <p:cNvPr id="6" name="Content Placeholder 4" descr="Electric car">
            <a:extLst>
              <a:ext uri="{FF2B5EF4-FFF2-40B4-BE49-F238E27FC236}">
                <a16:creationId xmlns:a16="http://schemas.microsoft.com/office/drawing/2014/main" id="{EE8D802D-71B8-74C9-C249-5A44864F58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79306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0D9C-E893-4456-876F-76BDB6BD35CF}"/>
              </a:ext>
            </a:extLst>
          </p:cNvPr>
          <p:cNvSpPr>
            <a:spLocks noGrp="1"/>
          </p:cNvSpPr>
          <p:nvPr>
            <p:ph type="title"/>
          </p:nvPr>
        </p:nvSpPr>
        <p:spPr/>
        <p:txBody>
          <a:bodyPr/>
          <a:lstStyle/>
          <a:p>
            <a:r>
              <a:rPr lang="en-US" sz="2000" b="1" dirty="0">
                <a:solidFill>
                  <a:schemeClr val="tx1"/>
                </a:solidFill>
                <a:latin typeface="Roboto" panose="02000000000000000000" pitchFamily="2" charset="0"/>
              </a:rPr>
              <a:t>Query to find the total number of electric vehicles for each Make.</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Make, count(vin) as </a:t>
            </a:r>
            <a:r>
              <a:rPr lang="en-US" sz="2000" dirty="0" err="1">
                <a:solidFill>
                  <a:schemeClr val="tx1"/>
                </a:solidFill>
                <a:latin typeface="Roboto" panose="02000000000000000000" pitchFamily="2" charset="0"/>
              </a:rPr>
              <a:t>Total_vehicles</a:t>
            </a:r>
            <a:r>
              <a:rPr lang="en-US" sz="2000" dirty="0">
                <a:solidFill>
                  <a:schemeClr val="tx1"/>
                </a:solidFill>
                <a:latin typeface="Roboto" panose="02000000000000000000" pitchFamily="2" charset="0"/>
              </a:rPr>
              <a:t>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group by Make;</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7CA91432-DB8D-E89B-1C85-BEBC7FA53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8337" y="2052638"/>
            <a:ext cx="4777102" cy="4195762"/>
          </a:xfrm>
        </p:spPr>
      </p:pic>
      <p:pic>
        <p:nvPicPr>
          <p:cNvPr id="6" name="Content Placeholder 4" descr="Electric car">
            <a:extLst>
              <a:ext uri="{FF2B5EF4-FFF2-40B4-BE49-F238E27FC236}">
                <a16:creationId xmlns:a16="http://schemas.microsoft.com/office/drawing/2014/main" id="{82CF7764-DCA0-A7DF-C968-9CB7A772A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305672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2484-EA1F-A2C8-40B3-3536CF0BD06B}"/>
              </a:ext>
            </a:extLst>
          </p:cNvPr>
          <p:cNvSpPr>
            <a:spLocks noGrp="1"/>
          </p:cNvSpPr>
          <p:nvPr>
            <p:ph type="title"/>
          </p:nvPr>
        </p:nvSpPr>
        <p:spPr>
          <a:xfrm>
            <a:off x="382161" y="296944"/>
            <a:ext cx="9404723" cy="1400530"/>
          </a:xfrm>
        </p:spPr>
        <p:txBody>
          <a:bodyPr/>
          <a:lstStyle/>
          <a:p>
            <a:r>
              <a:rPr lang="en-US" sz="2000" b="1" dirty="0">
                <a:solidFill>
                  <a:schemeClr val="tx1"/>
                </a:solidFill>
                <a:latin typeface="Roboto" panose="02000000000000000000" pitchFamily="2" charset="0"/>
              </a:rPr>
              <a:t>Query using a CASE statement to categorize electric vehicles into three categories based on their Electric Range: Short Range for ranges less than 100 miles, Medium Range for ranges between 100 and 200 miles, and Long Range for ranges more than 200 miles.</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VIN, </a:t>
            </a:r>
            <a:r>
              <a:rPr lang="en-US" sz="2000" dirty="0" err="1">
                <a:solidFill>
                  <a:schemeClr val="tx1"/>
                </a:solidFill>
                <a:latin typeface="Roboto" panose="02000000000000000000" pitchFamily="2" charset="0"/>
              </a:rPr>
              <a:t>Electric_Range</a:t>
            </a:r>
            <a:r>
              <a:rPr lang="en-US" sz="2000" dirty="0">
                <a:solidFill>
                  <a:schemeClr val="tx1"/>
                </a:solidFill>
                <a:latin typeface="Roboto" panose="02000000000000000000" pitchFamily="2" charset="0"/>
              </a:rPr>
              <a:t>, 	case 		when </a:t>
            </a:r>
            <a:r>
              <a:rPr lang="en-US" sz="2000" dirty="0" err="1">
                <a:solidFill>
                  <a:schemeClr val="tx1"/>
                </a:solidFill>
                <a:latin typeface="Roboto" panose="02000000000000000000" pitchFamily="2" charset="0"/>
              </a:rPr>
              <a:t>Electric_Range</a:t>
            </a:r>
            <a:r>
              <a:rPr lang="en-US" sz="2000" dirty="0">
                <a:solidFill>
                  <a:schemeClr val="tx1"/>
                </a:solidFill>
                <a:latin typeface="Roboto" panose="02000000000000000000" pitchFamily="2" charset="0"/>
              </a:rPr>
              <a:t> &lt; 100 then "Short Range"        when </a:t>
            </a:r>
            <a:r>
              <a:rPr lang="en-US" sz="2000" dirty="0" err="1">
                <a:solidFill>
                  <a:schemeClr val="tx1"/>
                </a:solidFill>
                <a:latin typeface="Roboto" panose="02000000000000000000" pitchFamily="2" charset="0"/>
              </a:rPr>
              <a:t>Electric_Range</a:t>
            </a:r>
            <a:r>
              <a:rPr lang="en-US" sz="2000" dirty="0">
                <a:solidFill>
                  <a:schemeClr val="tx1"/>
                </a:solidFill>
                <a:latin typeface="Roboto" panose="02000000000000000000" pitchFamily="2" charset="0"/>
              </a:rPr>
              <a:t> &gt;= 100 and </a:t>
            </a:r>
            <a:r>
              <a:rPr lang="en-US" sz="2000" dirty="0" err="1">
                <a:solidFill>
                  <a:schemeClr val="tx1"/>
                </a:solidFill>
                <a:latin typeface="Roboto" panose="02000000000000000000" pitchFamily="2" charset="0"/>
              </a:rPr>
              <a:t>Electric_Range</a:t>
            </a:r>
            <a:r>
              <a:rPr lang="en-US" sz="2000" dirty="0">
                <a:solidFill>
                  <a:schemeClr val="tx1"/>
                </a:solidFill>
                <a:latin typeface="Roboto" panose="02000000000000000000" pitchFamily="2" charset="0"/>
              </a:rPr>
              <a:t> &lt;= 200 then "Medium Range"        else "Long Range"	end as </a:t>
            </a:r>
            <a:r>
              <a:rPr lang="en-US" sz="2000" dirty="0" err="1">
                <a:solidFill>
                  <a:schemeClr val="tx1"/>
                </a:solidFill>
                <a:latin typeface="Roboto" panose="02000000000000000000" pitchFamily="2" charset="0"/>
              </a:rPr>
              <a:t>Range_Category</a:t>
            </a:r>
            <a:r>
              <a:rPr lang="en-US" sz="2000" dirty="0">
                <a:solidFill>
                  <a:schemeClr val="tx1"/>
                </a:solidFill>
                <a:latin typeface="Roboto" panose="02000000000000000000" pitchFamily="2" charset="0"/>
              </a:rPr>
              <a:t>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a:t>
            </a:r>
            <a:br>
              <a:rPr lang="en-US" sz="2000"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endParaRPr lang="en-IN" sz="2000" b="1"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9EB5128A-2D9C-90E9-8661-74ECFCA4C4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9249" y="2969083"/>
            <a:ext cx="4920792" cy="3478851"/>
          </a:xfrm>
        </p:spPr>
      </p:pic>
      <p:pic>
        <p:nvPicPr>
          <p:cNvPr id="6" name="Content Placeholder 4" descr="Electric car">
            <a:extLst>
              <a:ext uri="{FF2B5EF4-FFF2-40B4-BE49-F238E27FC236}">
                <a16:creationId xmlns:a16="http://schemas.microsoft.com/office/drawing/2014/main" id="{3FD87836-BE2B-829D-2EDD-5868510328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318450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119B-AB38-55AF-1476-401082133F69}"/>
              </a:ext>
            </a:extLst>
          </p:cNvPr>
          <p:cNvSpPr>
            <a:spLocks noGrp="1"/>
          </p:cNvSpPr>
          <p:nvPr>
            <p:ph type="title"/>
          </p:nvPr>
        </p:nvSpPr>
        <p:spPr>
          <a:xfrm>
            <a:off x="388445" y="386730"/>
            <a:ext cx="9404723" cy="1400530"/>
          </a:xfrm>
        </p:spPr>
        <p:txBody>
          <a:bodyPr/>
          <a:lstStyle/>
          <a:p>
            <a:r>
              <a:rPr lang="en-US" sz="2000" b="1" dirty="0">
                <a:solidFill>
                  <a:schemeClr val="tx1"/>
                </a:solidFill>
                <a:latin typeface="Roboto" panose="02000000000000000000" pitchFamily="2" charset="0"/>
              </a:rPr>
              <a:t>Query to add a new column </a:t>
            </a:r>
            <a:r>
              <a:rPr lang="en-US" sz="2000" b="1" dirty="0" err="1">
                <a:solidFill>
                  <a:schemeClr val="tx1"/>
                </a:solidFill>
                <a:latin typeface="Roboto" panose="02000000000000000000" pitchFamily="2" charset="0"/>
              </a:rPr>
              <a:t>Model_Length</a:t>
            </a:r>
            <a:r>
              <a:rPr lang="en-US" sz="2000" b="1" dirty="0">
                <a:solidFill>
                  <a:schemeClr val="tx1"/>
                </a:solidFill>
                <a:latin typeface="Roboto" panose="02000000000000000000" pitchFamily="2" charset="0"/>
              </a:rPr>
              <a:t> to the electric vehicles table that calculates the length of each Model name.</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alter table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add column </a:t>
            </a:r>
            <a:r>
              <a:rPr lang="en-US" sz="2000" dirty="0" err="1">
                <a:solidFill>
                  <a:schemeClr val="tx1"/>
                </a:solidFill>
                <a:latin typeface="Roboto" panose="02000000000000000000" pitchFamily="2" charset="0"/>
              </a:rPr>
              <a:t>Model_Length</a:t>
            </a:r>
            <a:r>
              <a:rPr lang="en-US" sz="2000" dirty="0">
                <a:solidFill>
                  <a:schemeClr val="tx1"/>
                </a:solidFill>
                <a:latin typeface="Roboto" panose="02000000000000000000" pitchFamily="2" charset="0"/>
              </a:rPr>
              <a:t> int;</a:t>
            </a:r>
            <a:br>
              <a:rPr lang="en-US" sz="2000" dirty="0">
                <a:solidFill>
                  <a:schemeClr val="tx1"/>
                </a:solidFill>
                <a:latin typeface="Roboto" panose="02000000000000000000" pitchFamily="2" charset="0"/>
              </a:rPr>
            </a:br>
            <a:br>
              <a:rPr lang="en-US" sz="2000" dirty="0">
                <a:solidFill>
                  <a:schemeClr val="tx1"/>
                </a:solidFill>
                <a:latin typeface="Roboto" panose="02000000000000000000" pitchFamily="2" charset="0"/>
              </a:rPr>
            </a:br>
            <a:r>
              <a:rPr lang="en-US" sz="2000" dirty="0">
                <a:solidFill>
                  <a:schemeClr val="tx1"/>
                </a:solidFill>
                <a:latin typeface="Roboto" panose="02000000000000000000" pitchFamily="2" charset="0"/>
              </a:rPr>
              <a:t>update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set </a:t>
            </a:r>
            <a:r>
              <a:rPr lang="en-US" sz="2000" dirty="0" err="1">
                <a:solidFill>
                  <a:schemeClr val="tx1"/>
                </a:solidFill>
                <a:latin typeface="Roboto" panose="02000000000000000000" pitchFamily="2" charset="0"/>
              </a:rPr>
              <a:t>Model_Length</a:t>
            </a:r>
            <a:r>
              <a:rPr lang="en-US" sz="2000" dirty="0">
                <a:solidFill>
                  <a:schemeClr val="tx1"/>
                </a:solidFill>
                <a:latin typeface="Roboto" panose="02000000000000000000" pitchFamily="2" charset="0"/>
              </a:rPr>
              <a:t> = </a:t>
            </a:r>
            <a:r>
              <a:rPr lang="en-US" sz="2000" dirty="0" err="1">
                <a:solidFill>
                  <a:schemeClr val="tx1"/>
                </a:solidFill>
                <a:latin typeface="Roboto" panose="02000000000000000000" pitchFamily="2" charset="0"/>
              </a:rPr>
              <a:t>char_length</a:t>
            </a:r>
            <a:r>
              <a:rPr lang="en-US" sz="2000" dirty="0">
                <a:solidFill>
                  <a:schemeClr val="tx1"/>
                </a:solidFill>
                <a:latin typeface="Roboto" panose="02000000000000000000" pitchFamily="2" charset="0"/>
              </a:rPr>
              <a:t>(Model);</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76A09DDD-2A58-B1CC-BD52-5767426A8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261" y="2675534"/>
            <a:ext cx="9945278" cy="3451887"/>
          </a:xfrm>
        </p:spPr>
      </p:pic>
      <p:pic>
        <p:nvPicPr>
          <p:cNvPr id="6" name="Content Placeholder 4" descr="Electric car">
            <a:extLst>
              <a:ext uri="{FF2B5EF4-FFF2-40B4-BE49-F238E27FC236}">
                <a16:creationId xmlns:a16="http://schemas.microsoft.com/office/drawing/2014/main" id="{0FE15255-4FAA-2F68-C8C6-D1DFF773F2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123038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7C72-6E89-844D-24C6-E15B61ABCC70}"/>
              </a:ext>
            </a:extLst>
          </p:cNvPr>
          <p:cNvSpPr>
            <a:spLocks noGrp="1"/>
          </p:cNvSpPr>
          <p:nvPr>
            <p:ph type="title"/>
          </p:nvPr>
        </p:nvSpPr>
        <p:spPr>
          <a:xfrm>
            <a:off x="646111" y="452718"/>
            <a:ext cx="9404723" cy="1724874"/>
          </a:xfrm>
        </p:spPr>
        <p:txBody>
          <a:bodyPr/>
          <a:lstStyle/>
          <a:p>
            <a:r>
              <a:rPr lang="en-US" sz="2000" b="1" dirty="0">
                <a:solidFill>
                  <a:schemeClr val="tx1"/>
                </a:solidFill>
                <a:latin typeface="Roboto" panose="02000000000000000000" pitchFamily="2" charset="0"/>
              </a:rPr>
              <a:t>Query using an advanced function to find the electric vehicle with the highest Electric Range.</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with </a:t>
            </a:r>
            <a:r>
              <a:rPr lang="en-US" sz="2000" dirty="0" err="1">
                <a:solidFill>
                  <a:schemeClr val="tx1"/>
                </a:solidFill>
                <a:latin typeface="Roboto" panose="02000000000000000000" pitchFamily="2" charset="0"/>
              </a:rPr>
              <a:t>cte</a:t>
            </a:r>
            <a:r>
              <a:rPr lang="en-US" sz="2000" dirty="0">
                <a:solidFill>
                  <a:schemeClr val="tx1"/>
                </a:solidFill>
                <a:latin typeface="Roboto" panose="02000000000000000000" pitchFamily="2" charset="0"/>
              </a:rPr>
              <a:t> as (select vin, </a:t>
            </a:r>
            <a:r>
              <a:rPr lang="en-US" sz="2000" dirty="0" err="1">
                <a:solidFill>
                  <a:schemeClr val="tx1"/>
                </a:solidFill>
                <a:latin typeface="Roboto" panose="02000000000000000000" pitchFamily="2" charset="0"/>
              </a:rPr>
              <a:t>electric_range</a:t>
            </a:r>
            <a:r>
              <a:rPr lang="en-US" sz="2000" dirty="0">
                <a:solidFill>
                  <a:schemeClr val="tx1"/>
                </a:solidFill>
                <a:latin typeface="Roboto" panose="02000000000000000000" pitchFamily="2" charset="0"/>
              </a:rPr>
              <a:t>, rank() over (order by </a:t>
            </a:r>
            <a:r>
              <a:rPr lang="en-US" sz="2000" dirty="0" err="1">
                <a:solidFill>
                  <a:schemeClr val="tx1"/>
                </a:solidFill>
                <a:latin typeface="Roboto" panose="02000000000000000000" pitchFamily="2" charset="0"/>
              </a:rPr>
              <a:t>electric_range</a:t>
            </a:r>
            <a:r>
              <a:rPr lang="en-US" sz="2000" dirty="0">
                <a:solidFill>
                  <a:schemeClr val="tx1"/>
                </a:solidFill>
                <a:latin typeface="Roboto" panose="02000000000000000000" pitchFamily="2" charset="0"/>
              </a:rPr>
              <a:t> desc) as Ranking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a:t>
            </a:r>
            <a:br>
              <a:rPr lang="en-US" sz="2000"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VIN, </a:t>
            </a:r>
            <a:r>
              <a:rPr lang="en-US" sz="2000" dirty="0" err="1">
                <a:solidFill>
                  <a:schemeClr val="tx1"/>
                </a:solidFill>
                <a:latin typeface="Roboto" panose="02000000000000000000" pitchFamily="2" charset="0"/>
              </a:rPr>
              <a:t>Electric_Range</a:t>
            </a:r>
            <a:r>
              <a:rPr lang="en-US" sz="2000" dirty="0">
                <a:solidFill>
                  <a:schemeClr val="tx1"/>
                </a:solidFill>
                <a:latin typeface="Roboto" panose="02000000000000000000" pitchFamily="2" charset="0"/>
              </a:rPr>
              <a:t> as </a:t>
            </a:r>
            <a:r>
              <a:rPr lang="en-US" sz="2000" dirty="0" err="1">
                <a:solidFill>
                  <a:schemeClr val="tx1"/>
                </a:solidFill>
                <a:latin typeface="Roboto" panose="02000000000000000000" pitchFamily="2" charset="0"/>
              </a:rPr>
              <a:t>Highest_electric_range</a:t>
            </a:r>
            <a:r>
              <a:rPr lang="en-US" sz="2000" dirty="0">
                <a:solidFill>
                  <a:schemeClr val="tx1"/>
                </a:solidFill>
                <a:latin typeface="Roboto" panose="02000000000000000000" pitchFamily="2" charset="0"/>
              </a:rPr>
              <a:t> from </a:t>
            </a:r>
            <a:r>
              <a:rPr lang="en-US" sz="2000" dirty="0" err="1">
                <a:solidFill>
                  <a:schemeClr val="tx1"/>
                </a:solidFill>
                <a:latin typeface="Roboto" panose="02000000000000000000" pitchFamily="2" charset="0"/>
              </a:rPr>
              <a:t>cte</a:t>
            </a:r>
            <a:r>
              <a:rPr lang="en-US" sz="2000" dirty="0">
                <a:solidFill>
                  <a:schemeClr val="tx1"/>
                </a:solidFill>
                <a:latin typeface="Roboto" panose="02000000000000000000" pitchFamily="2" charset="0"/>
              </a:rPr>
              <a:t> where Ranking=1;</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3BE91AB5-D4B0-17FB-DCFC-9CD8539E5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7597" y="2667000"/>
            <a:ext cx="4218581" cy="3581400"/>
          </a:xfrm>
        </p:spPr>
      </p:pic>
      <p:pic>
        <p:nvPicPr>
          <p:cNvPr id="6" name="Content Placeholder 4" descr="Electric car">
            <a:extLst>
              <a:ext uri="{FF2B5EF4-FFF2-40B4-BE49-F238E27FC236}">
                <a16:creationId xmlns:a16="http://schemas.microsoft.com/office/drawing/2014/main" id="{DB627D81-C03F-8560-AF20-A237E6995E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414756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B74B-AA9E-F36C-C38D-A8910CF92F62}"/>
              </a:ext>
            </a:extLst>
          </p:cNvPr>
          <p:cNvSpPr>
            <a:spLocks noGrp="1"/>
          </p:cNvSpPr>
          <p:nvPr>
            <p:ph type="title"/>
          </p:nvPr>
        </p:nvSpPr>
        <p:spPr/>
        <p:txBody>
          <a:bodyPr/>
          <a:lstStyle/>
          <a:p>
            <a:r>
              <a:rPr lang="en-US" sz="2000" b="1" dirty="0" err="1">
                <a:solidFill>
                  <a:schemeClr val="tx1"/>
                </a:solidFill>
                <a:latin typeface="Roboto" panose="02000000000000000000" pitchFamily="2" charset="0"/>
              </a:rPr>
              <a:t>Createing</a:t>
            </a:r>
            <a:r>
              <a:rPr lang="en-US" sz="2000" b="1" dirty="0">
                <a:solidFill>
                  <a:schemeClr val="tx1"/>
                </a:solidFill>
                <a:latin typeface="Roboto" panose="02000000000000000000" pitchFamily="2" charset="0"/>
              </a:rPr>
              <a:t> a view named </a:t>
            </a:r>
            <a:r>
              <a:rPr lang="en-US" sz="2000" b="1" dirty="0" err="1">
                <a:solidFill>
                  <a:schemeClr val="tx1"/>
                </a:solidFill>
                <a:latin typeface="Roboto" panose="02000000000000000000" pitchFamily="2" charset="0"/>
              </a:rPr>
              <a:t>HighEndVehicles</a:t>
            </a:r>
            <a:r>
              <a:rPr lang="en-US" sz="2000" b="1" dirty="0">
                <a:solidFill>
                  <a:schemeClr val="tx1"/>
                </a:solidFill>
                <a:latin typeface="Roboto" panose="02000000000000000000" pitchFamily="2" charset="0"/>
              </a:rPr>
              <a:t> that includes electric vehicles with a Base MSRP of $50,000 or higher.</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create view </a:t>
            </a:r>
            <a:r>
              <a:rPr lang="en-US" sz="2000" dirty="0" err="1">
                <a:solidFill>
                  <a:schemeClr val="tx1"/>
                </a:solidFill>
                <a:latin typeface="Roboto" panose="02000000000000000000" pitchFamily="2" charset="0"/>
              </a:rPr>
              <a:t>HighEndVehicles</a:t>
            </a:r>
            <a:r>
              <a:rPr lang="en-US" sz="2000" dirty="0">
                <a:solidFill>
                  <a:schemeClr val="tx1"/>
                </a:solidFill>
                <a:latin typeface="Roboto" panose="02000000000000000000" pitchFamily="2" charset="0"/>
              </a:rPr>
              <a:t> as (select VIN, </a:t>
            </a:r>
            <a:r>
              <a:rPr lang="en-US" sz="2000" dirty="0" err="1">
                <a:solidFill>
                  <a:schemeClr val="tx1"/>
                </a:solidFill>
                <a:latin typeface="Roboto" panose="02000000000000000000" pitchFamily="2" charset="0"/>
              </a:rPr>
              <a:t>Base_MSRP</a:t>
            </a:r>
            <a:r>
              <a:rPr lang="en-US" sz="2000" dirty="0">
                <a:solidFill>
                  <a:schemeClr val="tx1"/>
                </a:solidFill>
                <a:latin typeface="Roboto" panose="02000000000000000000" pitchFamily="2" charset="0"/>
              </a:rPr>
              <a:t>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where </a:t>
            </a:r>
            <a:r>
              <a:rPr lang="en-US" sz="2000" dirty="0" err="1">
                <a:solidFill>
                  <a:schemeClr val="tx1"/>
                </a:solidFill>
                <a:latin typeface="Roboto" panose="02000000000000000000" pitchFamily="2" charset="0"/>
              </a:rPr>
              <a:t>Base_MSRP</a:t>
            </a:r>
            <a:r>
              <a:rPr lang="en-US" sz="2000" dirty="0">
                <a:solidFill>
                  <a:schemeClr val="tx1"/>
                </a:solidFill>
                <a:latin typeface="Roboto" panose="02000000000000000000" pitchFamily="2" charset="0"/>
              </a:rPr>
              <a:t> &gt;= 50000);</a:t>
            </a:r>
            <a:br>
              <a:rPr lang="en-US" sz="2000" dirty="0">
                <a:solidFill>
                  <a:schemeClr val="tx1"/>
                </a:solidFill>
                <a:latin typeface="Roboto" panose="02000000000000000000" pitchFamily="2" charset="0"/>
              </a:rPr>
            </a:br>
            <a:br>
              <a:rPr lang="en-US" sz="2000"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 from </a:t>
            </a:r>
            <a:r>
              <a:rPr lang="en-US" sz="2000" dirty="0" err="1">
                <a:solidFill>
                  <a:schemeClr val="tx1"/>
                </a:solidFill>
                <a:latin typeface="Roboto" panose="02000000000000000000" pitchFamily="2" charset="0"/>
              </a:rPr>
              <a:t>HighEndVehicles</a:t>
            </a:r>
            <a:r>
              <a:rPr lang="en-US" sz="2000" dirty="0">
                <a:solidFill>
                  <a:schemeClr val="tx1"/>
                </a:solidFill>
                <a:latin typeface="Roboto" panose="02000000000000000000" pitchFamily="2" charset="0"/>
              </a:rPr>
              <a:t>;</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FCF93463-A924-A5DC-761A-798EA6CAF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493" y="2828041"/>
            <a:ext cx="5542961" cy="3487918"/>
          </a:xfrm>
        </p:spPr>
      </p:pic>
      <p:pic>
        <p:nvPicPr>
          <p:cNvPr id="6" name="Content Placeholder 4" descr="Electric car">
            <a:extLst>
              <a:ext uri="{FF2B5EF4-FFF2-40B4-BE49-F238E27FC236}">
                <a16:creationId xmlns:a16="http://schemas.microsoft.com/office/drawing/2014/main" id="{4C03B5A4-2A9A-B303-9063-92F42ADF20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4093780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1C3D-DE14-812B-E521-7443C9EE1E15}"/>
              </a:ext>
            </a:extLst>
          </p:cNvPr>
          <p:cNvSpPr>
            <a:spLocks noGrp="1"/>
          </p:cNvSpPr>
          <p:nvPr>
            <p:ph type="title"/>
          </p:nvPr>
        </p:nvSpPr>
        <p:spPr>
          <a:xfrm>
            <a:off x="429295" y="433865"/>
            <a:ext cx="9404723" cy="1400530"/>
          </a:xfrm>
        </p:spPr>
        <p:txBody>
          <a:bodyPr/>
          <a:lstStyle/>
          <a:p>
            <a:r>
              <a:rPr lang="en-US" sz="2000" b="1" dirty="0">
                <a:solidFill>
                  <a:schemeClr val="tx1"/>
                </a:solidFill>
                <a:latin typeface="Roboto" panose="02000000000000000000" pitchFamily="2" charset="0"/>
              </a:rPr>
              <a:t>Query using a window function to rank electric vehicles based on their Base MSRP within each Model Year.</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VIN, </a:t>
            </a:r>
            <a:r>
              <a:rPr lang="en-US" sz="2000" dirty="0" err="1">
                <a:solidFill>
                  <a:schemeClr val="tx1"/>
                </a:solidFill>
                <a:latin typeface="Roboto" panose="02000000000000000000" pitchFamily="2" charset="0"/>
              </a:rPr>
              <a:t>Base_MSRP</a:t>
            </a:r>
            <a:r>
              <a:rPr lang="en-US" sz="2000" dirty="0">
                <a:solidFill>
                  <a:schemeClr val="tx1"/>
                </a:solidFill>
                <a:latin typeface="Roboto" panose="02000000000000000000" pitchFamily="2" charset="0"/>
              </a:rPr>
              <a:t>, </a:t>
            </a:r>
            <a:r>
              <a:rPr lang="en-US" sz="2000" dirty="0" err="1">
                <a:solidFill>
                  <a:schemeClr val="tx1"/>
                </a:solidFill>
                <a:latin typeface="Roboto" panose="02000000000000000000" pitchFamily="2" charset="0"/>
              </a:rPr>
              <a:t>Model_year</a:t>
            </a:r>
            <a:r>
              <a:rPr lang="en-US" sz="2000" dirty="0">
                <a:solidFill>
                  <a:schemeClr val="tx1"/>
                </a:solidFill>
                <a:latin typeface="Roboto" panose="02000000000000000000" pitchFamily="2" charset="0"/>
              </a:rPr>
              <a:t>, </a:t>
            </a:r>
            <a:br>
              <a:rPr lang="en-US" sz="2000" dirty="0">
                <a:solidFill>
                  <a:schemeClr val="tx1"/>
                </a:solidFill>
                <a:latin typeface="Roboto" panose="02000000000000000000" pitchFamily="2" charset="0"/>
              </a:rPr>
            </a:br>
            <a:r>
              <a:rPr lang="en-US" sz="2000" dirty="0">
                <a:solidFill>
                  <a:schemeClr val="tx1"/>
                </a:solidFill>
                <a:latin typeface="Roboto" panose="02000000000000000000" pitchFamily="2" charset="0"/>
              </a:rPr>
              <a:t>rank() over (partition by </a:t>
            </a:r>
            <a:r>
              <a:rPr lang="en-US" sz="2000" dirty="0" err="1">
                <a:solidFill>
                  <a:schemeClr val="tx1"/>
                </a:solidFill>
                <a:latin typeface="Roboto" panose="02000000000000000000" pitchFamily="2" charset="0"/>
              </a:rPr>
              <a:t>Model_year</a:t>
            </a:r>
            <a:r>
              <a:rPr lang="en-US" sz="2000" dirty="0">
                <a:solidFill>
                  <a:schemeClr val="tx1"/>
                </a:solidFill>
                <a:latin typeface="Roboto" panose="02000000000000000000" pitchFamily="2" charset="0"/>
              </a:rPr>
              <a:t> order by </a:t>
            </a:r>
            <a:r>
              <a:rPr lang="en-US" sz="2000" dirty="0" err="1">
                <a:solidFill>
                  <a:schemeClr val="tx1"/>
                </a:solidFill>
                <a:latin typeface="Roboto" panose="02000000000000000000" pitchFamily="2" charset="0"/>
              </a:rPr>
              <a:t>Base_MSRP</a:t>
            </a:r>
            <a:r>
              <a:rPr lang="en-US" sz="2000" dirty="0">
                <a:solidFill>
                  <a:schemeClr val="tx1"/>
                </a:solidFill>
                <a:latin typeface="Roboto" panose="02000000000000000000" pitchFamily="2" charset="0"/>
              </a:rPr>
              <a:t> desc) as Ranking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B7A2A9DA-FFEA-0DED-3F68-70BB6B35C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8932" y="2856323"/>
            <a:ext cx="5816338" cy="3486346"/>
          </a:xfrm>
        </p:spPr>
      </p:pic>
      <p:pic>
        <p:nvPicPr>
          <p:cNvPr id="6" name="Content Placeholder 4" descr="Electric car">
            <a:extLst>
              <a:ext uri="{FF2B5EF4-FFF2-40B4-BE49-F238E27FC236}">
                <a16:creationId xmlns:a16="http://schemas.microsoft.com/office/drawing/2014/main" id="{6278A0DA-633F-0768-C3D5-D6379E0C69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14150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0412-5636-9127-9133-DB93117E4712}"/>
              </a:ext>
            </a:extLst>
          </p:cNvPr>
          <p:cNvSpPr>
            <a:spLocks noGrp="1"/>
          </p:cNvSpPr>
          <p:nvPr>
            <p:ph type="title"/>
          </p:nvPr>
        </p:nvSpPr>
        <p:spPr>
          <a:xfrm>
            <a:off x="476428" y="207621"/>
            <a:ext cx="9404723" cy="1400530"/>
          </a:xfrm>
        </p:spPr>
        <p:txBody>
          <a:bodyPr/>
          <a:lstStyle/>
          <a:p>
            <a:r>
              <a:rPr lang="en-US" sz="2000" b="1" dirty="0">
                <a:solidFill>
                  <a:schemeClr val="tx1"/>
                </a:solidFill>
                <a:latin typeface="Roboto" panose="02000000000000000000" pitchFamily="2" charset="0"/>
              </a:rPr>
              <a:t>Query to calculate the cumulative count of electric vehicles registered each year sorted by Model Year.</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VIN, </a:t>
            </a:r>
            <a:r>
              <a:rPr lang="en-US" sz="2000" dirty="0" err="1">
                <a:solidFill>
                  <a:schemeClr val="tx1"/>
                </a:solidFill>
                <a:latin typeface="Roboto" panose="02000000000000000000" pitchFamily="2" charset="0"/>
              </a:rPr>
              <a:t>Model_year</a:t>
            </a:r>
            <a:r>
              <a:rPr lang="en-US" sz="2000" dirty="0">
                <a:solidFill>
                  <a:schemeClr val="tx1"/>
                </a:solidFill>
                <a:latin typeface="Roboto" panose="02000000000000000000" pitchFamily="2" charset="0"/>
              </a:rPr>
              <a:t>, </a:t>
            </a:r>
            <a:br>
              <a:rPr lang="en-US" sz="2000" dirty="0">
                <a:solidFill>
                  <a:schemeClr val="tx1"/>
                </a:solidFill>
                <a:latin typeface="Roboto" panose="02000000000000000000" pitchFamily="2" charset="0"/>
              </a:rPr>
            </a:br>
            <a:r>
              <a:rPr lang="en-US" sz="2000" dirty="0">
                <a:solidFill>
                  <a:schemeClr val="tx1"/>
                </a:solidFill>
                <a:latin typeface="Roboto" panose="02000000000000000000" pitchFamily="2" charset="0"/>
              </a:rPr>
              <a:t>count(vin) over (partition by </a:t>
            </a:r>
            <a:r>
              <a:rPr lang="en-US" sz="2000" dirty="0" err="1">
                <a:solidFill>
                  <a:schemeClr val="tx1"/>
                </a:solidFill>
                <a:latin typeface="Roboto" panose="02000000000000000000" pitchFamily="2" charset="0"/>
              </a:rPr>
              <a:t>Model_year</a:t>
            </a:r>
            <a:r>
              <a:rPr lang="en-US" sz="2000" dirty="0">
                <a:solidFill>
                  <a:schemeClr val="tx1"/>
                </a:solidFill>
                <a:latin typeface="Roboto" panose="02000000000000000000" pitchFamily="2" charset="0"/>
              </a:rPr>
              <a:t> rows between unbounded preceding and current row) as </a:t>
            </a:r>
            <a:r>
              <a:rPr lang="en-US" sz="2000" dirty="0" err="1">
                <a:solidFill>
                  <a:schemeClr val="tx1"/>
                </a:solidFill>
                <a:latin typeface="Roboto" panose="02000000000000000000" pitchFamily="2" charset="0"/>
              </a:rPr>
              <a:t>Cummulative_count</a:t>
            </a:r>
            <a:br>
              <a:rPr lang="en-US" sz="2000" dirty="0">
                <a:solidFill>
                  <a:schemeClr val="tx1"/>
                </a:solidFill>
                <a:latin typeface="Roboto" panose="02000000000000000000" pitchFamily="2" charset="0"/>
              </a:rPr>
            </a:br>
            <a:r>
              <a:rPr lang="en-US" sz="2000" dirty="0">
                <a:solidFill>
                  <a:schemeClr val="tx1"/>
                </a:solidFill>
                <a:latin typeface="Roboto" panose="02000000000000000000" pitchFamily="2" charset="0"/>
              </a:rPr>
              <a:t>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order by </a:t>
            </a:r>
            <a:r>
              <a:rPr lang="en-US" sz="2000" dirty="0" err="1">
                <a:solidFill>
                  <a:schemeClr val="tx1"/>
                </a:solidFill>
                <a:latin typeface="Roboto" panose="02000000000000000000" pitchFamily="2" charset="0"/>
              </a:rPr>
              <a:t>Model_year</a:t>
            </a:r>
            <a:r>
              <a:rPr lang="en-US" sz="2000" dirty="0">
                <a:solidFill>
                  <a:schemeClr val="tx1"/>
                </a:solidFill>
                <a:latin typeface="Roboto" panose="02000000000000000000" pitchFamily="2" charset="0"/>
              </a:rPr>
              <a:t>;</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5CC56A1C-BC9C-6758-8CAE-29BCE190F3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353" y="2743413"/>
            <a:ext cx="5830801" cy="3636962"/>
          </a:xfrm>
        </p:spPr>
      </p:pic>
      <p:pic>
        <p:nvPicPr>
          <p:cNvPr id="6" name="Content Placeholder 4" descr="Electric car">
            <a:extLst>
              <a:ext uri="{FF2B5EF4-FFF2-40B4-BE49-F238E27FC236}">
                <a16:creationId xmlns:a16="http://schemas.microsoft.com/office/drawing/2014/main" id="{2F2CB66C-3909-3BAE-6B5F-5195CFF1DA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1315694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9D2C-E456-6664-65B3-20BAB44B6687}"/>
              </a:ext>
            </a:extLst>
          </p:cNvPr>
          <p:cNvSpPr>
            <a:spLocks noGrp="1"/>
          </p:cNvSpPr>
          <p:nvPr>
            <p:ph type="title"/>
          </p:nvPr>
        </p:nvSpPr>
        <p:spPr>
          <a:xfrm>
            <a:off x="645130" y="433864"/>
            <a:ext cx="9404723" cy="1400530"/>
          </a:xfrm>
        </p:spPr>
        <p:txBody>
          <a:bodyPr/>
          <a:lstStyle/>
          <a:p>
            <a:r>
              <a:rPr lang="en-US" sz="2000" b="1" dirty="0">
                <a:solidFill>
                  <a:schemeClr val="tx1"/>
                </a:solidFill>
                <a:latin typeface="Roboto" panose="02000000000000000000" pitchFamily="2" charset="0"/>
              </a:rPr>
              <a:t>Query to find the county with the highest average Base MSRP for electric vehicles using subqueries and aggregate functions.</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County, </a:t>
            </a:r>
            <a:r>
              <a:rPr lang="en-US" sz="2000" dirty="0" err="1">
                <a:solidFill>
                  <a:schemeClr val="tx1"/>
                </a:solidFill>
                <a:latin typeface="Roboto" panose="02000000000000000000" pitchFamily="2" charset="0"/>
              </a:rPr>
              <a:t>Average_BaseMSRP</a:t>
            </a:r>
            <a:r>
              <a:rPr lang="en-US" sz="2000" dirty="0">
                <a:solidFill>
                  <a:schemeClr val="tx1"/>
                </a:solidFill>
                <a:latin typeface="Roboto" panose="02000000000000000000" pitchFamily="2" charset="0"/>
              </a:rPr>
              <a:t> as </a:t>
            </a:r>
            <a:r>
              <a:rPr lang="en-US" sz="2000" dirty="0" err="1">
                <a:solidFill>
                  <a:schemeClr val="tx1"/>
                </a:solidFill>
                <a:latin typeface="Roboto" panose="02000000000000000000" pitchFamily="2" charset="0"/>
              </a:rPr>
              <a:t>Highest_Average_BaseMSRP</a:t>
            </a:r>
            <a:r>
              <a:rPr lang="en-US" sz="2000" dirty="0">
                <a:solidFill>
                  <a:schemeClr val="tx1"/>
                </a:solidFill>
                <a:latin typeface="Roboto" panose="02000000000000000000" pitchFamily="2" charset="0"/>
              </a:rPr>
              <a:t> from</a:t>
            </a:r>
            <a:br>
              <a:rPr lang="en-US" sz="2000"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county, avg(</a:t>
            </a:r>
            <a:r>
              <a:rPr lang="en-US" sz="2000" dirty="0" err="1">
                <a:solidFill>
                  <a:schemeClr val="tx1"/>
                </a:solidFill>
                <a:latin typeface="Roboto" panose="02000000000000000000" pitchFamily="2" charset="0"/>
              </a:rPr>
              <a:t>Base_MSRP</a:t>
            </a:r>
            <a:r>
              <a:rPr lang="en-US" sz="2000" dirty="0">
                <a:solidFill>
                  <a:schemeClr val="tx1"/>
                </a:solidFill>
                <a:latin typeface="Roboto" panose="02000000000000000000" pitchFamily="2" charset="0"/>
              </a:rPr>
              <a:t>) as </a:t>
            </a:r>
            <a:r>
              <a:rPr lang="en-US" sz="2000" dirty="0" err="1">
                <a:solidFill>
                  <a:schemeClr val="tx1"/>
                </a:solidFill>
                <a:latin typeface="Roboto" panose="02000000000000000000" pitchFamily="2" charset="0"/>
              </a:rPr>
              <a:t>Average_BaseMSRP</a:t>
            </a:r>
            <a:r>
              <a:rPr lang="en-US" sz="2000" dirty="0">
                <a:solidFill>
                  <a:schemeClr val="tx1"/>
                </a:solidFill>
                <a:latin typeface="Roboto" panose="02000000000000000000" pitchFamily="2" charset="0"/>
              </a:rPr>
              <a:t>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group by county) </a:t>
            </a:r>
            <a:r>
              <a:rPr lang="en-US" sz="2000" dirty="0" err="1">
                <a:solidFill>
                  <a:schemeClr val="tx1"/>
                </a:solidFill>
                <a:latin typeface="Roboto" panose="02000000000000000000" pitchFamily="2" charset="0"/>
              </a:rPr>
              <a:t>tbl</a:t>
            </a:r>
            <a:r>
              <a:rPr lang="en-US" sz="2000" dirty="0">
                <a:solidFill>
                  <a:schemeClr val="tx1"/>
                </a:solidFill>
                <a:latin typeface="Roboto" panose="02000000000000000000" pitchFamily="2" charset="0"/>
              </a:rPr>
              <a:t> order by </a:t>
            </a:r>
            <a:r>
              <a:rPr lang="en-US" sz="2000" dirty="0" err="1">
                <a:solidFill>
                  <a:schemeClr val="tx1"/>
                </a:solidFill>
                <a:latin typeface="Roboto" panose="02000000000000000000" pitchFamily="2" charset="0"/>
              </a:rPr>
              <a:t>Average_BaseMSRP</a:t>
            </a:r>
            <a:r>
              <a:rPr lang="en-US" sz="2000" dirty="0">
                <a:solidFill>
                  <a:schemeClr val="tx1"/>
                </a:solidFill>
                <a:latin typeface="Roboto" panose="02000000000000000000" pitchFamily="2" charset="0"/>
              </a:rPr>
              <a:t> desc limit 1;</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C543E6EB-D667-C1C5-C46F-A62058526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970" y="2846894"/>
            <a:ext cx="5854044" cy="3440783"/>
          </a:xfrm>
        </p:spPr>
      </p:pic>
      <p:pic>
        <p:nvPicPr>
          <p:cNvPr id="6" name="Content Placeholder 4" descr="Electric car">
            <a:extLst>
              <a:ext uri="{FF2B5EF4-FFF2-40B4-BE49-F238E27FC236}">
                <a16:creationId xmlns:a16="http://schemas.microsoft.com/office/drawing/2014/main" id="{0504FDF2-14C2-492F-E292-4CAB593FAC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273746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73ED-EBB8-4DF5-5D75-CB6E2E9BCD9C}"/>
              </a:ext>
            </a:extLst>
          </p:cNvPr>
          <p:cNvSpPr>
            <a:spLocks noGrp="1"/>
          </p:cNvSpPr>
          <p:nvPr>
            <p:ph type="title"/>
          </p:nvPr>
        </p:nvSpPr>
        <p:spPr>
          <a:xfrm>
            <a:off x="1004125" y="838200"/>
            <a:ext cx="8825659" cy="1981200"/>
          </a:xfrm>
        </p:spPr>
        <p:txBody>
          <a:bodyPr/>
          <a:lstStyle/>
          <a:p>
            <a:r>
              <a:rPr lang="en-IN" sz="2800" dirty="0"/>
              <a:t>Table Name :</a:t>
            </a:r>
            <a:r>
              <a:rPr lang="en-IN" sz="2800" b="1" dirty="0"/>
              <a:t> </a:t>
            </a:r>
            <a:r>
              <a:rPr lang="en-IN" sz="2800" dirty="0" err="1"/>
              <a:t>electric_vehicles</a:t>
            </a:r>
            <a:br>
              <a:rPr lang="en-IN" sz="2800" dirty="0"/>
            </a:br>
            <a:br>
              <a:rPr lang="en-IN" sz="2800" dirty="0"/>
            </a:br>
            <a:r>
              <a:rPr lang="en-IN" sz="2800" dirty="0"/>
              <a:t>Total number of rows : 1,86,879</a:t>
            </a:r>
            <a:br>
              <a:rPr lang="en-IN" sz="2800" dirty="0"/>
            </a:br>
            <a:br>
              <a:rPr lang="en-IN" sz="2800" dirty="0"/>
            </a:br>
            <a:endParaRPr lang="en-IN" sz="2800" dirty="0"/>
          </a:p>
        </p:txBody>
      </p:sp>
      <p:sp>
        <p:nvSpPr>
          <p:cNvPr id="3" name="Text Placeholder 2">
            <a:extLst>
              <a:ext uri="{FF2B5EF4-FFF2-40B4-BE49-F238E27FC236}">
                <a16:creationId xmlns:a16="http://schemas.microsoft.com/office/drawing/2014/main" id="{2044C328-B5A0-DB5B-B20B-CE2E138128AE}"/>
              </a:ext>
            </a:extLst>
          </p:cNvPr>
          <p:cNvSpPr>
            <a:spLocks noGrp="1"/>
          </p:cNvSpPr>
          <p:nvPr>
            <p:ph type="body" sz="half" idx="2"/>
          </p:nvPr>
        </p:nvSpPr>
        <p:spPr>
          <a:xfrm>
            <a:off x="1004125" y="2715705"/>
            <a:ext cx="8825659" cy="3059784"/>
          </a:xfrm>
        </p:spPr>
        <p:txBody>
          <a:bodyPr>
            <a:normAutofit fontScale="92500" lnSpcReduction="20000"/>
          </a:bodyPr>
          <a:lstStyle/>
          <a:p>
            <a:r>
              <a:rPr lang="en-US" sz="2800" dirty="0">
                <a:solidFill>
                  <a:schemeClr val="tx2"/>
                </a:solidFill>
              </a:rPr>
              <a:t>This dataset contains detailed information about electric vehicles registered in a certain region. </a:t>
            </a:r>
          </a:p>
          <a:p>
            <a:r>
              <a:rPr lang="en-US" sz="2800" dirty="0">
                <a:solidFill>
                  <a:schemeClr val="tx2"/>
                </a:solidFill>
              </a:rPr>
              <a:t>Each record represents an individual electric vehicle and includes various attributes such as location, vehicle specifications, and utility details.</a:t>
            </a:r>
          </a:p>
          <a:p>
            <a:r>
              <a:rPr lang="en-US" sz="2800" dirty="0">
                <a:solidFill>
                  <a:schemeClr val="tx2"/>
                </a:solidFill>
              </a:rPr>
              <a:t>The dataset can be used to analyze trends in electric vehicle adoption, geographic distribution, and the characteristics of different electric vehicle models.</a:t>
            </a:r>
            <a:endParaRPr lang="en-IN" sz="2800" dirty="0">
              <a:solidFill>
                <a:schemeClr val="tx2"/>
              </a:solidFill>
            </a:endParaRPr>
          </a:p>
        </p:txBody>
      </p:sp>
      <p:pic>
        <p:nvPicPr>
          <p:cNvPr id="4" name="Content Placeholder 4" descr="Electric car">
            <a:extLst>
              <a:ext uri="{FF2B5EF4-FFF2-40B4-BE49-F238E27FC236}">
                <a16:creationId xmlns:a16="http://schemas.microsoft.com/office/drawing/2014/main" id="{9681EABE-6996-82AB-E8C3-44D7FDBC94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19209" y="863434"/>
            <a:ext cx="914400" cy="914400"/>
          </a:xfrm>
          <a:prstGeom prst="rect">
            <a:avLst/>
          </a:prstGeom>
        </p:spPr>
      </p:pic>
    </p:spTree>
    <p:extLst>
      <p:ext uri="{BB962C8B-B14F-4D97-AF65-F5344CB8AC3E}">
        <p14:creationId xmlns:p14="http://schemas.microsoft.com/office/powerpoint/2010/main" val="2915531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DF8D-BAA0-D302-AF75-C8D1867E9564}"/>
              </a:ext>
            </a:extLst>
          </p:cNvPr>
          <p:cNvSpPr>
            <a:spLocks noGrp="1"/>
          </p:cNvSpPr>
          <p:nvPr>
            <p:ph type="title"/>
          </p:nvPr>
        </p:nvSpPr>
        <p:spPr>
          <a:xfrm>
            <a:off x="646109" y="620369"/>
            <a:ext cx="9404723" cy="1157465"/>
          </a:xfrm>
        </p:spPr>
        <p:txBody>
          <a:bodyPr/>
          <a:lstStyle/>
          <a:p>
            <a:r>
              <a:rPr lang="en-US" sz="2000" b="1" dirty="0">
                <a:solidFill>
                  <a:schemeClr val="tx1"/>
                </a:solidFill>
                <a:latin typeface="Roboto" panose="02000000000000000000" pitchFamily="2" charset="0"/>
              </a:rPr>
              <a:t>Stored procedure to update the Base MSRP of a vehicle given its VIN (1-10) and new Base MSRP.</a:t>
            </a:r>
            <a:endParaRPr lang="en-IN" sz="2000" b="1" dirty="0">
              <a:solidFill>
                <a:schemeClr val="tx1"/>
              </a:solidFill>
              <a:latin typeface="Roboto" panose="02000000000000000000" pitchFamily="2" charset="0"/>
            </a:endParaRPr>
          </a:p>
        </p:txBody>
      </p:sp>
      <p:sp>
        <p:nvSpPr>
          <p:cNvPr id="3" name="Content Placeholder 2">
            <a:extLst>
              <a:ext uri="{FF2B5EF4-FFF2-40B4-BE49-F238E27FC236}">
                <a16:creationId xmlns:a16="http://schemas.microsoft.com/office/drawing/2014/main" id="{51651926-6AF6-4ECF-ADB9-08A5B91A9C66}"/>
              </a:ext>
            </a:extLst>
          </p:cNvPr>
          <p:cNvSpPr>
            <a:spLocks noGrp="1"/>
          </p:cNvSpPr>
          <p:nvPr>
            <p:ph idx="1"/>
          </p:nvPr>
        </p:nvSpPr>
        <p:spPr>
          <a:xfrm>
            <a:off x="875201" y="1853248"/>
            <a:ext cx="8946541" cy="4195481"/>
          </a:xfrm>
        </p:spPr>
        <p:txBody>
          <a:bodyPr/>
          <a:lstStyle/>
          <a:p>
            <a:r>
              <a:rPr lang="en-IN" dirty="0"/>
              <a:t>delimiter //</a:t>
            </a:r>
          </a:p>
          <a:p>
            <a:r>
              <a:rPr lang="en-IN" dirty="0"/>
              <a:t>create procedure </a:t>
            </a:r>
          </a:p>
          <a:p>
            <a:r>
              <a:rPr lang="en-IN" dirty="0" err="1"/>
              <a:t>update_Base_MSRP</a:t>
            </a:r>
            <a:r>
              <a:rPr lang="en-IN" dirty="0"/>
              <a:t>(in </a:t>
            </a:r>
            <a:r>
              <a:rPr lang="en-IN" dirty="0" err="1"/>
              <a:t>viNumber</a:t>
            </a:r>
            <a:r>
              <a:rPr lang="en-IN" dirty="0"/>
              <a:t> varchar(200), in </a:t>
            </a:r>
            <a:r>
              <a:rPr lang="en-IN" dirty="0" err="1"/>
              <a:t>New_Base_MSRP</a:t>
            </a:r>
            <a:r>
              <a:rPr lang="en-IN" dirty="0"/>
              <a:t> varchar(300))</a:t>
            </a:r>
          </a:p>
          <a:p>
            <a:r>
              <a:rPr lang="en-IN" dirty="0"/>
              <a:t>begin    </a:t>
            </a:r>
          </a:p>
          <a:p>
            <a:r>
              <a:rPr lang="en-IN" dirty="0"/>
              <a:t>update </a:t>
            </a:r>
            <a:r>
              <a:rPr lang="en-IN" dirty="0" err="1"/>
              <a:t>electric_vehicles</a:t>
            </a:r>
            <a:r>
              <a:rPr lang="en-IN" dirty="0"/>
              <a:t>    </a:t>
            </a:r>
          </a:p>
          <a:p>
            <a:r>
              <a:rPr lang="en-IN" dirty="0"/>
              <a:t>set </a:t>
            </a:r>
            <a:r>
              <a:rPr lang="en-IN" dirty="0" err="1"/>
              <a:t>Base_MSRP</a:t>
            </a:r>
            <a:r>
              <a:rPr lang="en-IN" dirty="0"/>
              <a:t>= </a:t>
            </a:r>
            <a:r>
              <a:rPr lang="en-IN" dirty="0" err="1"/>
              <a:t>New_Base_MSRP</a:t>
            </a:r>
            <a:r>
              <a:rPr lang="en-IN" dirty="0"/>
              <a:t> where vin = </a:t>
            </a:r>
            <a:r>
              <a:rPr lang="en-IN" dirty="0" err="1"/>
              <a:t>viNumber</a:t>
            </a:r>
            <a:r>
              <a:rPr lang="en-IN" dirty="0"/>
              <a:t> ;</a:t>
            </a:r>
          </a:p>
          <a:p>
            <a:r>
              <a:rPr lang="en-IN" dirty="0"/>
              <a:t>end //</a:t>
            </a:r>
          </a:p>
          <a:p>
            <a:r>
              <a:rPr lang="en-IN" dirty="0"/>
              <a:t>delimiter ;</a:t>
            </a:r>
          </a:p>
          <a:p>
            <a:r>
              <a:rPr lang="en-IN" dirty="0"/>
              <a:t>call </a:t>
            </a:r>
            <a:r>
              <a:rPr lang="en-IN" dirty="0" err="1"/>
              <a:t>update_Base_MSRP</a:t>
            </a:r>
            <a:r>
              <a:rPr lang="en-IN" dirty="0"/>
              <a:t>("WBY8P6C58K", 40000);</a:t>
            </a:r>
          </a:p>
        </p:txBody>
      </p:sp>
      <p:pic>
        <p:nvPicPr>
          <p:cNvPr id="4" name="Content Placeholder 4" descr="Electric car">
            <a:extLst>
              <a:ext uri="{FF2B5EF4-FFF2-40B4-BE49-F238E27FC236}">
                <a16:creationId xmlns:a16="http://schemas.microsoft.com/office/drawing/2014/main" id="{D66FF09D-F2F3-E02D-2FA5-38134400B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2216416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8679-53CC-6BE0-D0F5-7BABE07A9F74}"/>
              </a:ext>
            </a:extLst>
          </p:cNvPr>
          <p:cNvSpPr>
            <a:spLocks noGrp="1"/>
          </p:cNvSpPr>
          <p:nvPr>
            <p:ph type="title"/>
          </p:nvPr>
        </p:nvSpPr>
        <p:spPr>
          <a:xfrm>
            <a:off x="514136" y="386730"/>
            <a:ext cx="9404723" cy="1400530"/>
          </a:xfrm>
        </p:spPr>
        <p:txBody>
          <a:bodyPr/>
          <a:lstStyle/>
          <a:p>
            <a:r>
              <a:rPr lang="en-IN" sz="2000" b="1" dirty="0"/>
              <a:t>Dataset Report Summary:</a:t>
            </a:r>
            <a:br>
              <a:rPr lang="en-IN" b="1" i="0" dirty="0">
                <a:solidFill>
                  <a:srgbClr val="0D0D0D"/>
                </a:solidFill>
                <a:effectLst/>
                <a:highlight>
                  <a:srgbClr val="FFFFFF"/>
                </a:highlight>
                <a:latin typeface="ui-sans-serif"/>
              </a:rPr>
            </a:br>
            <a:endParaRPr lang="en-IN" dirty="0"/>
          </a:p>
        </p:txBody>
      </p:sp>
      <p:sp>
        <p:nvSpPr>
          <p:cNvPr id="3" name="Content Placeholder 2">
            <a:extLst>
              <a:ext uri="{FF2B5EF4-FFF2-40B4-BE49-F238E27FC236}">
                <a16:creationId xmlns:a16="http://schemas.microsoft.com/office/drawing/2014/main" id="{8BCC810B-1C29-F37A-525B-958009129BE9}"/>
              </a:ext>
            </a:extLst>
          </p:cNvPr>
          <p:cNvSpPr>
            <a:spLocks noGrp="1"/>
          </p:cNvSpPr>
          <p:nvPr>
            <p:ph idx="1"/>
          </p:nvPr>
        </p:nvSpPr>
        <p:spPr>
          <a:xfrm>
            <a:off x="1192866" y="1331259"/>
            <a:ext cx="8946541" cy="4195481"/>
          </a:xfrm>
        </p:spPr>
        <p:txBody>
          <a:bodyPr/>
          <a:lstStyle/>
          <a:p>
            <a:r>
              <a:rPr lang="en-US" dirty="0"/>
              <a:t>This dataset provides comprehensive information about electric vehicles, including their geographic distribution, manufacturing details, and eligibility for clean alternative fuel incentives. Each record is uniquely identified by the Vehicle Identification Number (VIN) and includes details such as the make, model, and year of the vehicle, as well as its electric range and base MSRP. Location-based attributes such as county, city, state, postal code, and census tract enable detailed geographic analysis.</a:t>
            </a:r>
          </a:p>
          <a:p>
            <a:r>
              <a:rPr lang="en-US" dirty="0"/>
              <a:t> This dataset is valuable for studying electric vehicle adoption patterns, assessing the impact of clean energy policies, and planning for infrastructure development to support electric vehicles.</a:t>
            </a:r>
            <a:endParaRPr lang="en-IN" dirty="0"/>
          </a:p>
        </p:txBody>
      </p:sp>
      <p:pic>
        <p:nvPicPr>
          <p:cNvPr id="5" name="Content Placeholder 4" descr="Electric car">
            <a:extLst>
              <a:ext uri="{FF2B5EF4-FFF2-40B4-BE49-F238E27FC236}">
                <a16:creationId xmlns:a16="http://schemas.microsoft.com/office/drawing/2014/main" id="{E3DE8765-1656-031D-5834-510CD467F8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188451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AD33-ABDF-CD51-B977-DE65B445F3C7}"/>
              </a:ext>
            </a:extLst>
          </p:cNvPr>
          <p:cNvSpPr>
            <a:spLocks noGrp="1"/>
          </p:cNvSpPr>
          <p:nvPr>
            <p:ph type="title"/>
          </p:nvPr>
        </p:nvSpPr>
        <p:spPr>
          <a:xfrm>
            <a:off x="567818" y="270350"/>
            <a:ext cx="9404723" cy="659645"/>
          </a:xfrm>
        </p:spPr>
        <p:txBody>
          <a:bodyPr/>
          <a:lstStyle/>
          <a:p>
            <a:r>
              <a:rPr lang="en-IN" sz="2000" b="1" dirty="0"/>
              <a:t>Columns Description:</a:t>
            </a:r>
          </a:p>
        </p:txBody>
      </p:sp>
      <p:sp>
        <p:nvSpPr>
          <p:cNvPr id="3" name="Content Placeholder 2">
            <a:extLst>
              <a:ext uri="{FF2B5EF4-FFF2-40B4-BE49-F238E27FC236}">
                <a16:creationId xmlns:a16="http://schemas.microsoft.com/office/drawing/2014/main" id="{CDE7DACA-AB3C-DAEA-1F21-8F2A41A0EBC9}"/>
              </a:ext>
            </a:extLst>
          </p:cNvPr>
          <p:cNvSpPr>
            <a:spLocks noGrp="1"/>
          </p:cNvSpPr>
          <p:nvPr>
            <p:ph idx="1"/>
          </p:nvPr>
        </p:nvSpPr>
        <p:spPr>
          <a:xfrm>
            <a:off x="735807" y="1074657"/>
            <a:ext cx="9531379" cy="5183170"/>
          </a:xfrm>
        </p:spPr>
        <p:txBody>
          <a:bodyPr>
            <a:normAutofit fontScale="77500" lnSpcReduction="20000"/>
          </a:bodyPr>
          <a:lstStyle/>
          <a:p>
            <a:r>
              <a:rPr lang="en-US" sz="2600" dirty="0">
                <a:solidFill>
                  <a:schemeClr val="tx2"/>
                </a:solidFill>
              </a:rPr>
              <a:t>VIN (Vehicle Identification Number): A unique identifier for each vehicle, typically composed of 17 characters, but this dataset seems to be using the first 10 characters.</a:t>
            </a:r>
          </a:p>
          <a:p>
            <a:r>
              <a:rPr lang="en-US" sz="2600" dirty="0">
                <a:solidFill>
                  <a:schemeClr val="tx2"/>
                </a:solidFill>
              </a:rPr>
              <a:t>County: The county in which the vehicle is registered.</a:t>
            </a:r>
          </a:p>
          <a:p>
            <a:r>
              <a:rPr lang="en-US" sz="2600" dirty="0">
                <a:solidFill>
                  <a:schemeClr val="tx2"/>
                </a:solidFill>
              </a:rPr>
              <a:t>City: The city in which the vehicle is registered.</a:t>
            </a:r>
          </a:p>
          <a:p>
            <a:r>
              <a:rPr lang="en-US" sz="2600" dirty="0">
                <a:solidFill>
                  <a:schemeClr val="tx2"/>
                </a:solidFill>
              </a:rPr>
              <a:t>State: The state in which the vehicle is registered.</a:t>
            </a:r>
          </a:p>
          <a:p>
            <a:r>
              <a:rPr lang="en-US" sz="2600" dirty="0">
                <a:solidFill>
                  <a:schemeClr val="tx2"/>
                </a:solidFill>
              </a:rPr>
              <a:t>Postal Code: The postal code for the vehicle’s registration address.</a:t>
            </a:r>
          </a:p>
          <a:p>
            <a:r>
              <a:rPr lang="en-US" sz="2600" dirty="0">
                <a:solidFill>
                  <a:schemeClr val="tx2"/>
                </a:solidFill>
              </a:rPr>
              <a:t>Model Year: The year the vehicle model was manufactured.</a:t>
            </a:r>
          </a:p>
          <a:p>
            <a:r>
              <a:rPr lang="en-US" sz="2600" dirty="0">
                <a:solidFill>
                  <a:schemeClr val="tx2"/>
                </a:solidFill>
              </a:rPr>
              <a:t>Make: The manufacturer or brand of the vehicle (e.g., Tesla, Nissan).</a:t>
            </a:r>
          </a:p>
          <a:p>
            <a:r>
              <a:rPr lang="en-US" sz="2600" dirty="0">
                <a:solidFill>
                  <a:schemeClr val="tx2"/>
                </a:solidFill>
              </a:rPr>
              <a:t>Model: The specific model name or number of the vehicle.</a:t>
            </a:r>
          </a:p>
          <a:p>
            <a:r>
              <a:rPr lang="en-US" sz="2600" dirty="0">
                <a:solidFill>
                  <a:schemeClr val="tx2"/>
                </a:solidFill>
              </a:rPr>
              <a:t>Electric Vehicle Type: The type of electric vehicle (e.g., Battery Electric Vehicle (BEV), Plug-in Hybrid Electric Vehicle (PHEV)).</a:t>
            </a:r>
          </a:p>
          <a:p>
            <a:r>
              <a:rPr lang="en-US" sz="2600" dirty="0">
                <a:solidFill>
                  <a:schemeClr val="tx2"/>
                </a:solidFill>
              </a:rPr>
              <a:t>Clean Alternative Fuel Vehicle (CAFV) Eligibility: Indicates whether the vehicle is eligible for clean alternative fuel vehicle incentives.</a:t>
            </a:r>
          </a:p>
          <a:p>
            <a:endParaRPr lang="en-IN" dirty="0"/>
          </a:p>
        </p:txBody>
      </p:sp>
      <p:pic>
        <p:nvPicPr>
          <p:cNvPr id="4" name="Content Placeholder 4" descr="Electric car">
            <a:extLst>
              <a:ext uri="{FF2B5EF4-FFF2-40B4-BE49-F238E27FC236}">
                <a16:creationId xmlns:a16="http://schemas.microsoft.com/office/drawing/2014/main" id="{46A77FD5-711E-4CC4-52B0-81D1F7739D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177931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30B0-9734-665B-F570-92D0843C83C2}"/>
              </a:ext>
            </a:extLst>
          </p:cNvPr>
          <p:cNvSpPr>
            <a:spLocks noGrp="1"/>
          </p:cNvSpPr>
          <p:nvPr>
            <p:ph type="title"/>
          </p:nvPr>
        </p:nvSpPr>
        <p:spPr>
          <a:xfrm>
            <a:off x="484874" y="307484"/>
            <a:ext cx="9404723" cy="555950"/>
          </a:xfrm>
        </p:spPr>
        <p:txBody>
          <a:bodyPr/>
          <a:lstStyle/>
          <a:p>
            <a:r>
              <a:rPr lang="en-IN" sz="2000" b="1" dirty="0"/>
              <a:t>Columns Description:</a:t>
            </a:r>
          </a:p>
        </p:txBody>
      </p:sp>
      <p:sp>
        <p:nvSpPr>
          <p:cNvPr id="3" name="Content Placeholder 2">
            <a:extLst>
              <a:ext uri="{FF2B5EF4-FFF2-40B4-BE49-F238E27FC236}">
                <a16:creationId xmlns:a16="http://schemas.microsoft.com/office/drawing/2014/main" id="{82831FFB-9249-9812-69ED-D849F4D44768}"/>
              </a:ext>
            </a:extLst>
          </p:cNvPr>
          <p:cNvSpPr>
            <a:spLocks noGrp="1"/>
          </p:cNvSpPr>
          <p:nvPr>
            <p:ph idx="1"/>
          </p:nvPr>
        </p:nvSpPr>
        <p:spPr>
          <a:xfrm>
            <a:off x="805386" y="1018096"/>
            <a:ext cx="9404723" cy="5230304"/>
          </a:xfrm>
        </p:spPr>
        <p:txBody>
          <a:bodyPr/>
          <a:lstStyle/>
          <a:p>
            <a:r>
              <a:rPr lang="en-US" dirty="0">
                <a:solidFill>
                  <a:schemeClr val="tx2"/>
                </a:solidFill>
              </a:rPr>
              <a:t>Electric Range: The maximum distance the vehicle can travel on a single charge.</a:t>
            </a:r>
          </a:p>
          <a:p>
            <a:r>
              <a:rPr lang="en-US" dirty="0">
                <a:solidFill>
                  <a:schemeClr val="tx2"/>
                </a:solidFill>
              </a:rPr>
              <a:t>Base MSRP: The manufacturer’s suggested retail price for the base model of the vehicle.</a:t>
            </a:r>
          </a:p>
          <a:p>
            <a:r>
              <a:rPr lang="en-US" dirty="0">
                <a:solidFill>
                  <a:schemeClr val="tx2"/>
                </a:solidFill>
              </a:rPr>
              <a:t>Legislative District: The legislative district where the vehicle is registered.</a:t>
            </a:r>
          </a:p>
          <a:p>
            <a:r>
              <a:rPr lang="en-US" dirty="0">
                <a:solidFill>
                  <a:schemeClr val="tx2"/>
                </a:solidFill>
              </a:rPr>
              <a:t>DOL Vehicle ID: A unique identifier assigned by the Department of Licensing.</a:t>
            </a:r>
          </a:p>
          <a:p>
            <a:r>
              <a:rPr lang="en-US" dirty="0">
                <a:solidFill>
                  <a:schemeClr val="tx2"/>
                </a:solidFill>
              </a:rPr>
              <a:t>Vehicle Location: General location information for the vehicle.</a:t>
            </a:r>
          </a:p>
          <a:p>
            <a:r>
              <a:rPr lang="en-US" dirty="0">
                <a:solidFill>
                  <a:schemeClr val="tx2"/>
                </a:solidFill>
              </a:rPr>
              <a:t>Electric Utility: The utility company providing electric service to the vehicle’s location.</a:t>
            </a:r>
          </a:p>
          <a:p>
            <a:r>
              <a:rPr lang="en-US" dirty="0">
                <a:solidFill>
                  <a:schemeClr val="tx2"/>
                </a:solidFill>
              </a:rPr>
              <a:t>2020 Census Tract: The census tract for the vehicle's location based on the 2020 census.</a:t>
            </a:r>
          </a:p>
          <a:p>
            <a:endParaRPr lang="en-IN" dirty="0"/>
          </a:p>
        </p:txBody>
      </p:sp>
      <p:pic>
        <p:nvPicPr>
          <p:cNvPr id="4" name="Content Placeholder 4" descr="Electric car">
            <a:extLst>
              <a:ext uri="{FF2B5EF4-FFF2-40B4-BE49-F238E27FC236}">
                <a16:creationId xmlns:a16="http://schemas.microsoft.com/office/drawing/2014/main" id="{E5C06CD6-6ECE-0AA4-B1B1-8D267958C4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287763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C2B8-E3DE-AC3A-516A-F651CDC744D0}"/>
              </a:ext>
            </a:extLst>
          </p:cNvPr>
          <p:cNvSpPr>
            <a:spLocks noGrp="1"/>
          </p:cNvSpPr>
          <p:nvPr>
            <p:ph type="title"/>
          </p:nvPr>
        </p:nvSpPr>
        <p:spPr>
          <a:xfrm>
            <a:off x="567818" y="377304"/>
            <a:ext cx="9404723" cy="1400530"/>
          </a:xfrm>
        </p:spPr>
        <p:txBody>
          <a:bodyPr/>
          <a:lstStyle/>
          <a:p>
            <a:r>
              <a:rPr lang="en-US" sz="2000" b="1" i="0" dirty="0">
                <a:solidFill>
                  <a:schemeClr val="tx1"/>
                </a:solidFill>
                <a:effectLst/>
                <a:latin typeface="Roboto" panose="02000000000000000000" pitchFamily="2" charset="0"/>
              </a:rPr>
              <a:t>Query to list all electric vehicles with their VIN (1-10), Make, and Model.</a:t>
            </a:r>
            <a:br>
              <a:rPr lang="en-US" sz="2000" b="1" i="0" dirty="0">
                <a:solidFill>
                  <a:schemeClr val="tx1"/>
                </a:solidFill>
                <a:effectLst/>
                <a:latin typeface="Roboto" panose="02000000000000000000" pitchFamily="2" charset="0"/>
              </a:rPr>
            </a:br>
            <a:br>
              <a:rPr lang="en-US" sz="2000" b="1" i="0" dirty="0">
                <a:solidFill>
                  <a:schemeClr val="tx1"/>
                </a:solidFill>
                <a:effectLst/>
                <a:latin typeface="Roboto" panose="02000000000000000000" pitchFamily="2" charset="0"/>
              </a:rPr>
            </a:br>
            <a:r>
              <a:rPr lang="en-US" sz="2000" dirty="0">
                <a:solidFill>
                  <a:schemeClr val="tx1"/>
                </a:solidFill>
                <a:latin typeface="Roboto" panose="02000000000000000000" pitchFamily="2" charset="0"/>
              </a:rPr>
              <a:t>select vin, Make, Model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a:t>
            </a:r>
            <a:endParaRPr lang="en-IN" sz="2000" dirty="0">
              <a:solidFill>
                <a:schemeClr val="tx1"/>
              </a:solidFill>
            </a:endParaRPr>
          </a:p>
        </p:txBody>
      </p:sp>
      <p:pic>
        <p:nvPicPr>
          <p:cNvPr id="5" name="Content Placeholder 4">
            <a:extLst>
              <a:ext uri="{FF2B5EF4-FFF2-40B4-BE49-F238E27FC236}">
                <a16:creationId xmlns:a16="http://schemas.microsoft.com/office/drawing/2014/main" id="{7951826C-78D2-58F0-CA6E-748706FDE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203" y="2052638"/>
            <a:ext cx="4015818" cy="4195762"/>
          </a:xfrm>
        </p:spPr>
      </p:pic>
      <p:pic>
        <p:nvPicPr>
          <p:cNvPr id="6" name="Content Placeholder 4" descr="Electric car">
            <a:extLst>
              <a:ext uri="{FF2B5EF4-FFF2-40B4-BE49-F238E27FC236}">
                <a16:creationId xmlns:a16="http://schemas.microsoft.com/office/drawing/2014/main" id="{B6E53F97-C79B-43A9-3D67-21AB03DB5F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14788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86FA-D89F-CC10-78A1-BC8237D67886}"/>
              </a:ext>
            </a:extLst>
          </p:cNvPr>
          <p:cNvSpPr>
            <a:spLocks noGrp="1"/>
          </p:cNvSpPr>
          <p:nvPr>
            <p:ph type="title"/>
          </p:nvPr>
        </p:nvSpPr>
        <p:spPr/>
        <p:txBody>
          <a:bodyPr/>
          <a:lstStyle/>
          <a:p>
            <a:r>
              <a:rPr lang="en-US" sz="2000" b="1" dirty="0">
                <a:solidFill>
                  <a:schemeClr val="tx1"/>
                </a:solidFill>
                <a:latin typeface="Roboto" panose="02000000000000000000" pitchFamily="2" charset="0"/>
              </a:rPr>
              <a:t>Query to display all columns for electric vehicles with a Model Year of 2020 or later.</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where </a:t>
            </a:r>
            <a:r>
              <a:rPr lang="en-US" sz="2000" dirty="0" err="1">
                <a:solidFill>
                  <a:schemeClr val="tx1"/>
                </a:solidFill>
                <a:latin typeface="Roboto" panose="02000000000000000000" pitchFamily="2" charset="0"/>
              </a:rPr>
              <a:t>model_year</a:t>
            </a:r>
            <a:r>
              <a:rPr lang="en-US" sz="2000" dirty="0">
                <a:solidFill>
                  <a:schemeClr val="tx1"/>
                </a:solidFill>
                <a:latin typeface="Roboto" panose="02000000000000000000" pitchFamily="2" charset="0"/>
              </a:rPr>
              <a:t> &gt;= 2020;</a:t>
            </a:r>
            <a:endParaRPr lang="en-IN" sz="2000" dirty="0">
              <a:solidFill>
                <a:schemeClr val="tx1"/>
              </a:solidFill>
              <a:latin typeface="Roboto" panose="02000000000000000000" pitchFamily="2" charset="0"/>
            </a:endParaRPr>
          </a:p>
        </p:txBody>
      </p:sp>
      <p:pic>
        <p:nvPicPr>
          <p:cNvPr id="5" name="Content Placeholder 4" descr="Electric car">
            <a:extLst>
              <a:ext uri="{FF2B5EF4-FFF2-40B4-BE49-F238E27FC236}">
                <a16:creationId xmlns:a16="http://schemas.microsoft.com/office/drawing/2014/main" id="{54B66D39-9010-98D2-1112-B8CBEC88C33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09782" y="863434"/>
            <a:ext cx="914400" cy="914400"/>
          </a:xfrm>
        </p:spPr>
      </p:pic>
      <p:pic>
        <p:nvPicPr>
          <p:cNvPr id="7" name="Picture 6">
            <a:extLst>
              <a:ext uri="{FF2B5EF4-FFF2-40B4-BE49-F238E27FC236}">
                <a16:creationId xmlns:a16="http://schemas.microsoft.com/office/drawing/2014/main" id="{2147A388-70E1-5DF5-177B-CCDD7D506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110" y="2271860"/>
            <a:ext cx="11175102" cy="4133422"/>
          </a:xfrm>
          <a:prstGeom prst="rect">
            <a:avLst/>
          </a:prstGeom>
        </p:spPr>
      </p:pic>
    </p:spTree>
    <p:extLst>
      <p:ext uri="{BB962C8B-B14F-4D97-AF65-F5344CB8AC3E}">
        <p14:creationId xmlns:p14="http://schemas.microsoft.com/office/powerpoint/2010/main" val="156449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7A73-527F-77D3-D340-54EE77EF69F9}"/>
              </a:ext>
            </a:extLst>
          </p:cNvPr>
          <p:cNvSpPr>
            <a:spLocks noGrp="1"/>
          </p:cNvSpPr>
          <p:nvPr>
            <p:ph type="title"/>
          </p:nvPr>
        </p:nvSpPr>
        <p:spPr/>
        <p:txBody>
          <a:bodyPr/>
          <a:lstStyle/>
          <a:p>
            <a:r>
              <a:rPr lang="en-US" sz="2000" b="1" dirty="0">
                <a:solidFill>
                  <a:schemeClr val="tx1"/>
                </a:solidFill>
                <a:latin typeface="Roboto" panose="02000000000000000000" pitchFamily="2" charset="0"/>
              </a:rPr>
              <a:t>Query to list electric vehicles manufactured by Tesla.</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VIN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where make= "TESLA";</a:t>
            </a:r>
            <a:endParaRPr lang="en-IN" sz="2000" dirty="0">
              <a:solidFill>
                <a:schemeClr val="tx1"/>
              </a:solidFill>
              <a:latin typeface="Roboto" panose="02000000000000000000" pitchFamily="2" charset="0"/>
            </a:endParaRPr>
          </a:p>
        </p:txBody>
      </p:sp>
      <p:pic>
        <p:nvPicPr>
          <p:cNvPr id="8" name="Content Placeholder 7">
            <a:extLst>
              <a:ext uri="{FF2B5EF4-FFF2-40B4-BE49-F238E27FC236}">
                <a16:creationId xmlns:a16="http://schemas.microsoft.com/office/drawing/2014/main" id="{4F534F56-314C-1089-86BB-E45DF947E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226" y="2052638"/>
            <a:ext cx="5865558" cy="4195762"/>
          </a:xfrm>
        </p:spPr>
      </p:pic>
      <p:pic>
        <p:nvPicPr>
          <p:cNvPr id="9" name="Content Placeholder 4" descr="Electric car">
            <a:extLst>
              <a:ext uri="{FF2B5EF4-FFF2-40B4-BE49-F238E27FC236}">
                <a16:creationId xmlns:a16="http://schemas.microsoft.com/office/drawing/2014/main" id="{5781D8DC-5460-5458-5C5B-65DB483DCF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148302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989D-F63B-F779-DC1B-A450DB5BD98A}"/>
              </a:ext>
            </a:extLst>
          </p:cNvPr>
          <p:cNvSpPr>
            <a:spLocks noGrp="1"/>
          </p:cNvSpPr>
          <p:nvPr>
            <p:ph type="title"/>
          </p:nvPr>
        </p:nvSpPr>
        <p:spPr/>
        <p:txBody>
          <a:bodyPr/>
          <a:lstStyle/>
          <a:p>
            <a:r>
              <a:rPr lang="en-US" sz="2000" b="1" dirty="0">
                <a:solidFill>
                  <a:schemeClr val="tx1"/>
                </a:solidFill>
                <a:latin typeface="Roboto" panose="02000000000000000000" pitchFamily="2" charset="0"/>
              </a:rPr>
              <a:t>Query to find all electric vehicles where the Model contains the word Leaf.</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VIN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 where Model like "%LEAF%";</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626E4FE7-5ACC-1DF2-161F-2B19652ACB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1828" y="2052638"/>
            <a:ext cx="5166052" cy="4195762"/>
          </a:xfrm>
        </p:spPr>
      </p:pic>
      <p:pic>
        <p:nvPicPr>
          <p:cNvPr id="6" name="Content Placeholder 4" descr="Electric car">
            <a:extLst>
              <a:ext uri="{FF2B5EF4-FFF2-40B4-BE49-F238E27FC236}">
                <a16:creationId xmlns:a16="http://schemas.microsoft.com/office/drawing/2014/main" id="{C72E95CB-64FB-6070-DF1D-CF18432BCD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6076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B17A-CFDE-3100-059C-A6611F4D935E}"/>
              </a:ext>
            </a:extLst>
          </p:cNvPr>
          <p:cNvSpPr>
            <a:spLocks noGrp="1"/>
          </p:cNvSpPr>
          <p:nvPr>
            <p:ph type="title"/>
          </p:nvPr>
        </p:nvSpPr>
        <p:spPr/>
        <p:txBody>
          <a:bodyPr/>
          <a:lstStyle/>
          <a:p>
            <a:r>
              <a:rPr lang="en-US" sz="2000" b="1" dirty="0">
                <a:solidFill>
                  <a:schemeClr val="tx1"/>
                </a:solidFill>
                <a:latin typeface="Roboto" panose="02000000000000000000" pitchFamily="2" charset="0"/>
              </a:rPr>
              <a:t>Query to count the total number of electric vehicles in the dataset.</a:t>
            </a:r>
            <a:br>
              <a:rPr lang="en-US" sz="2000" b="1" dirty="0">
                <a:solidFill>
                  <a:schemeClr val="tx1"/>
                </a:solidFill>
                <a:latin typeface="Roboto" panose="02000000000000000000" pitchFamily="2" charset="0"/>
              </a:rPr>
            </a:br>
            <a:br>
              <a:rPr lang="en-US" sz="2000" b="1" dirty="0">
                <a:solidFill>
                  <a:schemeClr val="tx1"/>
                </a:solidFill>
                <a:latin typeface="Roboto" panose="02000000000000000000" pitchFamily="2" charset="0"/>
              </a:rPr>
            </a:br>
            <a:r>
              <a:rPr lang="en-US" sz="2000" dirty="0">
                <a:solidFill>
                  <a:schemeClr val="tx1"/>
                </a:solidFill>
                <a:latin typeface="Roboto" panose="02000000000000000000" pitchFamily="2" charset="0"/>
              </a:rPr>
              <a:t>select count(*) from </a:t>
            </a:r>
            <a:r>
              <a:rPr lang="en-US" sz="2000" dirty="0" err="1">
                <a:solidFill>
                  <a:schemeClr val="tx1"/>
                </a:solidFill>
                <a:latin typeface="Roboto" panose="02000000000000000000" pitchFamily="2" charset="0"/>
              </a:rPr>
              <a:t>electric_vehicles</a:t>
            </a:r>
            <a:r>
              <a:rPr lang="en-US" sz="2000" dirty="0">
                <a:solidFill>
                  <a:schemeClr val="tx1"/>
                </a:solidFill>
                <a:latin typeface="Roboto" panose="02000000000000000000" pitchFamily="2" charset="0"/>
              </a:rPr>
              <a:t>;</a:t>
            </a:r>
            <a:endParaRPr lang="en-IN" sz="2000" dirty="0">
              <a:solidFill>
                <a:schemeClr val="tx1"/>
              </a:solidFill>
              <a:latin typeface="Roboto" panose="02000000000000000000" pitchFamily="2" charset="0"/>
            </a:endParaRPr>
          </a:p>
        </p:txBody>
      </p:sp>
      <p:pic>
        <p:nvPicPr>
          <p:cNvPr id="5" name="Content Placeholder 4">
            <a:extLst>
              <a:ext uri="{FF2B5EF4-FFF2-40B4-BE49-F238E27FC236}">
                <a16:creationId xmlns:a16="http://schemas.microsoft.com/office/drawing/2014/main" id="{87D5FF17-A604-1E84-32BE-C4E0A23D09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545" y="2052638"/>
            <a:ext cx="6252686" cy="3961663"/>
          </a:xfrm>
        </p:spPr>
      </p:pic>
      <p:pic>
        <p:nvPicPr>
          <p:cNvPr id="6" name="Content Placeholder 4" descr="Electric car">
            <a:extLst>
              <a:ext uri="{FF2B5EF4-FFF2-40B4-BE49-F238E27FC236}">
                <a16:creationId xmlns:a16="http://schemas.microsoft.com/office/drawing/2014/main" id="{7402821E-1214-40EA-E478-13963BFD37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09782" y="863434"/>
            <a:ext cx="914400" cy="914400"/>
          </a:xfrm>
          <a:prstGeom prst="rect">
            <a:avLst/>
          </a:prstGeom>
        </p:spPr>
      </p:pic>
    </p:spTree>
    <p:extLst>
      <p:ext uri="{BB962C8B-B14F-4D97-AF65-F5344CB8AC3E}">
        <p14:creationId xmlns:p14="http://schemas.microsoft.com/office/powerpoint/2010/main" val="3030524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161</TotalTime>
  <Words>1263</Words>
  <Application>Microsoft Office PowerPoint</Application>
  <PresentationFormat>Widescreen</PresentationFormat>
  <Paragraphs>53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Century Gothic</vt:lpstr>
      <vt:lpstr>Comic Sans MS</vt:lpstr>
      <vt:lpstr>Google Sans</vt:lpstr>
      <vt:lpstr>Roboto</vt:lpstr>
      <vt:lpstr>ui-sans-serif</vt:lpstr>
      <vt:lpstr>Wingdings 3</vt:lpstr>
      <vt:lpstr>Ion</vt:lpstr>
      <vt:lpstr>Electric Vehicle Data Analysis in SQL </vt:lpstr>
      <vt:lpstr>Table Name : electric_vehicles  Total number of rows : 1,86,879  </vt:lpstr>
      <vt:lpstr>Columns Description:</vt:lpstr>
      <vt:lpstr>Columns Description:</vt:lpstr>
      <vt:lpstr>Query to list all electric vehicles with their VIN (1-10), Make, and Model.  select vin, Make, Model from electric_vehicles;</vt:lpstr>
      <vt:lpstr>Query to display all columns for electric vehicles with a Model Year of 2020 or later.  select * from electric_vehicles where model_year &gt;= 2020;</vt:lpstr>
      <vt:lpstr>Query to list electric vehicles manufactured by Tesla.  select VIN from electric_vehicles where make= "TESLA";</vt:lpstr>
      <vt:lpstr>Query to find all electric vehicles where the Model contains the word Leaf.  select VIN from electric_vehicles where Model like "%LEAF%";</vt:lpstr>
      <vt:lpstr>Query to count the total number of electric vehicles in the dataset.  select count(*) from electric_vehicles;</vt:lpstr>
      <vt:lpstr>Query to find the average Electric Range of all electric vehicles.  select avg(electric_range) as Average_Electric_Range from electric_vehicles;</vt:lpstr>
      <vt:lpstr>Query to list the top 5 electric vehicles with the highest Base MSRP, sorted in descending order.  select VIN, Base_MSRP from electric_vehicles order by Base_MSRP desc limit 5;</vt:lpstr>
      <vt:lpstr>Query to find the total number of electric vehicles for each Make.  select Make, count(vin) as Total_vehicles from electric_vehicles group by Make;</vt:lpstr>
      <vt:lpstr>Query using a CASE statement to categorize electric vehicles into three categories based on their Electric Range: Short Range for ranges less than 100 miles, Medium Range for ranges between 100 and 200 miles, and Long Range for ranges more than 200 miles.  select VIN, Electric_Range,  case   when Electric_Range &lt; 100 then "Short Range"        when Electric_Range &gt;= 100 and Electric_Range &lt;= 200 then "Medium Range"        else "Long Range" end as Range_Category from electric_vehicles;  </vt:lpstr>
      <vt:lpstr>Query to add a new column Model_Length to the electric vehicles table that calculates the length of each Model name.  alter table electric_vehicles add column Model_Length int;  update electric_vehicles set Model_Length = char_length(Model);</vt:lpstr>
      <vt:lpstr>Query using an advanced function to find the electric vehicle with the highest Electric Range.  with cte as (select vin, electric_range, rank() over (order by electric_range desc) as Ranking from electric_vehicles) select VIN, Electric_Range as Highest_electric_range from cte where Ranking=1;</vt:lpstr>
      <vt:lpstr>Createing a view named HighEndVehicles that includes electric vehicles with a Base MSRP of $50,000 or higher.  create view HighEndVehicles as (select VIN, Base_MSRP from electric_vehicles where Base_MSRP &gt;= 50000);  select * from HighEndVehicles;</vt:lpstr>
      <vt:lpstr>Query using a window function to rank electric vehicles based on their Base MSRP within each Model Year.  select VIN, Base_MSRP, Model_year,  rank() over (partition by Model_year order by Base_MSRP desc) as Ranking from electric_vehicles;</vt:lpstr>
      <vt:lpstr>Query to calculate the cumulative count of electric vehicles registered each year sorted by Model Year.  select VIN, Model_year,  count(vin) over (partition by Model_year rows between unbounded preceding and current row) as Cummulative_count from electric_vehicles order by Model_year;</vt:lpstr>
      <vt:lpstr>Query to find the county with the highest average Base MSRP for electric vehicles using subqueries and aggregate functions.  select County, Average_BaseMSRP as Highest_Average_BaseMSRP from (select county, avg(Base_MSRP) as Average_BaseMSRP from electric_vehicles group by county) tbl order by Average_BaseMSRP desc limit 1;</vt:lpstr>
      <vt:lpstr>Stored procedure to update the Base MSRP of a vehicle given its VIN (1-10) and new Base MSRP.</vt:lpstr>
      <vt:lpstr>Dataset Report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jaynil patel</dc:creator>
  <cp:lastModifiedBy>jaynil patel</cp:lastModifiedBy>
  <cp:revision>1</cp:revision>
  <dcterms:created xsi:type="dcterms:W3CDTF">2024-06-02T12:38:11Z</dcterms:created>
  <dcterms:modified xsi:type="dcterms:W3CDTF">2024-06-02T15:19:35Z</dcterms:modified>
</cp:coreProperties>
</file>