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344" r:id="rId3"/>
    <p:sldId id="34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67" d="100"/>
          <a:sy n="67"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12/01/2021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55358" y="1051340"/>
            <a:ext cx="5292000" cy="2940410"/>
          </a:xfrm>
          <a:ln>
            <a:noFill/>
          </a:ln>
        </p:spPr>
        <p:txBody>
          <a:bodyPr/>
          <a:lstStyle/>
          <a:p>
            <a:pPr lvl="1"/>
            <a:r>
              <a:rPr lang="en-US" sz="1200" noProof="0" dirty="0">
                <a:solidFill>
                  <a:schemeClr val="accent2">
                    <a:lumMod val="60000"/>
                    <a:lumOff val="40000"/>
                  </a:schemeClr>
                </a:solidFill>
              </a:rPr>
              <a:t>Usability of the Solution </a:t>
            </a:r>
            <a:endParaRPr lang="en-US" sz="1200" dirty="0">
              <a:solidFill>
                <a:schemeClr val="accent2">
                  <a:lumMod val="60000"/>
                  <a:lumOff val="40000"/>
                </a:schemeClr>
              </a:solidFill>
            </a:endParaRPr>
          </a:p>
          <a:p>
            <a:pPr lvl="1"/>
            <a:r>
              <a:rPr lang="en-US" noProof="0" dirty="0">
                <a:solidFill>
                  <a:schemeClr val="bg1"/>
                </a:solidFill>
              </a:rPr>
              <a:t>Online banking must prove to be a hassle-free experience to the customers, and with such a large and diversified customer pool, these technological solutions will definitely bolster MyBank’s Online Banking System. </a:t>
            </a:r>
          </a:p>
          <a:p>
            <a:pPr lvl="1"/>
            <a:r>
              <a:rPr lang="en-US" dirty="0">
                <a:solidFill>
                  <a:schemeClr val="bg1"/>
                </a:solidFill>
              </a:rPr>
              <a:t>Mentioned below are major issues that customers always face during Online Banking:</a:t>
            </a:r>
          </a:p>
          <a:p>
            <a:pPr marL="171450" lvl="1" indent="-171450">
              <a:buFont typeface="Arial" panose="020B0604020202020204" pitchFamily="34" charset="0"/>
              <a:buChar char="•"/>
            </a:pPr>
            <a:r>
              <a:rPr lang="en-US" b="0" dirty="0">
                <a:solidFill>
                  <a:schemeClr val="bg1"/>
                </a:solidFill>
              </a:rPr>
              <a:t>Lack of proper security</a:t>
            </a:r>
          </a:p>
          <a:p>
            <a:pPr marL="171450" lvl="1" indent="-171450">
              <a:buFont typeface="Arial" panose="020B0604020202020204" pitchFamily="34" charset="0"/>
              <a:buChar char="•"/>
            </a:pPr>
            <a:r>
              <a:rPr lang="en-US" b="0" dirty="0">
                <a:solidFill>
                  <a:schemeClr val="bg1"/>
                </a:solidFill>
              </a:rPr>
              <a:t>Transparency </a:t>
            </a:r>
          </a:p>
          <a:p>
            <a:pPr marL="171450" lvl="1" indent="-171450">
              <a:buFont typeface="Arial" panose="020B0604020202020204" pitchFamily="34" charset="0"/>
              <a:buChar char="•"/>
            </a:pPr>
            <a:r>
              <a:rPr lang="en-US" b="0" dirty="0">
                <a:solidFill>
                  <a:schemeClr val="bg1"/>
                </a:solidFill>
              </a:rPr>
              <a:t>Complex and rather confusing procedure</a:t>
            </a:r>
          </a:p>
          <a:p>
            <a:pPr marL="171450" lvl="1" indent="-171450">
              <a:buFont typeface="Arial" panose="020B0604020202020204" pitchFamily="34" charset="0"/>
              <a:buChar char="•"/>
            </a:pPr>
            <a:r>
              <a:rPr lang="en-US" b="0" dirty="0">
                <a:solidFill>
                  <a:schemeClr val="bg1"/>
                </a:solidFill>
              </a:rPr>
              <a:t>Compatibility with devices. </a:t>
            </a:r>
          </a:p>
          <a:p>
            <a:pPr lvl="1"/>
            <a:r>
              <a:rPr lang="en-US" b="0" dirty="0">
                <a:solidFill>
                  <a:schemeClr val="bg1"/>
                </a:solidFill>
              </a:rPr>
              <a:t>The aforementioned solutions can be subjected to initial A/B Testing to find out the flaws and issues. After that, a beta can be deployed to test for efficiency. </a:t>
            </a:r>
          </a:p>
        </p:txBody>
      </p:sp>
      <p:sp>
        <p:nvSpPr>
          <p:cNvPr id="3" name="Title 2"/>
          <p:cNvSpPr>
            <a:spLocks noGrp="1"/>
          </p:cNvSpPr>
          <p:nvPr>
            <p:ph type="title"/>
          </p:nvPr>
        </p:nvSpPr>
        <p:spPr>
          <a:xfrm>
            <a:off x="9735634" y="404301"/>
            <a:ext cx="1811724" cy="334102"/>
          </a:xfrm>
        </p:spPr>
        <p:txBody>
          <a:bodyPr/>
          <a:lstStyle/>
          <a:p>
            <a:pPr algn="r"/>
            <a:r>
              <a:rPr lang="en-US" noProof="0" dirty="0">
                <a:solidFill>
                  <a:schemeClr val="bg1"/>
                </a:solidFill>
              </a:rPr>
              <a:t>Module 1</a:t>
            </a:r>
          </a:p>
        </p:txBody>
      </p:sp>
      <p:sp>
        <p:nvSpPr>
          <p:cNvPr id="8" name="Content Placeholder 4"/>
          <p:cNvSpPr txBox="1">
            <a:spLocks/>
          </p:cNvSpPr>
          <p:nvPr/>
        </p:nvSpPr>
        <p:spPr>
          <a:xfrm>
            <a:off x="644642" y="1051339"/>
            <a:ext cx="5292000" cy="2940411"/>
          </a:xfrm>
          <a:prstGeom prst="rect">
            <a:avLst/>
          </a:prstGeom>
          <a:ln>
            <a:no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200" dirty="0">
                <a:solidFill>
                  <a:schemeClr val="accent2">
                    <a:lumMod val="60000"/>
                    <a:lumOff val="40000"/>
                  </a:schemeClr>
                </a:solidFill>
              </a:rPr>
              <a:t>Technology Architecture</a:t>
            </a:r>
          </a:p>
          <a:p>
            <a:pPr lvl="1"/>
            <a:r>
              <a:rPr lang="en-AU" dirty="0">
                <a:solidFill>
                  <a:schemeClr val="bg1"/>
                </a:solidFill>
              </a:rPr>
              <a:t>The platform and technology that MyBank should utilise must put their clients needs on forefront. For any person, data is a valuable asset, and thus, security and privacy must be given the highest regard when considering the Technology Architecture. </a:t>
            </a:r>
          </a:p>
          <a:p>
            <a:pPr marL="171450" lvl="1" indent="-171450">
              <a:buFont typeface="Arial" panose="020B0604020202020204" pitchFamily="34" charset="0"/>
              <a:buChar char="•"/>
            </a:pPr>
            <a:r>
              <a:rPr lang="en-AU" dirty="0">
                <a:solidFill>
                  <a:schemeClr val="bg1"/>
                </a:solidFill>
              </a:rPr>
              <a:t>AI and Machine Learning:</a:t>
            </a:r>
            <a:r>
              <a:rPr lang="en-AU" b="0" dirty="0">
                <a:solidFill>
                  <a:schemeClr val="bg1"/>
                </a:solidFill>
              </a:rPr>
              <a:t> Through the potent use of AI, banking could be made easier and effective. AI will help in efficient monitoring of online fraudulent activities and ensure compliance in regulatory tasks such as Know-Your-Customer. AI can also authenticate biometric verifications that will further refine the security.  </a:t>
            </a:r>
          </a:p>
          <a:p>
            <a:pPr marL="171450" lvl="1" indent="-171450">
              <a:buFont typeface="Arial" panose="020B0604020202020204" pitchFamily="34" charset="0"/>
              <a:buChar char="•"/>
            </a:pPr>
            <a:r>
              <a:rPr lang="en-AU" dirty="0">
                <a:solidFill>
                  <a:schemeClr val="bg1"/>
                </a:solidFill>
              </a:rPr>
              <a:t>Blockchain: </a:t>
            </a:r>
            <a:r>
              <a:rPr lang="en-AU" b="0" dirty="0">
                <a:solidFill>
                  <a:schemeClr val="bg1"/>
                </a:solidFill>
              </a:rPr>
              <a:t>Banking industry can benefit the most from this technology. Blockchain safeguards a customer’s privacy while proving to be a seamless method for transactions. </a:t>
            </a:r>
            <a:r>
              <a:rPr lang="en-US" b="0" dirty="0">
                <a:solidFill>
                  <a:schemeClr val="bg1"/>
                </a:solidFill>
              </a:rPr>
              <a:t>By integrating blockchain into the bank, consumers will see their transactions processed in as little as 10 minutes as the process is completely digitized. </a:t>
            </a:r>
          </a:p>
          <a:p>
            <a:pPr marL="171450" lvl="1" indent="-171450">
              <a:buFont typeface="Arial" panose="020B0604020202020204" pitchFamily="34" charset="0"/>
              <a:buChar char="•"/>
            </a:pPr>
            <a:r>
              <a:rPr lang="en-US" dirty="0">
                <a:solidFill>
                  <a:schemeClr val="bg1"/>
                </a:solidFill>
              </a:rPr>
              <a:t>Cloud Platform: </a:t>
            </a:r>
            <a:r>
              <a:rPr lang="en-US" b="0" dirty="0">
                <a:solidFill>
                  <a:schemeClr val="bg1"/>
                </a:solidFill>
              </a:rPr>
              <a:t>Integrating the above mentioned technologies require large computing power. Through the implementation of a cloud infrastructure, the banking system can be made flexible and readily upgradable. </a:t>
            </a:r>
            <a:r>
              <a:rPr lang="en-AU" b="0" dirty="0"/>
              <a:t>	</a:t>
            </a:r>
          </a:p>
          <a:p>
            <a:pPr marL="0" lvl="2" indent="0">
              <a:buNone/>
            </a:pPr>
            <a:endParaRPr lang="en-AU" dirty="0"/>
          </a:p>
          <a:p>
            <a:pPr marL="0" lvl="2" indent="0">
              <a:buNone/>
            </a:pPr>
            <a:endParaRPr lang="en-AU" dirty="0"/>
          </a:p>
        </p:txBody>
      </p:sp>
      <p:sp>
        <p:nvSpPr>
          <p:cNvPr id="9" name="Content Placeholder 4"/>
          <p:cNvSpPr txBox="1">
            <a:spLocks/>
          </p:cNvSpPr>
          <p:nvPr/>
        </p:nvSpPr>
        <p:spPr>
          <a:xfrm>
            <a:off x="6255358" y="4136750"/>
            <a:ext cx="5292000" cy="2484000"/>
          </a:xfrm>
          <a:prstGeom prst="rect">
            <a:avLst/>
          </a:prstGeom>
          <a:ln>
            <a:no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200" dirty="0">
                <a:solidFill>
                  <a:schemeClr val="accent2">
                    <a:lumMod val="60000"/>
                    <a:lumOff val="40000"/>
                  </a:schemeClr>
                </a:solidFill>
              </a:rPr>
              <a:t>Technology Framework and Compatibility </a:t>
            </a:r>
          </a:p>
          <a:p>
            <a:pPr marL="0" lvl="2" indent="0">
              <a:buNone/>
            </a:pPr>
            <a:r>
              <a:rPr lang="en-AU" b="1" dirty="0">
                <a:solidFill>
                  <a:schemeClr val="bg1"/>
                </a:solidFill>
              </a:rPr>
              <a:t>A comprehensive survey of the consumer base of MyBank will provide us with insights into what Technology Framework needs to be adopted. </a:t>
            </a:r>
          </a:p>
          <a:p>
            <a:pPr marL="0" lvl="2" indent="0">
              <a:buNone/>
            </a:pPr>
            <a:r>
              <a:rPr lang="en-AU" b="1" dirty="0">
                <a:solidFill>
                  <a:schemeClr val="bg1"/>
                </a:solidFill>
              </a:rPr>
              <a:t>Ways of ensuring compatibility:</a:t>
            </a:r>
          </a:p>
          <a:p>
            <a:pPr lvl="2"/>
            <a:r>
              <a:rPr lang="en-AU" dirty="0">
                <a:solidFill>
                  <a:schemeClr val="bg1"/>
                </a:solidFill>
              </a:rPr>
              <a:t>The Banking System must be tested for users on both, Desktop and Mobile environments.  </a:t>
            </a:r>
            <a:r>
              <a:rPr lang="en-AU" b="1" dirty="0">
                <a:solidFill>
                  <a:schemeClr val="bg1"/>
                </a:solidFill>
              </a:rPr>
              <a:t> </a:t>
            </a:r>
          </a:p>
          <a:p>
            <a:pPr lvl="2"/>
            <a:r>
              <a:rPr lang="en-AU" dirty="0">
                <a:solidFill>
                  <a:schemeClr val="bg1"/>
                </a:solidFill>
              </a:rPr>
              <a:t>Thorough testing of the software of Mobile Operating Systems like, iOS and Android. </a:t>
            </a:r>
          </a:p>
          <a:p>
            <a:pPr lvl="2"/>
            <a:r>
              <a:rPr lang="en-AU" dirty="0">
                <a:solidFill>
                  <a:schemeClr val="bg1"/>
                </a:solidFill>
              </a:rPr>
              <a:t>Testing the system on different browsers and also different desktop operating systems like MacOS, Windows and Linux. </a:t>
            </a:r>
          </a:p>
          <a:p>
            <a:pPr lvl="2"/>
            <a:r>
              <a:rPr lang="en-AU" dirty="0">
                <a:solidFill>
                  <a:schemeClr val="bg1"/>
                </a:solidFill>
              </a:rPr>
              <a:t>The system should be light weight, i.e. a user with lower bandwidth internet should also be able to access and use the system. </a:t>
            </a:r>
            <a:r>
              <a:rPr lang="en-AU" b="1" dirty="0"/>
              <a:t>	</a:t>
            </a:r>
          </a:p>
        </p:txBody>
      </p:sp>
      <p:sp>
        <p:nvSpPr>
          <p:cNvPr id="10" name="Text Placeholder 1"/>
          <p:cNvSpPr txBox="1">
            <a:spLocks/>
          </p:cNvSpPr>
          <p:nvPr/>
        </p:nvSpPr>
        <p:spPr>
          <a:xfrm>
            <a:off x="653528" y="369199"/>
            <a:ext cx="7460661"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2400" b="1" dirty="0">
                <a:solidFill>
                  <a:schemeClr val="accent2">
                    <a:lumMod val="60000"/>
                    <a:lumOff val="40000"/>
                  </a:schemeClr>
                </a:solidFill>
                <a:latin typeface="Dubai" panose="020B0503030403030204" pitchFamily="34" charset="-78"/>
                <a:cs typeface="Dubai" panose="020B0503030403030204" pitchFamily="34" charset="-78"/>
              </a:rPr>
              <a:t>T E C H N O L O G Y   C O N S I D E R A T I O N S  </a:t>
            </a:r>
          </a:p>
        </p:txBody>
      </p:sp>
      <p:sp>
        <p:nvSpPr>
          <p:cNvPr id="2" name="TextBox 1">
            <a:extLst>
              <a:ext uri="{FF2B5EF4-FFF2-40B4-BE49-F238E27FC236}">
                <a16:creationId xmlns:a16="http://schemas.microsoft.com/office/drawing/2014/main" id="{CC5FDD29-0EFE-4E2A-9076-E9DF04E4C814}"/>
              </a:ext>
            </a:extLst>
          </p:cNvPr>
          <p:cNvSpPr txBox="1"/>
          <p:nvPr/>
        </p:nvSpPr>
        <p:spPr>
          <a:xfrm>
            <a:off x="644642" y="4149101"/>
            <a:ext cx="5292000" cy="3208571"/>
          </a:xfrm>
          <a:prstGeom prst="rect">
            <a:avLst/>
          </a:prstGeom>
          <a:noFill/>
        </p:spPr>
        <p:txBody>
          <a:bodyPr wrap="square" lIns="0" tIns="0" rIns="0" bIns="0" rtlCol="0">
            <a:spAutoFit/>
          </a:bodyPr>
          <a:lstStyle/>
          <a:p>
            <a:pPr>
              <a:spcBef>
                <a:spcPts val="600"/>
              </a:spcBef>
              <a:buSzPct val="100000"/>
            </a:pPr>
            <a:r>
              <a:rPr lang="en-IN" sz="1200" b="1" dirty="0">
                <a:solidFill>
                  <a:schemeClr val="accent2">
                    <a:lumMod val="60000"/>
                    <a:lumOff val="40000"/>
                  </a:schemeClr>
                </a:solidFill>
              </a:rPr>
              <a:t>Technology Delivery</a:t>
            </a:r>
          </a:p>
          <a:p>
            <a:pPr>
              <a:spcBef>
                <a:spcPts val="600"/>
              </a:spcBef>
              <a:buSzPct val="100000"/>
            </a:pPr>
            <a:endParaRPr lang="en-IN" sz="1050" b="1" dirty="0">
              <a:solidFill>
                <a:srgbClr val="313131"/>
              </a:solidFill>
            </a:endParaRPr>
          </a:p>
          <a:p>
            <a:pPr marL="0" lvl="2" indent="0">
              <a:buNone/>
            </a:pPr>
            <a:r>
              <a:rPr lang="en-AU" sz="1000" b="1" dirty="0">
                <a:solidFill>
                  <a:schemeClr val="bg1"/>
                </a:solidFill>
              </a:rPr>
              <a:t>Since the organization had a turnover of 50 Billion USD last year, it is safe to assume that they have good investing power in order to make use to relevant technologies.</a:t>
            </a:r>
          </a:p>
          <a:p>
            <a:pPr marL="0" lvl="2" indent="0">
              <a:buNone/>
            </a:pPr>
            <a:r>
              <a:rPr lang="en-AU" sz="1000" b="1" dirty="0">
                <a:solidFill>
                  <a:schemeClr val="bg1"/>
                </a:solidFill>
              </a:rPr>
              <a:t> </a:t>
            </a:r>
          </a:p>
          <a:p>
            <a:pPr marL="0" lvl="2" indent="0">
              <a:buNone/>
            </a:pPr>
            <a:r>
              <a:rPr lang="en-AU" sz="1000" dirty="0">
                <a:solidFill>
                  <a:schemeClr val="bg1"/>
                </a:solidFill>
              </a:rPr>
              <a:t>There are several requirements that need to be fulfilled to achieve the Technology Architecture suggested above: </a:t>
            </a:r>
          </a:p>
          <a:p>
            <a:pPr marL="0" lvl="2" indent="0">
              <a:buNone/>
            </a:pPr>
            <a:endParaRPr lang="en-AU" sz="1000" dirty="0">
              <a:solidFill>
                <a:schemeClr val="bg1"/>
              </a:solidFill>
            </a:endParaRPr>
          </a:p>
          <a:p>
            <a:pPr marL="171450" lvl="2" indent="-171450">
              <a:buFont typeface="Arial" panose="020B0604020202020204" pitchFamily="34" charset="0"/>
              <a:buChar char="•"/>
            </a:pPr>
            <a:r>
              <a:rPr lang="en-AU" sz="1000" dirty="0">
                <a:solidFill>
                  <a:schemeClr val="bg1"/>
                </a:solidFill>
              </a:rPr>
              <a:t>Use of a dedicated cloud platform to host banking services. For example, Google Cloud Platform (GCP), Microsoft Azure, or Amazon Web Services.  </a:t>
            </a:r>
          </a:p>
          <a:p>
            <a:pPr marL="0" lvl="2"/>
            <a:endParaRPr lang="en-AU" sz="1000" dirty="0">
              <a:solidFill>
                <a:schemeClr val="bg1"/>
              </a:solidFill>
            </a:endParaRPr>
          </a:p>
          <a:p>
            <a:pPr marL="171450" lvl="2" indent="-171450">
              <a:buFont typeface="Arial" panose="020B0604020202020204" pitchFamily="34" charset="0"/>
              <a:buChar char="•"/>
            </a:pPr>
            <a:r>
              <a:rPr lang="en-AU" sz="1000" dirty="0">
                <a:solidFill>
                  <a:schemeClr val="bg1"/>
                </a:solidFill>
              </a:rPr>
              <a:t>Hiring a team of engineers to implement the blockchain technology. </a:t>
            </a:r>
          </a:p>
          <a:p>
            <a:pPr marL="0" lvl="2"/>
            <a:endParaRPr lang="en-AU" sz="1000" dirty="0">
              <a:solidFill>
                <a:schemeClr val="bg1"/>
              </a:solidFill>
            </a:endParaRPr>
          </a:p>
          <a:p>
            <a:pPr marL="171450" lvl="2" indent="-171450">
              <a:buFont typeface="Arial" panose="020B0604020202020204" pitchFamily="34" charset="0"/>
              <a:buChar char="•"/>
            </a:pPr>
            <a:r>
              <a:rPr lang="en-AU" sz="1000" dirty="0">
                <a:solidFill>
                  <a:schemeClr val="bg1"/>
                </a:solidFill>
              </a:rPr>
              <a:t>Gathering the existing data and training Machine Learning Models to detect the security flaws. </a:t>
            </a:r>
          </a:p>
          <a:p>
            <a:pPr>
              <a:spcBef>
                <a:spcPts val="600"/>
              </a:spcBef>
              <a:buSzPct val="100000"/>
            </a:pPr>
            <a:endParaRPr lang="en-IN" b="1" dirty="0">
              <a:solidFill>
                <a:srgbClr val="313131"/>
              </a:solidFill>
            </a:endParaRPr>
          </a:p>
          <a:p>
            <a:pPr>
              <a:spcBef>
                <a:spcPts val="600"/>
              </a:spcBef>
              <a:buSzPct val="100000"/>
            </a:pPr>
            <a:r>
              <a:rPr lang="en-IN" dirty="0">
                <a:solidFill>
                  <a:srgbClr val="313131"/>
                </a:solidFill>
              </a:rPr>
              <a:t> </a:t>
            </a:r>
          </a:p>
        </p:txBody>
      </p:sp>
      <p:cxnSp>
        <p:nvCxnSpPr>
          <p:cNvPr id="11" name="Straight Connector 10">
            <a:extLst>
              <a:ext uri="{FF2B5EF4-FFF2-40B4-BE49-F238E27FC236}">
                <a16:creationId xmlns:a16="http://schemas.microsoft.com/office/drawing/2014/main" id="{E0DF5C2B-EA79-4C59-90C4-C1CFA6AB670F}"/>
              </a:ext>
            </a:extLst>
          </p:cNvPr>
          <p:cNvCxnSpPr>
            <a:cxnSpLocks/>
          </p:cNvCxnSpPr>
          <p:nvPr/>
        </p:nvCxnSpPr>
        <p:spPr>
          <a:xfrm flipV="1">
            <a:off x="653528" y="773505"/>
            <a:ext cx="5924825" cy="867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978B12DD-2A3C-4AB3-BD16-005BB5A5E544}"/>
              </a:ext>
            </a:extLst>
          </p:cNvPr>
          <p:cNvSpPr/>
          <p:nvPr/>
        </p:nvSpPr>
        <p:spPr bwMode="gray">
          <a:xfrm>
            <a:off x="6682851" y="709505"/>
            <a:ext cx="118363" cy="110244"/>
          </a:xfrm>
          <a:prstGeom prst="ellipse">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noFill/>
          </a:ln>
        </p:spPr>
        <p:txBody>
          <a:bodyPr/>
          <a:lstStyle/>
          <a:p>
            <a:pPr lvl="1"/>
            <a:r>
              <a:rPr lang="en-AU" sz="1400" dirty="0">
                <a:solidFill>
                  <a:schemeClr val="accent1">
                    <a:lumMod val="60000"/>
                    <a:lumOff val="40000"/>
                  </a:schemeClr>
                </a:solidFill>
              </a:rPr>
              <a:t>Value Analysis</a:t>
            </a:r>
            <a:endParaRPr lang="en-US" sz="1400" dirty="0">
              <a:solidFill>
                <a:schemeClr val="accent1">
                  <a:lumMod val="60000"/>
                  <a:lumOff val="40000"/>
                </a:schemeClr>
              </a:solidFill>
            </a:endParaRPr>
          </a:p>
          <a:p>
            <a:pPr marL="171450" lvl="1" indent="-171450">
              <a:buFont typeface="Arial" panose="020B0604020202020204" pitchFamily="34" charset="0"/>
              <a:buChar char="•"/>
            </a:pPr>
            <a:r>
              <a:rPr lang="en-US" sz="1200" dirty="0">
                <a:solidFill>
                  <a:schemeClr val="bg1"/>
                </a:solidFill>
              </a:rPr>
              <a:t>The online system would reap a great deal of value, in terms of both monetary benefits and customer satisfaction. </a:t>
            </a:r>
          </a:p>
          <a:p>
            <a:pPr marL="171450" lvl="1" indent="-171450">
              <a:buFont typeface="Arial" panose="020B0604020202020204" pitchFamily="34" charset="0"/>
              <a:buChar char="•"/>
            </a:pPr>
            <a:r>
              <a:rPr lang="en-US" sz="1200" dirty="0">
                <a:solidFill>
                  <a:schemeClr val="bg1"/>
                </a:solidFill>
              </a:rPr>
              <a:t>Faster transactions (due to Blockchain) would increase productivity and reduce the overhead costs of making up for delay in services. </a:t>
            </a:r>
          </a:p>
          <a:p>
            <a:pPr marL="171450" lvl="1" indent="-171450">
              <a:buFont typeface="Arial" panose="020B0604020202020204" pitchFamily="34" charset="0"/>
              <a:buChar char="•"/>
            </a:pPr>
            <a:r>
              <a:rPr lang="en-US" sz="1200" dirty="0">
                <a:solidFill>
                  <a:schemeClr val="bg1"/>
                </a:solidFill>
              </a:rPr>
              <a:t>If all implementations are in order, this system would be increasingly secure and that would increase the in flow of customers. </a:t>
            </a:r>
          </a:p>
        </p:txBody>
      </p:sp>
      <p:sp>
        <p:nvSpPr>
          <p:cNvPr id="6" name="Text Placeholder 5"/>
          <p:cNvSpPr>
            <a:spLocks noGrp="1"/>
          </p:cNvSpPr>
          <p:nvPr>
            <p:ph type="body" sz="quarter" idx="13"/>
          </p:nvPr>
        </p:nvSpPr>
        <p:spPr>
          <a:xfrm>
            <a:off x="644642" y="362617"/>
            <a:ext cx="7123319" cy="373021"/>
          </a:xfrm>
        </p:spPr>
        <p:txBody>
          <a:bodyPr/>
          <a:lstStyle/>
          <a:p>
            <a:r>
              <a:rPr lang="en-US" sz="2400" b="1" dirty="0">
                <a:solidFill>
                  <a:schemeClr val="accent1">
                    <a:lumMod val="60000"/>
                    <a:lumOff val="40000"/>
                  </a:schemeClr>
                </a:solidFill>
              </a:rPr>
              <a:t>D E S I G N  A  B U S I N E S S  C A S E</a:t>
            </a:r>
            <a:endParaRPr lang="en-US" b="1" dirty="0">
              <a:solidFill>
                <a:schemeClr val="accent1">
                  <a:lumMod val="60000"/>
                  <a:lumOff val="40000"/>
                </a:schemeClr>
              </a:solidFill>
            </a:endParaRPr>
          </a:p>
        </p:txBody>
      </p:sp>
      <p:sp>
        <p:nvSpPr>
          <p:cNvPr id="3" name="Title 2"/>
          <p:cNvSpPr>
            <a:spLocks noGrp="1"/>
          </p:cNvSpPr>
          <p:nvPr>
            <p:ph type="title"/>
          </p:nvPr>
        </p:nvSpPr>
        <p:spPr>
          <a:xfrm>
            <a:off x="8349800" y="382076"/>
            <a:ext cx="3386480" cy="334102"/>
          </a:xfrm>
        </p:spPr>
        <p:txBody>
          <a:bodyPr/>
          <a:lstStyle/>
          <a:p>
            <a:pPr algn="r"/>
            <a:r>
              <a:rPr lang="en-US" dirty="0">
                <a:solidFill>
                  <a:schemeClr val="bg1"/>
                </a:solidFill>
              </a:rPr>
              <a:t>Module 2</a:t>
            </a:r>
            <a:endParaRPr lang="en-US" noProof="0" dirty="0">
              <a:solidFill>
                <a:schemeClr val="bg1"/>
              </a:solidFill>
            </a:endParaRPr>
          </a:p>
        </p:txBody>
      </p:sp>
      <p:sp>
        <p:nvSpPr>
          <p:cNvPr id="7" name="Content Placeholder 4"/>
          <p:cNvSpPr txBox="1">
            <a:spLocks/>
          </p:cNvSpPr>
          <p:nvPr/>
        </p:nvSpPr>
        <p:spPr>
          <a:xfrm>
            <a:off x="644642" y="4237879"/>
            <a:ext cx="5292000" cy="2484000"/>
          </a:xfrm>
          <a:prstGeom prst="rect">
            <a:avLst/>
          </a:prstGeom>
          <a:ln>
            <a:no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400" dirty="0">
                <a:solidFill>
                  <a:schemeClr val="accent1">
                    <a:lumMod val="60000"/>
                    <a:lumOff val="40000"/>
                  </a:schemeClr>
                </a:solidFill>
              </a:rPr>
              <a:t>Costs</a:t>
            </a:r>
          </a:p>
          <a:p>
            <a:pPr marL="285750" lvl="1" indent="-285750">
              <a:buFont typeface="Arial" panose="020B0604020202020204" pitchFamily="34" charset="0"/>
              <a:buChar char="•"/>
            </a:pPr>
            <a:r>
              <a:rPr lang="en-AU" sz="1200" dirty="0">
                <a:solidFill>
                  <a:schemeClr val="bg1"/>
                </a:solidFill>
              </a:rPr>
              <a:t>The main costs would include, setting up of a blockchain network and developing a cutting-edge software experience for the users. </a:t>
            </a:r>
          </a:p>
          <a:p>
            <a:pPr marL="285750" lvl="1" indent="-285750">
              <a:buFont typeface="Arial" panose="020B0604020202020204" pitchFamily="34" charset="0"/>
              <a:buChar char="•"/>
            </a:pPr>
            <a:r>
              <a:rPr lang="en-AU" sz="1200" dirty="0">
                <a:solidFill>
                  <a:schemeClr val="bg1"/>
                </a:solidFill>
              </a:rPr>
              <a:t>A reduction of cost would be seen in areas like commodities, logistics and most importantly, the cost of opening up new branches and office spaces. </a:t>
            </a:r>
          </a:p>
          <a:p>
            <a:pPr marL="285750" lvl="1" indent="-285750">
              <a:buFont typeface="Arial" panose="020B0604020202020204" pitchFamily="34" charset="0"/>
              <a:buChar char="•"/>
            </a:pPr>
            <a:r>
              <a:rPr lang="en-AU" sz="1200" dirty="0">
                <a:solidFill>
                  <a:schemeClr val="bg1"/>
                </a:solidFill>
              </a:rPr>
              <a:t>There would be lesser need of manpower in banking sectors which will be shifted online, hence these saved costs could be invested into developers and engineers instead. </a:t>
            </a:r>
            <a:endParaRPr lang="en-AU" sz="1400" dirty="0">
              <a:solidFill>
                <a:schemeClr val="bg1"/>
              </a:solidFill>
            </a:endParaRPr>
          </a:p>
        </p:txBody>
      </p:sp>
      <p:sp>
        <p:nvSpPr>
          <p:cNvPr id="8" name="Content Placeholder 4"/>
          <p:cNvSpPr txBox="1">
            <a:spLocks/>
          </p:cNvSpPr>
          <p:nvPr/>
        </p:nvSpPr>
        <p:spPr>
          <a:xfrm>
            <a:off x="644642" y="1549234"/>
            <a:ext cx="5292000" cy="2484000"/>
          </a:xfrm>
          <a:prstGeom prst="rect">
            <a:avLst/>
          </a:prstGeom>
          <a:ln>
            <a:no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400" dirty="0">
                <a:solidFill>
                  <a:schemeClr val="accent1">
                    <a:lumMod val="60000"/>
                    <a:lumOff val="40000"/>
                  </a:schemeClr>
                </a:solidFill>
              </a:rPr>
              <a:t>Feasibility</a:t>
            </a:r>
          </a:p>
          <a:p>
            <a:pPr marL="171450" lvl="1" indent="-171450">
              <a:buFont typeface="Arial" panose="020B0604020202020204" pitchFamily="34" charset="0"/>
              <a:buChar char="•"/>
            </a:pPr>
            <a:r>
              <a:rPr lang="en-US" sz="1200" dirty="0">
                <a:solidFill>
                  <a:schemeClr val="bg1"/>
                </a:solidFill>
              </a:rPr>
              <a:t>Analysis must focus on whether the new system can be implemented on the existing system or not. </a:t>
            </a:r>
          </a:p>
          <a:p>
            <a:pPr marL="171450" lvl="1" indent="-171450">
              <a:buFont typeface="Arial" panose="020B0604020202020204" pitchFamily="34" charset="0"/>
              <a:buChar char="•"/>
            </a:pPr>
            <a:r>
              <a:rPr lang="en-US" sz="1200" dirty="0">
                <a:solidFill>
                  <a:schemeClr val="bg1"/>
                </a:solidFill>
              </a:rPr>
              <a:t>A cost efficient cloud platform must be chosen in order to facilitate proper deployment of the banking service. </a:t>
            </a:r>
          </a:p>
          <a:p>
            <a:pPr marL="171450" lvl="1" indent="-171450">
              <a:buFont typeface="Arial" panose="020B0604020202020204" pitchFamily="34" charset="0"/>
              <a:buChar char="•"/>
            </a:pPr>
            <a:r>
              <a:rPr lang="en-US" sz="1200" dirty="0">
                <a:solidFill>
                  <a:schemeClr val="bg1"/>
                </a:solidFill>
              </a:rPr>
              <a:t>Employee management and their prompt training in order to acquaint them with the updated service. </a:t>
            </a:r>
          </a:p>
          <a:p>
            <a:pPr marL="171450" lvl="1" indent="-171450">
              <a:buFont typeface="Arial" panose="020B0604020202020204" pitchFamily="34" charset="0"/>
              <a:buChar char="•"/>
            </a:pPr>
            <a:r>
              <a:rPr lang="en-US" sz="1200" dirty="0">
                <a:solidFill>
                  <a:schemeClr val="bg1"/>
                </a:solidFill>
              </a:rPr>
              <a:t>Hiring of proper IT support for regular maintenance or the platform. </a:t>
            </a:r>
            <a:endParaRPr lang="en-US" dirty="0">
              <a:solidFill>
                <a:schemeClr val="bg1"/>
              </a:solidFill>
            </a:endParaRPr>
          </a:p>
          <a:p>
            <a:pPr lvl="2"/>
            <a:endParaRPr lang="en-AU" dirty="0"/>
          </a:p>
        </p:txBody>
      </p:sp>
      <p:sp>
        <p:nvSpPr>
          <p:cNvPr id="9" name="Content Placeholder 4"/>
          <p:cNvSpPr txBox="1">
            <a:spLocks/>
          </p:cNvSpPr>
          <p:nvPr/>
        </p:nvSpPr>
        <p:spPr>
          <a:xfrm>
            <a:off x="6246471" y="4237879"/>
            <a:ext cx="5292000" cy="2484000"/>
          </a:xfrm>
          <a:prstGeom prst="rect">
            <a:avLst/>
          </a:prstGeom>
          <a:ln>
            <a:no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400" dirty="0">
                <a:solidFill>
                  <a:schemeClr val="accent1">
                    <a:lumMod val="60000"/>
                    <a:lumOff val="40000"/>
                  </a:schemeClr>
                </a:solidFill>
              </a:rPr>
              <a:t>Benefits</a:t>
            </a:r>
          </a:p>
          <a:p>
            <a:pPr marL="171450" lvl="1" indent="-171450">
              <a:buFont typeface="Arial" panose="020B0604020202020204" pitchFamily="34" charset="0"/>
              <a:buChar char="•"/>
            </a:pPr>
            <a:r>
              <a:rPr lang="en-AU" sz="1200" dirty="0">
                <a:solidFill>
                  <a:schemeClr val="bg1"/>
                </a:solidFill>
              </a:rPr>
              <a:t>The benefits of the online portal would result in centralization of data of customers which will further improve management. </a:t>
            </a:r>
          </a:p>
          <a:p>
            <a:pPr marL="171450" lvl="1" indent="-171450">
              <a:buFont typeface="Arial" panose="020B0604020202020204" pitchFamily="34" charset="0"/>
              <a:buChar char="•"/>
            </a:pPr>
            <a:r>
              <a:rPr lang="en-AU" sz="1200" dirty="0">
                <a:solidFill>
                  <a:schemeClr val="bg1"/>
                </a:solidFill>
              </a:rPr>
              <a:t>Knowledge of customer demographics and their concerns. </a:t>
            </a:r>
          </a:p>
          <a:p>
            <a:pPr marL="171450" lvl="1" indent="-171450">
              <a:buFont typeface="Arial" panose="020B0604020202020204" pitchFamily="34" charset="0"/>
              <a:buChar char="•"/>
            </a:pPr>
            <a:r>
              <a:rPr lang="en-AU" sz="1200" dirty="0">
                <a:solidFill>
                  <a:schemeClr val="bg1"/>
                </a:solidFill>
              </a:rPr>
              <a:t>Large amount of data will help in market analysis and customer segmentation. </a:t>
            </a:r>
          </a:p>
          <a:p>
            <a:pPr lvl="2"/>
            <a:endParaRPr lang="en-AU" dirty="0"/>
          </a:p>
        </p:txBody>
      </p:sp>
      <p:sp>
        <p:nvSpPr>
          <p:cNvPr id="10" name="Text Placeholder 1"/>
          <p:cNvSpPr txBox="1">
            <a:spLocks/>
          </p:cNvSpPr>
          <p:nvPr/>
        </p:nvSpPr>
        <p:spPr>
          <a:xfrm>
            <a:off x="644642" y="940283"/>
            <a:ext cx="11091638"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400" b="1" dirty="0">
                <a:solidFill>
                  <a:schemeClr val="bg1"/>
                </a:solidFill>
              </a:rPr>
              <a:t>Justification for why </a:t>
            </a:r>
            <a:r>
              <a:rPr lang="en-AU" sz="1400" b="1" dirty="0">
                <a:solidFill>
                  <a:schemeClr val="accent1">
                    <a:lumMod val="40000"/>
                    <a:lumOff val="60000"/>
                  </a:schemeClr>
                </a:solidFill>
              </a:rPr>
              <a:t>MyBank</a:t>
            </a:r>
            <a:r>
              <a:rPr lang="en-AU" sz="1400" b="1" dirty="0">
                <a:solidFill>
                  <a:schemeClr val="bg1"/>
                </a:solidFill>
              </a:rPr>
              <a:t> should proceed with developing an online banking platform. </a:t>
            </a:r>
            <a:endParaRPr lang="en-AU" sz="1400" b="1" i="1" dirty="0">
              <a:solidFill>
                <a:schemeClr val="bg1"/>
              </a:solidFill>
            </a:endParaRPr>
          </a:p>
        </p:txBody>
      </p:sp>
      <p:cxnSp>
        <p:nvCxnSpPr>
          <p:cNvPr id="11" name="Straight Connector 10">
            <a:extLst>
              <a:ext uri="{FF2B5EF4-FFF2-40B4-BE49-F238E27FC236}">
                <a16:creationId xmlns:a16="http://schemas.microsoft.com/office/drawing/2014/main" id="{D4C438C5-2920-46FC-9C26-0A0F434B1E10}"/>
              </a:ext>
            </a:extLst>
          </p:cNvPr>
          <p:cNvCxnSpPr>
            <a:cxnSpLocks/>
          </p:cNvCxnSpPr>
          <p:nvPr/>
        </p:nvCxnSpPr>
        <p:spPr>
          <a:xfrm>
            <a:off x="653528" y="782183"/>
            <a:ext cx="5028181"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06AE5E86-E7F8-4339-BCF3-0077CC16D760}"/>
              </a:ext>
            </a:extLst>
          </p:cNvPr>
          <p:cNvSpPr/>
          <p:nvPr/>
        </p:nvSpPr>
        <p:spPr bwMode="gray">
          <a:xfrm>
            <a:off x="5768451" y="727061"/>
            <a:ext cx="118363" cy="110244"/>
          </a:xfrm>
          <a:prstGeom prst="ellipse">
            <a:avLst/>
          </a:prstGeom>
          <a:solidFill>
            <a:schemeClr val="accent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848</Words>
  <Application>Microsoft Office PowerPoint</Application>
  <PresentationFormat>Widescreen</PresentationFormat>
  <Paragraphs>62</Paragraphs>
  <Slides>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3" baseType="lpstr">
      <vt:lpstr>Arial</vt:lpstr>
      <vt:lpstr>Calibri</vt:lpstr>
      <vt:lpstr>Chronicle Display Black</vt:lpstr>
      <vt:lpstr>Dubai</vt:lpstr>
      <vt:lpstr>Open Sans</vt:lpstr>
      <vt:lpstr>Segoe UI Semilight</vt:lpstr>
      <vt:lpstr>Verdana</vt:lpstr>
      <vt:lpstr>Wingdings 2</vt:lpstr>
      <vt:lpstr>Deloitte_4_3_Onscreen</vt:lpstr>
      <vt:lpstr>think-cell Slide</vt:lpstr>
      <vt:lpstr>PowerPoint Presentation</vt:lpstr>
      <vt:lpstr>Module 1</vt:lpstr>
      <vt:lpstr>Module 2</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Jayneel Pandya</cp:lastModifiedBy>
  <cp:revision>68</cp:revision>
  <dcterms:created xsi:type="dcterms:W3CDTF">2019-02-05T22:29:20Z</dcterms:created>
  <dcterms:modified xsi:type="dcterms:W3CDTF">2021-01-11T19:45:32Z</dcterms:modified>
</cp:coreProperties>
</file>