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43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9A0F-BBFC-4BC7-9437-983CCC1E6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F1C1-C18B-49C3-872C-C6ACDA7A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266D-02B9-494C-87F3-3C63CEE6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BBEB-5581-4CB1-843D-94194565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06B9-5704-4FC1-8CA3-6246A33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3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49B0-27BF-409F-A6D5-DD96DC5F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0D1AE-21C9-4BD2-9377-21D1072B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C5E0-411D-40C7-A41B-84F5F165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E778-70F8-45FE-8570-B2B84E76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8DFD-24B6-4F62-96D7-09938BA5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0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FD466-01F5-4719-A565-01349C791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D9315-D5FF-4F55-8915-CFCFE22C0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4890-CF43-4D4A-A512-1ED44A47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2AAB-67A6-4ED4-A5D2-41D703B2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5316-850F-426E-9D1E-A0480246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1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AU" noProof="0"/>
              <a:t>Click to edit Master text styles</a:t>
            </a:r>
            <a:endParaRPr lang="en-AU"/>
          </a:p>
          <a:p>
            <a:pPr lvl="1"/>
            <a:r>
              <a:rPr lang="en-AU" noProof="0"/>
              <a:t>Second level</a:t>
            </a:r>
            <a:endParaRPr lang="en-AU"/>
          </a:p>
          <a:p>
            <a:pPr lvl="2"/>
            <a:r>
              <a:rPr lang="en-AU" noProof="0"/>
              <a:t>Third level</a:t>
            </a:r>
            <a:endParaRPr lang="en-AU"/>
          </a:p>
          <a:p>
            <a:pPr lvl="3"/>
            <a:r>
              <a:rPr lang="en-AU" noProof="0"/>
              <a:t>Fourth level</a:t>
            </a:r>
            <a:endParaRPr lang="en-AU"/>
          </a:p>
          <a:p>
            <a:pPr lvl="4"/>
            <a:r>
              <a:rPr lang="en-AU" noProof="0"/>
              <a:t>Fifth level</a:t>
            </a:r>
            <a:endParaRPr lang="en-AU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AU" noProof="0"/>
              <a:t>Click to edit Master text styles</a:t>
            </a:r>
            <a:endParaRPr lang="en-AU"/>
          </a:p>
          <a:p>
            <a:pPr lvl="1"/>
            <a:r>
              <a:rPr lang="en-AU" noProof="0"/>
              <a:t>Second level</a:t>
            </a:r>
            <a:endParaRPr lang="en-AU"/>
          </a:p>
          <a:p>
            <a:pPr lvl="2"/>
            <a:r>
              <a:rPr lang="en-AU" noProof="0"/>
              <a:t>Third level</a:t>
            </a:r>
            <a:endParaRPr lang="en-AU"/>
          </a:p>
          <a:p>
            <a:pPr lvl="3"/>
            <a:r>
              <a:rPr lang="en-AU" noProof="0"/>
              <a:t>Fourth level</a:t>
            </a:r>
            <a:endParaRPr lang="en-AU"/>
          </a:p>
          <a:p>
            <a:pPr lvl="4"/>
            <a:r>
              <a:rPr lang="en-AU" noProof="0"/>
              <a:t>Fifth level</a:t>
            </a:r>
            <a:endParaRPr lang="en-AU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AU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AU" noProof="0"/>
              <a:t>Click to edit Master text styles</a:t>
            </a:r>
            <a:endParaRPr lang="en-AU"/>
          </a:p>
          <a:p>
            <a:pPr lvl="1"/>
            <a:r>
              <a:rPr lang="en-AU" noProof="0"/>
              <a:t>Second level</a:t>
            </a:r>
            <a:endParaRPr lang="en-AU"/>
          </a:p>
          <a:p>
            <a:pPr lvl="2"/>
            <a:r>
              <a:rPr lang="en-AU" noProof="0"/>
              <a:t>Third level</a:t>
            </a:r>
            <a:endParaRPr lang="en-AU"/>
          </a:p>
          <a:p>
            <a:pPr lvl="3"/>
            <a:r>
              <a:rPr lang="en-AU" noProof="0"/>
              <a:t>Fourth level</a:t>
            </a:r>
            <a:endParaRPr lang="en-AU"/>
          </a:p>
          <a:p>
            <a:pPr lvl="4"/>
            <a:r>
              <a:rPr lang="en-AU" noProof="0"/>
              <a:t>Fifth level</a:t>
            </a:r>
            <a:endParaRPr lang="en-AU" noProof="0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AU" noProof="0" dirty="0"/>
              <a:t>Click to add subtitle</a:t>
            </a:r>
            <a:endParaRPr lang="en-AU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AU" noProof="0"/>
              <a:t>Click to edit Master title style</a:t>
            </a:r>
            <a:endParaRPr lang="en-AU" noProof="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059017" y="6426026"/>
            <a:ext cx="43533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AU" sz="1400" dirty="0">
                <a:solidFill>
                  <a:srgbClr val="FF0000"/>
                </a:solidFill>
              </a:rPr>
              <a:t>[Draft – Work in Progress]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167796" y="1704423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AU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073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AU" noProof="0" dirty="0"/>
              <a:t>Click to add subtitle</a:t>
            </a:r>
            <a:endParaRPr lang="en-AU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AU" noProof="0"/>
              <a:t>Click to edit Master title style</a:t>
            </a:r>
            <a:endParaRPr lang="en-AU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AU" noProof="0"/>
              <a:t>Click to edit Master text styles</a:t>
            </a:r>
            <a:endParaRPr lang="en-AU"/>
          </a:p>
          <a:p>
            <a:pPr lvl="1"/>
            <a:r>
              <a:rPr lang="en-AU" noProof="0"/>
              <a:t>Second level</a:t>
            </a:r>
            <a:endParaRPr lang="en-AU"/>
          </a:p>
          <a:p>
            <a:pPr lvl="2"/>
            <a:r>
              <a:rPr lang="en-AU" noProof="0"/>
              <a:t>Third level</a:t>
            </a:r>
            <a:endParaRPr lang="en-AU"/>
          </a:p>
          <a:p>
            <a:pPr lvl="3"/>
            <a:r>
              <a:rPr lang="en-AU" noProof="0"/>
              <a:t>Fourth level</a:t>
            </a:r>
            <a:endParaRPr lang="en-AU"/>
          </a:p>
          <a:p>
            <a:pPr lvl="4"/>
            <a:r>
              <a:rPr lang="en-AU" noProof="0"/>
              <a:t>Fifth level</a:t>
            </a:r>
            <a:endParaRPr lang="en-AU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AU" noProof="0"/>
              <a:t>Click to edit Master text styles</a:t>
            </a:r>
            <a:endParaRPr lang="en-AU"/>
          </a:p>
          <a:p>
            <a:pPr lvl="1"/>
            <a:r>
              <a:rPr lang="en-AU" noProof="0"/>
              <a:t>Second level</a:t>
            </a:r>
            <a:endParaRPr lang="en-AU"/>
          </a:p>
          <a:p>
            <a:pPr lvl="2"/>
            <a:r>
              <a:rPr lang="en-AU" noProof="0"/>
              <a:t>Third level</a:t>
            </a:r>
            <a:endParaRPr lang="en-AU"/>
          </a:p>
          <a:p>
            <a:pPr lvl="3"/>
            <a:r>
              <a:rPr lang="en-AU" noProof="0"/>
              <a:t>Fourth level</a:t>
            </a:r>
            <a:endParaRPr lang="en-AU"/>
          </a:p>
          <a:p>
            <a:pPr lvl="4"/>
            <a:r>
              <a:rPr lang="en-AU" noProof="0"/>
              <a:t>Fifth level</a:t>
            </a:r>
            <a:endParaRPr lang="en-AU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AU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AU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AU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AU" sz="1600" noProof="0" dirty="0">
                <a:solidFill>
                  <a:schemeClr val="bg1"/>
                </a:solidFill>
              </a:rPr>
              <a:t>Logo</a:t>
            </a:r>
            <a:endParaRPr lang="en-AU"/>
          </a:p>
          <a:p>
            <a:endParaRPr lang="en-AU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059017" y="6426026"/>
            <a:ext cx="43533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AU" sz="1400" dirty="0">
                <a:solidFill>
                  <a:srgbClr val="FF0000"/>
                </a:solidFill>
              </a:rPr>
              <a:t>[Draft – Work in Progress]</a:t>
            </a:r>
          </a:p>
        </p:txBody>
      </p:sp>
    </p:spTree>
    <p:extLst>
      <p:ext uri="{BB962C8B-B14F-4D97-AF65-F5344CB8AC3E}">
        <p14:creationId xmlns:p14="http://schemas.microsoft.com/office/powerpoint/2010/main" val="25834146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F9B-3FB3-4897-A646-4F933C33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9819-35AB-4438-8FA8-0EDAD600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DE28-F0CE-4F3B-840B-834C93F6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3629-1576-4A79-91BF-64AB13B2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706E-9548-49AB-B141-58CE98B3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D752-350B-4EBD-8D00-83CA252A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EC091-0854-4597-91F3-B249B16F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7656-6687-49E4-A4EE-7B36C7EC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9CA2-65FB-4C4A-9729-B43E9F50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1268-CB43-459C-8004-76A82CCA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0087-5009-465A-AF0E-77B1DB2E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E758-1497-490A-B1F5-E441A946E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8B71-932F-44C8-9BBA-F2AE4C2B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0C21-371B-49F1-8692-FAF03F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612C1-9C95-4BAF-B00F-AEE2D205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AD6E3-6087-4F2C-B025-17CE88A9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E05F-FF40-4CCA-AC48-C956AF90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35169-E753-4922-B71B-0070225E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5CE61-BF1C-4008-832B-C55EBB6C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954FB-A436-4E81-8591-7BDC3EF75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829B1-7055-42EE-9A90-B37DC3EC7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0A516-B85F-4EB2-93DC-51740FDD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5CFBC-5E03-4B33-9B7C-2695C2F0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87C83-EA51-4BD8-AD22-BAD82EC8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8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0CD2-C1DA-42A7-92BE-93494E96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47F87-C1E8-41B7-8D31-834B8A3B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55E42-E8FD-4DF5-B49D-AFE16A2E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108C9-5F29-4BFE-9EC6-D6DAE165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6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F9C8A-41B7-4C05-A1D8-B626F6E6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B5E19-9161-430B-B932-7AACE3D1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3993A-E278-4D48-8257-AB1938C2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17B-83B7-4893-BC01-A13A1ED1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0016-C917-4C46-B654-40379EBF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29D2-3F70-4A2C-AE48-264D0B79D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74CD-63D0-4E8E-951F-BC41370D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CF97-D594-4984-B8A0-6F154C7E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0E98-05E2-4B10-BED0-E625016C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75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7C6C-DCFD-4371-9AC4-BE0EE36F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E0CEE-B3F6-4CFD-AB0A-A5B04E73D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64432-C19B-4B2B-96A0-1137F6DD2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47A13-0ACE-4B4E-B0A6-004E893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95A90-6700-4753-8070-C87E54D8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8F3BE-8271-4985-B4F7-68D99474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0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ECA7C-C862-42AC-836A-A5C6DD52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03EAC-EF6C-40F7-9F92-F829259A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7107-FBA8-4012-BCBB-4A1806B55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3C12-54FE-466F-A5DE-62B0D0DF37F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B3FB-88AE-4232-A319-E7A0573D2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2E0A-C5B2-4020-947D-D8D638243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851C-18F3-46D4-AAD3-0A3DEC5CC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365058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Guidance: </a:t>
            </a:r>
            <a:r>
              <a:rPr lang="en-AU" sz="1800" b="0" dirty="0">
                <a:solidFill>
                  <a:schemeClr val="bg1"/>
                </a:solidFill>
              </a:rPr>
              <a:t>This is to provide comfort to the client that you understand what your team is responsible for delivering.</a:t>
            </a:r>
          </a:p>
          <a:p>
            <a:pPr marL="171450" indent="-171450">
              <a:buChar char="•"/>
            </a:pPr>
            <a:r>
              <a:rPr lang="en-AU" sz="1800" b="0" dirty="0">
                <a:solidFill>
                  <a:schemeClr val="bg1"/>
                </a:solidFill>
                <a:ea typeface="Verdana"/>
                <a:cs typeface="Verdana"/>
              </a:rPr>
              <a:t>Provide a market scan approach</a:t>
            </a:r>
          </a:p>
          <a:p>
            <a:pPr marL="171450" indent="-171450">
              <a:buChar char="•"/>
            </a:pPr>
            <a:r>
              <a:rPr lang="en-AU" sz="1800" b="0" dirty="0">
                <a:solidFill>
                  <a:schemeClr val="bg1"/>
                </a:solidFill>
                <a:ea typeface="Verdana"/>
                <a:cs typeface="Verdana"/>
              </a:rPr>
              <a:t>Providing an evaluating / scoring methodology for a new financial accounting system for the organisation</a:t>
            </a:r>
          </a:p>
          <a:p>
            <a:pPr marL="171450" indent="-171450">
              <a:buChar char="•"/>
            </a:pPr>
            <a:r>
              <a:rPr lang="en-AU" sz="1800" b="0" dirty="0">
                <a:solidFill>
                  <a:schemeClr val="bg1"/>
                </a:solidFill>
                <a:ea typeface="Verdana"/>
                <a:cs typeface="Verdana"/>
              </a:rPr>
              <a:t>Provide a template for developing use case</a:t>
            </a:r>
          </a:p>
          <a:p>
            <a:pPr marL="171450" indent="-171450">
              <a:buChar char="•"/>
            </a:pPr>
            <a:r>
              <a:rPr lang="en-AU" sz="1800" b="0" dirty="0">
                <a:solidFill>
                  <a:schemeClr val="bg1"/>
                </a:solidFill>
                <a:ea typeface="Verdana"/>
                <a:cs typeface="Verdana"/>
              </a:rPr>
              <a:t>Guide and provide framework on requirement elicitation and requitement analysis</a:t>
            </a:r>
          </a:p>
          <a:p>
            <a:pPr marL="171450" indent="-171450">
              <a:buChar char="•"/>
            </a:pPr>
            <a:endParaRPr lang="en-AU" b="0" dirty="0">
              <a:solidFill>
                <a:srgbClr val="000000"/>
              </a:solidFill>
              <a:ea typeface="Verdana"/>
              <a:cs typeface="Verdana"/>
            </a:endParaRPr>
          </a:p>
          <a:p>
            <a:pPr marL="171450" indent="-171450">
              <a:buChar char="•"/>
            </a:pPr>
            <a:endParaRPr lang="en-AU" b="0" dirty="0">
              <a:solidFill>
                <a:srgbClr val="000000"/>
              </a:solidFill>
              <a:ea typeface="Verdana"/>
              <a:cs typeface="Verdana"/>
            </a:endParaRPr>
          </a:p>
          <a:p>
            <a:endParaRPr lang="en-AU" b="0" dirty="0">
              <a:ea typeface="Verdana"/>
              <a:cs typeface="Verdana"/>
            </a:endParaRPr>
          </a:p>
          <a:p>
            <a:endParaRPr lang="en-AU" b="0" dirty="0"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178100" y="1857891"/>
            <a:ext cx="5544000" cy="360045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Guidance: </a:t>
            </a:r>
            <a:r>
              <a:rPr lang="en-AU" sz="1800" b="0" dirty="0">
                <a:solidFill>
                  <a:schemeClr val="bg1"/>
                </a:solidFill>
              </a:rPr>
              <a:t>This is to provide possible risks, issues and dependencies that may arise during the engagement so that efficient mitigation is possible. </a:t>
            </a:r>
          </a:p>
          <a:p>
            <a:pPr marL="171450" indent="-171450">
              <a:buChar char="•"/>
            </a:pPr>
            <a:r>
              <a:rPr lang="en-AU" sz="1800" b="0" dirty="0">
                <a:solidFill>
                  <a:schemeClr val="bg1"/>
                </a:solidFill>
                <a:ea typeface="Verdana"/>
                <a:cs typeface="Verdana"/>
              </a:rPr>
              <a:t>A crucial risk is under resourcing and underfunding which can affect the milestones and deliverables</a:t>
            </a:r>
          </a:p>
          <a:p>
            <a:pPr marL="171450" indent="-171450">
              <a:buChar char="•"/>
            </a:pPr>
            <a:r>
              <a:rPr lang="en-AU" sz="1800" b="0" dirty="0">
                <a:solidFill>
                  <a:schemeClr val="bg1"/>
                </a:solidFill>
                <a:ea typeface="Verdana"/>
                <a:cs typeface="Verdana"/>
              </a:rPr>
              <a:t>Immature management and lack of responsibility cannot be ignored. It can be mitigated by effective communication, building an ideal team and a high sense of responsibility and productivity</a:t>
            </a:r>
          </a:p>
          <a:p>
            <a:pPr marL="171450" indent="-171450">
              <a:buChar char="•"/>
            </a:pPr>
            <a:endParaRPr lang="en-AU" b="0" dirty="0">
              <a:solidFill>
                <a:schemeClr val="tx1"/>
              </a:solidFill>
              <a:ea typeface="Verdana"/>
              <a:cs typeface="Verdana"/>
            </a:endParaRPr>
          </a:p>
          <a:p>
            <a:pPr marL="171450" indent="-171450">
              <a:buChar char="•"/>
            </a:pPr>
            <a:endParaRPr lang="en-AU" b="0" dirty="0">
              <a:solidFill>
                <a:srgbClr val="000000"/>
              </a:solidFill>
              <a:ea typeface="Verdana"/>
              <a:cs typeface="Verdana"/>
            </a:endParaRPr>
          </a:p>
          <a:p>
            <a:endParaRPr lang="en-AU" dirty="0">
              <a:solidFill>
                <a:srgbClr val="86BC25"/>
              </a:solidFill>
              <a:ea typeface="Verdana"/>
              <a:cs typeface="Verdana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99FF33"/>
                </a:solidFill>
                <a:latin typeface="+mn-lt"/>
              </a:rPr>
              <a:t>Project Plan for SectorMetric</a:t>
            </a:r>
            <a:b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899" y="1398918"/>
            <a:ext cx="404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AU" sz="1800" b="1" dirty="0">
                <a:solidFill>
                  <a:schemeClr val="bg1"/>
                </a:solidFill>
              </a:rPr>
              <a:t>Our understanding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77460" y="1398918"/>
            <a:ext cx="404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AU" sz="1800" b="1" dirty="0">
                <a:solidFill>
                  <a:schemeClr val="bg1"/>
                </a:solidFill>
              </a:rPr>
              <a:t>Risks, issues and dependencies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1225BE-44A2-4B80-82BD-66BEE7EA580A}"/>
              </a:ext>
            </a:extLst>
          </p:cNvPr>
          <p:cNvCxnSpPr>
            <a:cxnSpLocks/>
          </p:cNvCxnSpPr>
          <p:nvPr/>
        </p:nvCxnSpPr>
        <p:spPr>
          <a:xfrm>
            <a:off x="469899" y="804951"/>
            <a:ext cx="40452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AC535AB-B376-4A3B-9CE7-BFBD1CE16375}"/>
              </a:ext>
            </a:extLst>
          </p:cNvPr>
          <p:cNvSpPr/>
          <p:nvPr/>
        </p:nvSpPr>
        <p:spPr bwMode="gray">
          <a:xfrm>
            <a:off x="4619350" y="749829"/>
            <a:ext cx="118363" cy="110244"/>
          </a:xfrm>
          <a:prstGeom prst="ellipse">
            <a:avLst/>
          </a:prstGeom>
          <a:solidFill>
            <a:srgbClr val="99FF3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IN" sz="160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403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7462" y="1857893"/>
            <a:ext cx="5544000" cy="437782"/>
          </a:xfrm>
        </p:spPr>
        <p:txBody>
          <a:bodyPr>
            <a:normAutofit fontScale="85000" lnSpcReduction="20000"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Guidance: </a:t>
            </a:r>
            <a:r>
              <a:rPr lang="en-AU" sz="1800" b="0" dirty="0">
                <a:solidFill>
                  <a:schemeClr val="bg1"/>
                </a:solidFill>
              </a:rPr>
              <a:t>Resource plan and estimation fees are usually broken down into components. This outlines a price tag to the client.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899" y="1398918"/>
            <a:ext cx="40452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AU" sz="2000" b="1" dirty="0">
                <a:solidFill>
                  <a:schemeClr val="bg1"/>
                </a:solidFill>
              </a:rPr>
              <a:t>Initial project timeline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7462" y="1398917"/>
            <a:ext cx="46373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AU" sz="2000" b="1" dirty="0">
                <a:solidFill>
                  <a:schemeClr val="bg1"/>
                </a:solidFill>
              </a:rPr>
              <a:t>Resource plan and estimation of fees</a:t>
            </a:r>
          </a:p>
        </p:txBody>
      </p:sp>
      <p:sp>
        <p:nvSpPr>
          <p:cNvPr id="10" name="Rectangle 9"/>
          <p:cNvSpPr/>
          <p:nvPr>
            <p:custDataLst>
              <p:tags r:id="rId1"/>
            </p:custDataLst>
          </p:nvPr>
        </p:nvSpPr>
        <p:spPr>
          <a:xfrm>
            <a:off x="466721" y="2633344"/>
            <a:ext cx="5298882" cy="839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5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>
            <p:custDataLst>
              <p:tags r:id="rId2"/>
            </p:custDataLst>
          </p:nvPr>
        </p:nvSpPr>
        <p:spPr>
          <a:xfrm>
            <a:off x="455607" y="3658886"/>
            <a:ext cx="5299200" cy="3401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50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19055921"/>
              </p:ext>
            </p:extLst>
          </p:nvPr>
        </p:nvGraphicFramePr>
        <p:xfrm>
          <a:off x="1614453" y="2345337"/>
          <a:ext cx="4046800" cy="25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3318"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 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 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 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 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 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 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AU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76609" y="2685781"/>
            <a:ext cx="1120347" cy="216000"/>
          </a:xfrm>
          <a:prstGeom prst="rect">
            <a:avLst/>
          </a:prstGeom>
          <a:solidFill>
            <a:srgbClr val="49A6D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5000" tIns="15000" rIns="15000" bIns="15000" rtlCol="0" anchor="ctr"/>
          <a:lstStyle/>
          <a:p>
            <a:pPr>
              <a:lnSpc>
                <a:spcPts val="667"/>
              </a:lnSpc>
            </a:pPr>
            <a:r>
              <a:rPr lang="en-AU" sz="667" b="1" dirty="0">
                <a:solidFill>
                  <a:schemeClr val="bg1"/>
                </a:solidFill>
              </a:rPr>
              <a:t>Activity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609" y="2938364"/>
            <a:ext cx="1120347" cy="216000"/>
          </a:xfrm>
          <a:prstGeom prst="rect">
            <a:avLst/>
          </a:prstGeom>
          <a:solidFill>
            <a:srgbClr val="1C4E7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5000" tIns="15000" rIns="15000" bIns="15000" rtlCol="0" anchor="ctr"/>
          <a:lstStyle/>
          <a:p>
            <a:pPr>
              <a:lnSpc>
                <a:spcPts val="667"/>
              </a:lnSpc>
            </a:pPr>
            <a:r>
              <a:rPr lang="en-AU" sz="667" b="1" dirty="0">
                <a:solidFill>
                  <a:schemeClr val="bg1"/>
                </a:solidFill>
              </a:rPr>
              <a:t>Activity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" y="3585272"/>
            <a:ext cx="1120347" cy="215961"/>
          </a:xfrm>
          <a:prstGeom prst="rect">
            <a:avLst/>
          </a:prstGeom>
          <a:solidFill>
            <a:srgbClr val="53565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5000" tIns="15000" rIns="15000" bIns="15000" rtlCol="0" anchor="ctr"/>
          <a:lstStyle/>
          <a:p>
            <a:pPr>
              <a:lnSpc>
                <a:spcPts val="583"/>
              </a:lnSpc>
            </a:pPr>
            <a:r>
              <a:rPr lang="en-AU" sz="667" b="1" dirty="0">
                <a:solidFill>
                  <a:schemeClr val="bg1"/>
                </a:solidFill>
              </a:rPr>
              <a:t>Weekly Leads Meeting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609" y="3190947"/>
            <a:ext cx="1120347" cy="216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5000" tIns="15000" rIns="15000" bIns="15000" rtlCol="0" anchor="ctr"/>
          <a:lstStyle/>
          <a:p>
            <a:pPr>
              <a:lnSpc>
                <a:spcPts val="667"/>
              </a:lnSpc>
            </a:pPr>
            <a:r>
              <a:rPr lang="en-AU" sz="667" b="1" dirty="0">
                <a:solidFill>
                  <a:schemeClr val="bg1"/>
                </a:solidFill>
              </a:rPr>
              <a:t>Activity 3</a:t>
            </a:r>
          </a:p>
        </p:txBody>
      </p:sp>
      <p:sp>
        <p:nvSpPr>
          <p:cNvPr id="18" name="Diamond 17"/>
          <p:cNvSpPr/>
          <p:nvPr>
            <p:custDataLst>
              <p:tags r:id="rId4"/>
            </p:custDataLst>
          </p:nvPr>
        </p:nvSpPr>
        <p:spPr>
          <a:xfrm>
            <a:off x="1605044" y="5270871"/>
            <a:ext cx="109477" cy="11309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>
            <p:custDataLst>
              <p:tags r:id="rId5"/>
            </p:custDataLst>
          </p:nvPr>
        </p:nvSpPr>
        <p:spPr>
          <a:xfrm>
            <a:off x="1784953" y="5243023"/>
            <a:ext cx="841810" cy="168792"/>
          </a:xfrm>
          <a:prstGeom prst="rect">
            <a:avLst/>
          </a:prstGeom>
          <a:noFill/>
          <a:ln w="6350">
            <a:noFill/>
          </a:ln>
        </p:spPr>
        <p:txBody>
          <a:bodyPr wrap="square" lIns="15000" tIns="15000" rIns="15000" bIns="15000" rtlCol="0" anchor="ctr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Milestone</a:t>
            </a:r>
          </a:p>
        </p:txBody>
      </p:sp>
      <p:sp>
        <p:nvSpPr>
          <p:cNvPr id="20" name="Diamond 19"/>
          <p:cNvSpPr/>
          <p:nvPr>
            <p:custDataLst>
              <p:tags r:id="rId6"/>
            </p:custDataLst>
          </p:nvPr>
        </p:nvSpPr>
        <p:spPr>
          <a:xfrm>
            <a:off x="3323182" y="5212965"/>
            <a:ext cx="112894" cy="110847"/>
          </a:xfrm>
          <a:prstGeom prst="diamond">
            <a:avLst/>
          </a:prstGeom>
          <a:solidFill>
            <a:srgbClr val="1C4E7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>
            <p:custDataLst>
              <p:tags r:id="rId7"/>
            </p:custDataLst>
          </p:nvPr>
        </p:nvSpPr>
        <p:spPr>
          <a:xfrm>
            <a:off x="3488825" y="5132270"/>
            <a:ext cx="1919766" cy="168792"/>
          </a:xfrm>
          <a:prstGeom prst="rect">
            <a:avLst/>
          </a:prstGeom>
          <a:noFill/>
          <a:ln w="6350">
            <a:noFill/>
          </a:ln>
        </p:spPr>
        <p:txBody>
          <a:bodyPr wrap="square" lIns="15000" tIns="15000" rIns="15000" bIns="15000" rtlCol="0" anchor="ctr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</a:rPr>
              <a:t>Project status meeting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>
            <p:custDataLst>
              <p:tags r:id="rId8"/>
            </p:custDataLst>
          </p:nvPr>
        </p:nvCxnSpPr>
        <p:spPr>
          <a:xfrm flipH="1">
            <a:off x="2013864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9"/>
            </p:custDataLst>
          </p:nvPr>
        </p:nvCxnSpPr>
        <p:spPr>
          <a:xfrm flipH="1">
            <a:off x="3627156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70"/>
          <p:cNvCxnSpPr/>
          <p:nvPr>
            <p:custDataLst>
              <p:tags r:id="rId10"/>
            </p:custDataLst>
          </p:nvPr>
        </p:nvCxnSpPr>
        <p:spPr>
          <a:xfrm flipH="1">
            <a:off x="2820510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>
            <p:custDataLst>
              <p:tags r:id="rId11"/>
            </p:custDataLst>
          </p:nvPr>
        </p:nvCxnSpPr>
        <p:spPr>
          <a:xfrm flipH="1">
            <a:off x="1610541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>
            <p:custDataLst>
              <p:tags r:id="rId12"/>
            </p:custDataLst>
          </p:nvPr>
        </p:nvCxnSpPr>
        <p:spPr>
          <a:xfrm flipH="1">
            <a:off x="3223833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0"/>
          <p:cNvCxnSpPr/>
          <p:nvPr>
            <p:custDataLst>
              <p:tags r:id="rId13"/>
            </p:custDataLst>
          </p:nvPr>
        </p:nvCxnSpPr>
        <p:spPr>
          <a:xfrm flipH="1">
            <a:off x="2417187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>
            <p:custDataLst>
              <p:tags r:id="rId14"/>
            </p:custDataLst>
          </p:nvPr>
        </p:nvCxnSpPr>
        <p:spPr>
          <a:xfrm flipH="1">
            <a:off x="4030479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68"/>
          <p:cNvCxnSpPr/>
          <p:nvPr>
            <p:custDataLst>
              <p:tags r:id="rId15"/>
            </p:custDataLst>
          </p:nvPr>
        </p:nvCxnSpPr>
        <p:spPr>
          <a:xfrm flipH="1">
            <a:off x="4433802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68"/>
          <p:cNvCxnSpPr/>
          <p:nvPr>
            <p:custDataLst>
              <p:tags r:id="rId16"/>
            </p:custDataLst>
          </p:nvPr>
        </p:nvCxnSpPr>
        <p:spPr>
          <a:xfrm flipH="1">
            <a:off x="4837125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68"/>
          <p:cNvCxnSpPr/>
          <p:nvPr>
            <p:custDataLst>
              <p:tags r:id="rId17"/>
            </p:custDataLst>
          </p:nvPr>
        </p:nvCxnSpPr>
        <p:spPr>
          <a:xfrm flipH="1">
            <a:off x="5240448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68"/>
          <p:cNvCxnSpPr/>
          <p:nvPr>
            <p:custDataLst>
              <p:tags r:id="rId18"/>
            </p:custDataLst>
          </p:nvPr>
        </p:nvCxnSpPr>
        <p:spPr>
          <a:xfrm flipH="1">
            <a:off x="5643771" y="2593032"/>
            <a:ext cx="1" cy="158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60866" y="2447399"/>
            <a:ext cx="1120347" cy="1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5000" tIns="15000" rIns="15000" bIns="15000" rtlCol="0" anchor="ctr"/>
          <a:lstStyle/>
          <a:p>
            <a:pPr>
              <a:lnSpc>
                <a:spcPts val="667"/>
              </a:lnSpc>
            </a:pPr>
            <a:r>
              <a:rPr lang="en-AU" sz="667" b="1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0866" y="1841399"/>
            <a:ext cx="5544000" cy="437781"/>
          </a:xfrm>
        </p:spPr>
        <p:txBody>
          <a:bodyPr>
            <a:normAutofit fontScale="85000" lnSpcReduction="20000"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Guidance: </a:t>
            </a:r>
            <a:r>
              <a:rPr lang="en-AU" sz="1800" b="0" dirty="0">
                <a:solidFill>
                  <a:schemeClr val="bg1"/>
                </a:solidFill>
              </a:rPr>
              <a:t>Sample project timeline. Populate using the given information.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9840"/>
              </p:ext>
            </p:extLst>
          </p:nvPr>
        </p:nvGraphicFramePr>
        <p:xfrm>
          <a:off x="6177462" y="2570853"/>
          <a:ext cx="5544000" cy="2397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000">
                  <a:extLst>
                    <a:ext uri="{9D8B030D-6E8A-4147-A177-3AD203B41FA5}">
                      <a16:colId xmlns:a16="http://schemas.microsoft.com/office/drawing/2014/main" val="1176197226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359691312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2002613879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109198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Daily rate not incl. GST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Number of days over 6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$3000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$9000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7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$2700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$8100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0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Senior</a:t>
                      </a:r>
                      <a:r>
                        <a:rPr lang="en-AU" sz="1200" baseline="0" dirty="0">
                          <a:solidFill>
                            <a:schemeClr val="bg1"/>
                          </a:solidFill>
                        </a:rPr>
                        <a:t> Consultant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$1200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$39000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1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baseline="0" dirty="0">
                          <a:solidFill>
                            <a:schemeClr val="bg1"/>
                          </a:solidFill>
                        </a:rPr>
                        <a:t>Consultant</a:t>
                      </a:r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$1200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$39000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20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400" b="0" dirty="0">
                          <a:solidFill>
                            <a:schemeClr val="bg1"/>
                          </a:solidFill>
                        </a:rPr>
                        <a:t>$95100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64185"/>
                  </a:ext>
                </a:extLst>
              </a:tr>
            </a:tbl>
          </a:graphicData>
        </a:graphic>
      </p:graphicFrame>
      <p:sp>
        <p:nvSpPr>
          <p:cNvPr id="32" name="Diamond 31">
            <a:extLst>
              <a:ext uri="{FF2B5EF4-FFF2-40B4-BE49-F238E27FC236}">
                <a16:creationId xmlns:a16="http://schemas.microsoft.com/office/drawing/2014/main" id="{6E444FC0-821A-422D-9612-9B3036203FA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567570" y="2714160"/>
            <a:ext cx="109477" cy="11309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4F2C727-BE33-49F3-AA19-7E931510C9A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769103" y="3648860"/>
            <a:ext cx="112894" cy="110847"/>
          </a:xfrm>
          <a:prstGeom prst="diamond">
            <a:avLst/>
          </a:prstGeom>
          <a:solidFill>
            <a:srgbClr val="1C4E7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47D43145-05F1-4AF0-9E4A-AB582267EC1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992313" y="3638833"/>
            <a:ext cx="112894" cy="110847"/>
          </a:xfrm>
          <a:prstGeom prst="diamond">
            <a:avLst/>
          </a:prstGeom>
          <a:solidFill>
            <a:srgbClr val="1C4E7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ADCAC2DB-3AAA-46CB-AF1E-B14BAD94AEAE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151728" y="2974845"/>
            <a:ext cx="109477" cy="11309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2FA439D0-9DB6-49B8-A774-96FBDEDFF56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774366" y="3648860"/>
            <a:ext cx="112894" cy="110847"/>
          </a:xfrm>
          <a:prstGeom prst="diamond">
            <a:avLst/>
          </a:prstGeom>
          <a:solidFill>
            <a:srgbClr val="1C4E7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CF7B63AF-EB85-451D-93F5-9DC155DF70A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596524" y="3648860"/>
            <a:ext cx="112894" cy="110847"/>
          </a:xfrm>
          <a:prstGeom prst="diamond">
            <a:avLst/>
          </a:prstGeom>
          <a:solidFill>
            <a:srgbClr val="1C4E7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25F52BDB-7EAD-45F6-9098-92EE93CBC8B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997576" y="3658886"/>
            <a:ext cx="112894" cy="110847"/>
          </a:xfrm>
          <a:prstGeom prst="diamond">
            <a:avLst/>
          </a:prstGeom>
          <a:solidFill>
            <a:srgbClr val="1C4E7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27E50F87-E1A1-4A0A-980B-0E7D1DF4276D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05018" y="3265608"/>
            <a:ext cx="109477" cy="113099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5C72C9D8-1DEF-427E-83C8-D2C7C0DD5CD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18682" y="3638834"/>
            <a:ext cx="112894" cy="110847"/>
          </a:xfrm>
          <a:prstGeom prst="diamond">
            <a:avLst/>
          </a:prstGeom>
          <a:solidFill>
            <a:srgbClr val="1C4E7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7" tIns="45543" rIns="91087" bIns="45543" rtlCol="0" anchor="ctr"/>
          <a:lstStyle/>
          <a:p>
            <a:pPr algn="ctr"/>
            <a:endParaRPr lang="en-AU" sz="1500" dirty="0">
              <a:solidFill>
                <a:schemeClr val="bg1"/>
              </a:solidFill>
            </a:endParaRPr>
          </a:p>
        </p:txBody>
      </p:sp>
      <p:sp>
        <p:nvSpPr>
          <p:cNvPr id="53" name="Title 10">
            <a:extLst>
              <a:ext uri="{FF2B5EF4-FFF2-40B4-BE49-F238E27FC236}">
                <a16:creationId xmlns:a16="http://schemas.microsoft.com/office/drawing/2014/main" id="{7CE0971A-FABB-4D3E-971B-9E6FB63E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</p:spPr>
        <p:txBody>
          <a:bodyPr/>
          <a:lstStyle/>
          <a:p>
            <a:r>
              <a:rPr lang="en-US" sz="2800" b="1" dirty="0">
                <a:solidFill>
                  <a:srgbClr val="99FF33"/>
                </a:solidFill>
                <a:latin typeface="+mn-lt"/>
              </a:rPr>
              <a:t>Project Plan for SectorMetric</a:t>
            </a:r>
            <a:b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AU" sz="2800" b="1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522A72-876A-43D2-B0A8-257B325F8F7D}"/>
              </a:ext>
            </a:extLst>
          </p:cNvPr>
          <p:cNvCxnSpPr>
            <a:cxnSpLocks/>
          </p:cNvCxnSpPr>
          <p:nvPr/>
        </p:nvCxnSpPr>
        <p:spPr>
          <a:xfrm>
            <a:off x="469899" y="804951"/>
            <a:ext cx="40452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4557F68-CDA1-45F8-8F3F-C423C3F6DAFC}"/>
              </a:ext>
            </a:extLst>
          </p:cNvPr>
          <p:cNvSpPr/>
          <p:nvPr/>
        </p:nvSpPr>
        <p:spPr bwMode="gray">
          <a:xfrm>
            <a:off x="4619350" y="749829"/>
            <a:ext cx="118363" cy="110244"/>
          </a:xfrm>
          <a:prstGeom prst="ellipse">
            <a:avLst/>
          </a:prstGeom>
          <a:solidFill>
            <a:srgbClr val="99FF3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IN" sz="160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70599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4cFUID00q1F56rNrMIv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bzxuPKG02WHX_7p63Nh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95b_2NFE2syNZCyTEeB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bzxuPKG02WHX_7p63Nh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bzxuPKG02WHX_7p63N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95b_2NFE2syNZCyTEeB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95b_2NFE2syNZCyTEeB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95b_2NFE2syNZCyTEeB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95b_2NFE2syNZCyTEeB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95b_2NFE2syNZCyTEe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MGRfm4rEuqYCQasiUW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9tbQbCFEOip0LQzD18n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kHjFU.jU2k2OzQ8PDQ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kHjFU.jU2k2OzQ8PDQ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MGRfm4rEuqYCQasiUWj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kHjFU.jU2k2OzQ8PDQF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kHjFU.jU2k2OzQ8PDQ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kHjFU.jU2k2OzQ8PDQ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MGRfm4rEuqYCQasiUWj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kHjFU.jU2k2OzQ8PDQF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12kDLQyk6.uqCuZnf8I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MGRfm4rEuqYCQasiUW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mm7uRiUtU.JmH98qLiG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kHjFU.jU2k2OzQ8PDQF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Qemyh5tkKEejMZezUy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95b_2NFE2syNZCyTEeB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bzxuPKG02WHX_7p63Nh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265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Wingdings 2</vt:lpstr>
      <vt:lpstr>Office Theme</vt:lpstr>
      <vt:lpstr>Project Plan for SectorMetric </vt:lpstr>
      <vt:lpstr>Project Plan for SectorMetric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Business Case </dc:title>
  <dc:creator>Jayneel Pandya</dc:creator>
  <cp:lastModifiedBy>Jayneel Pandya</cp:lastModifiedBy>
  <cp:revision>2</cp:revision>
  <dcterms:created xsi:type="dcterms:W3CDTF">2020-08-02T21:12:23Z</dcterms:created>
  <dcterms:modified xsi:type="dcterms:W3CDTF">2020-08-02T21:25:44Z</dcterms:modified>
</cp:coreProperties>
</file>