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5" r:id="rId4"/>
    <p:sldId id="259" r:id="rId5"/>
    <p:sldId id="260" r:id="rId6"/>
    <p:sldId id="319" r:id="rId7"/>
    <p:sldId id="272" r:id="rId8"/>
    <p:sldId id="264" r:id="rId9"/>
    <p:sldId id="273" r:id="rId10"/>
    <p:sldId id="275" r:id="rId11"/>
    <p:sldId id="274" r:id="rId12"/>
    <p:sldId id="277" r:id="rId13"/>
    <p:sldId id="306" r:id="rId14"/>
    <p:sldId id="285" r:id="rId15"/>
    <p:sldId id="287" r:id="rId16"/>
    <p:sldId id="286" r:id="rId17"/>
    <p:sldId id="288" r:id="rId18"/>
    <p:sldId id="276" r:id="rId19"/>
    <p:sldId id="303" r:id="rId20"/>
    <p:sldId id="304" r:id="rId21"/>
    <p:sldId id="305" r:id="rId22"/>
    <p:sldId id="281" r:id="rId23"/>
    <p:sldId id="300" r:id="rId24"/>
    <p:sldId id="301" r:id="rId25"/>
    <p:sldId id="282" r:id="rId26"/>
    <p:sldId id="302" r:id="rId27"/>
    <p:sldId id="307" r:id="rId28"/>
    <p:sldId id="289" r:id="rId29"/>
    <p:sldId id="280" r:id="rId30"/>
    <p:sldId id="309" r:id="rId31"/>
    <p:sldId id="310" r:id="rId32"/>
    <p:sldId id="290" r:id="rId33"/>
    <p:sldId id="313" r:id="rId34"/>
    <p:sldId id="278" r:id="rId35"/>
    <p:sldId id="321" r:id="rId36"/>
    <p:sldId id="314" r:id="rId37"/>
    <p:sldId id="315" r:id="rId38"/>
    <p:sldId id="316" r:id="rId39"/>
    <p:sldId id="317" r:id="rId40"/>
    <p:sldId id="318" r:id="rId41"/>
    <p:sldId id="29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di Desai" initials="HD" lastIdx="2" clrIdx="0">
    <p:extLst>
      <p:ext uri="{19B8F6BF-5375-455C-9EA6-DF929625EA0E}">
        <p15:presenceInfo xmlns:p15="http://schemas.microsoft.com/office/powerpoint/2012/main" userId="f42ffb626d21e3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3842" autoAdjust="0"/>
  </p:normalViewPr>
  <p:slideViewPr>
    <p:cSldViewPr snapToGrid="0">
      <p:cViewPr varScale="1">
        <p:scale>
          <a:sx n="64" d="100"/>
          <a:sy n="64" d="100"/>
        </p:scale>
        <p:origin x="5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FA490-3E02-4EF1-A901-9ACF8BDDCCEB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2BF14-AE0B-4BCE-AB8B-A5F637A267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92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2BF14-AE0B-4BCE-AB8B-A5F637A2672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920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2BF14-AE0B-4BCE-AB8B-A5F637A2672A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243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2BF14-AE0B-4BCE-AB8B-A5F637A2672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639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2BF14-AE0B-4BCE-AB8B-A5F637A2672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571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2BF14-AE0B-4BCE-AB8B-A5F637A2672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31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2BF14-AE0B-4BCE-AB8B-A5F637A2672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602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2BF14-AE0B-4BCE-AB8B-A5F637A2672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804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2BF14-AE0B-4BCE-AB8B-A5F637A2672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750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2BF14-AE0B-4BCE-AB8B-A5F637A2672A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22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2BF14-AE0B-4BCE-AB8B-A5F637A2672A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97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0087-B4D1-4EFA-81F3-37212EA86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63A87-5EF0-446C-80D7-34FDC49A9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16EE5-C329-49E5-A182-EC941F81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54BE-3B12-4E58-BC5E-DAC0A2CCBB9F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92788-B76D-4C77-9971-4F70E1B1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437D-34B1-4850-BBE4-D6B0B204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2F09-B3B0-41FB-8C84-E9C87B636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34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E83F-A74B-4153-8368-7D2D6A87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6DF4E-4B8D-4002-8BB2-1CFC6191A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25EA8-05E2-4579-A61C-32128F1F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54BE-3B12-4E58-BC5E-DAC0A2CCBB9F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869B1-B59E-401C-813A-2E43609C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40486-AB1C-466E-ABE6-50EB14B5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2F09-B3B0-41FB-8C84-E9C87B636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95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B97B1-6827-44D2-B9E0-A202F0D15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8D324-5E08-4F52-9B8D-4B94BDA2E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D588D-C021-4CD0-AB00-9C0E6780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54BE-3B12-4E58-BC5E-DAC0A2CCBB9F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93896-94E8-4499-9079-34D07439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CD8F4-38E0-4BBE-8843-F0D919C7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2F09-B3B0-41FB-8C84-E9C87B636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40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A185-E508-41B9-A76D-FF329384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7760-0B56-4037-BD38-A223D6A48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008C7-373B-427F-BE11-94627F3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54BE-3B12-4E58-BC5E-DAC0A2CCBB9F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3364E-ABFF-4C74-8A6E-8190BD1B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1A577-849E-4706-816B-8AF3AEE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2F09-B3B0-41FB-8C84-E9C87B636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99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8902-0637-4812-9FAE-56A445AB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A7D1B-1C4D-4898-A4C6-B3DFD0B21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0F3C1-D765-4241-8BEB-EA79292F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54BE-3B12-4E58-BC5E-DAC0A2CCBB9F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76638-CBBB-4DC4-9395-504E5C90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DE562-5E04-4431-963F-0109C5A2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2F09-B3B0-41FB-8C84-E9C87B636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33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E6C6-5FD0-489A-ABB1-36C730BF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9D8C-13C4-45EB-BD71-77AFB962F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983CA-C933-4A57-A713-22E0F5B5C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DED21-AA48-4DDE-A439-C20A0A8E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54BE-3B12-4E58-BC5E-DAC0A2CCBB9F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44295-8EF8-42B8-89DA-E9E7ABAB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95044-3E07-4102-B839-CB462437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2F09-B3B0-41FB-8C84-E9C87B636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14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596F-F531-4688-B426-26E9B1D7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65CFD-B4B3-4E98-9BAC-E92992709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1E60F-DD6B-4AD2-8B1E-55502476D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2CEFE-9C10-47C4-BB6C-E20B5ABC2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2A4DA-9CE3-47A9-8C85-D5B2EE72F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58E5C-55BB-4A64-BF99-2EE566C2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54BE-3B12-4E58-BC5E-DAC0A2CCBB9F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03AF3-FEF6-4F3B-A123-71D29ABE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1DDF9-A321-44FF-A2F7-38653F9C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2F09-B3B0-41FB-8C84-E9C87B636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46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13C4-CFA8-45C3-B652-E844E668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9D60B-B57B-4CC2-8EFE-C576CFD8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54BE-3B12-4E58-BC5E-DAC0A2CCBB9F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236EE-BE66-48AE-8551-08C50C50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F6B7F-FE74-4287-B19F-79E7D51D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2F09-B3B0-41FB-8C84-E9C87B636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90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E0B0A-7F3C-4189-93C7-BD087D79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54BE-3B12-4E58-BC5E-DAC0A2CCBB9F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1631F-99B0-425D-812D-A1189819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BE7F9-30DE-408E-B285-FB78F58C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2F09-B3B0-41FB-8C84-E9C87B636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00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3DDC-F120-4AEC-A712-B56C7B8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85AD-F19E-4C42-8D6E-6EDD5406C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514F9-9CCD-4139-A45D-FA3BD1E83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28669-ABAC-416A-A5FB-E14311ED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54BE-3B12-4E58-BC5E-DAC0A2CCBB9F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CCAF1-52C9-4750-A471-922B731E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1D813-C86F-4316-96B6-AACA9D26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2F09-B3B0-41FB-8C84-E9C87B636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43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6535-F09E-44AC-9994-0026AAD3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5BD97-9A0D-40DA-8E8F-3DDA79890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65E3D-1968-47BC-9458-3FCB5F404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A0AD8-6F64-40E7-88A9-52CABD68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54BE-3B12-4E58-BC5E-DAC0A2CCBB9F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6FD5B-27EE-4E43-B938-3D725197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7DF84-66F4-4011-B5BB-556CCFD2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2F09-B3B0-41FB-8C84-E9C87B636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75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57C59-6451-4A8C-985B-C35E2AF1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D73AC-CCE4-4628-B03A-8A51A168A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3CD2D-A200-4F79-8DDE-A69CEBAC4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B54BE-3B12-4E58-BC5E-DAC0A2CCBB9F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A50DA-0517-4A2D-B367-8EED6C22D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AD62E-A039-402B-8223-EF46FEEE5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32F09-B3B0-41FB-8C84-E9C87B636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2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angularjs/angularjs-scop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angular/personController.j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159F-7D4A-413F-8081-FFC2C8EA0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AngularJS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E758C-56C9-4A7B-98A4-D2B42F2FB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6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30FE-42BE-4278-9B31-391647EA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0"/>
            <a:ext cx="10515600" cy="1014154"/>
          </a:xfrm>
        </p:spPr>
        <p:txBody>
          <a:bodyPr>
            <a:normAutofit/>
          </a:bodyPr>
          <a:lstStyle/>
          <a:p>
            <a:r>
              <a:rPr lang="en-IN" b="1" u="sng" dirty="0"/>
              <a:t>ng-model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71B6A-EE2D-4BC3-B60F-CD685D6CF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47"/>
            <a:ext cx="10515600" cy="452891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 </a:t>
            </a:r>
            <a:r>
              <a:rPr lang="en-US" b="1" dirty="0"/>
              <a:t>ng-model</a:t>
            </a:r>
            <a:r>
              <a:rPr lang="en-US" dirty="0"/>
              <a:t> directive binds the value of Html controls (input, select, textarea) to application data. </a:t>
            </a:r>
          </a:p>
          <a:p>
            <a:pPr algn="just"/>
            <a:r>
              <a:rPr lang="en-US" dirty="0"/>
              <a:t>The ng-model directive defines the model/variable to be used in AngularJS Application. </a:t>
            </a:r>
          </a:p>
          <a:p>
            <a:pPr algn="just"/>
            <a:r>
              <a:rPr lang="en-US" dirty="0"/>
              <a:t>In the following example, we define a model named name.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&lt;div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>
                <a:solidFill>
                  <a:srgbClr val="504B08"/>
                </a:solidFill>
                <a:latin typeface="Open Sans"/>
              </a:rPr>
              <a:t>data-ng-app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=</a:t>
            </a:r>
            <a:r>
              <a:rPr lang="en-US" altLang="en-US" dirty="0">
                <a:solidFill>
                  <a:srgbClr val="FF7171"/>
                </a:solidFill>
                <a:latin typeface="Open Sans"/>
              </a:rPr>
              <a:t>""</a:t>
            </a: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Open Sans"/>
              </a:rPr>
              <a:t>1st number </a:t>
            </a: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&lt;input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>
                <a:solidFill>
                  <a:srgbClr val="504B08"/>
                </a:solidFill>
                <a:latin typeface="Open Sans"/>
              </a:rPr>
              <a:t>type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=</a:t>
            </a:r>
            <a:r>
              <a:rPr lang="en-US" altLang="en-US" dirty="0">
                <a:solidFill>
                  <a:srgbClr val="FF7171"/>
                </a:solidFill>
                <a:latin typeface="Open Sans"/>
              </a:rPr>
              <a:t>"number"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>
                <a:solidFill>
                  <a:srgbClr val="504B08"/>
                </a:solidFill>
                <a:latin typeface="Open Sans"/>
              </a:rPr>
              <a:t>ng-model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=</a:t>
            </a:r>
            <a:r>
              <a:rPr lang="en-US" altLang="en-US" dirty="0">
                <a:solidFill>
                  <a:srgbClr val="FF7171"/>
                </a:solidFill>
                <a:latin typeface="Open Sans"/>
              </a:rPr>
              <a:t>"num1"</a:t>
            </a: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Open Sans"/>
              </a:rPr>
              <a:t>2nd number </a:t>
            </a: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&lt;input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>
                <a:solidFill>
                  <a:srgbClr val="504B08"/>
                </a:solidFill>
                <a:latin typeface="Open Sans"/>
              </a:rPr>
              <a:t>type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=</a:t>
            </a:r>
            <a:r>
              <a:rPr lang="en-US" altLang="en-US" dirty="0">
                <a:solidFill>
                  <a:srgbClr val="FF7171"/>
                </a:solidFill>
                <a:latin typeface="Open Sans"/>
              </a:rPr>
              <a:t>"number"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>
                <a:solidFill>
                  <a:srgbClr val="504B08"/>
                </a:solidFill>
                <a:latin typeface="Open Sans"/>
              </a:rPr>
              <a:t>ng-model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=</a:t>
            </a:r>
            <a:r>
              <a:rPr lang="en-US" altLang="en-US" dirty="0">
                <a:solidFill>
                  <a:srgbClr val="FF7171"/>
                </a:solidFill>
                <a:latin typeface="Open Sans"/>
              </a:rPr>
              <a:t>"num2"</a:t>
            </a: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&lt;p&gt;&lt;b&gt;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Sum:</a:t>
            </a: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&lt;/b&gt;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{{num1 + num2}}</a:t>
            </a: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&lt;/p&gt;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&lt;/div&gt;</a:t>
            </a:r>
            <a:r>
              <a:rPr lang="en-US" altLang="en-US" sz="20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75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558F-C842-4122-B55B-676842A9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ng-</a:t>
            </a:r>
            <a:r>
              <a:rPr lang="en-IN" b="1" u="sng" dirty="0" err="1"/>
              <a:t>init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54C2-3749-4A3A-BF2A-6430C936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 </a:t>
            </a:r>
            <a:r>
              <a:rPr lang="en-US" b="1" dirty="0"/>
              <a:t>ng-</a:t>
            </a:r>
            <a:r>
              <a:rPr lang="en-US" b="1" dirty="0" err="1"/>
              <a:t>init</a:t>
            </a:r>
            <a:r>
              <a:rPr lang="en-US" dirty="0"/>
              <a:t> directive initialize application data same like variable initialization in C language, In c language you initialize int a=10;.</a:t>
            </a:r>
          </a:p>
          <a:p>
            <a:pPr algn="just"/>
            <a:r>
              <a:rPr lang="en-US" dirty="0"/>
              <a:t>The ng-</a:t>
            </a:r>
            <a:r>
              <a:rPr lang="en-US" dirty="0" err="1"/>
              <a:t>init</a:t>
            </a:r>
            <a:r>
              <a:rPr lang="en-US" dirty="0"/>
              <a:t> directive initializes an AngularJS Application data. </a:t>
            </a:r>
          </a:p>
          <a:p>
            <a:pPr algn="just"/>
            <a:r>
              <a:rPr lang="en-US" dirty="0"/>
              <a:t>It is used to assign values to the variables.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&lt;div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>
                <a:solidFill>
                  <a:srgbClr val="504B08"/>
                </a:solidFill>
                <a:latin typeface="Open Sans"/>
              </a:rPr>
              <a:t>ng-app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=</a:t>
            </a:r>
            <a:r>
              <a:rPr lang="en-US" altLang="en-US" dirty="0">
                <a:solidFill>
                  <a:srgbClr val="FF7171"/>
                </a:solidFill>
                <a:latin typeface="Open Sans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>
                <a:solidFill>
                  <a:srgbClr val="504B08"/>
                </a:solidFill>
                <a:latin typeface="Open Sans"/>
              </a:rPr>
              <a:t>ng-</a:t>
            </a:r>
            <a:r>
              <a:rPr lang="en-US" altLang="en-US" dirty="0" err="1">
                <a:solidFill>
                  <a:srgbClr val="504B08"/>
                </a:solidFill>
                <a:latin typeface="Open Sans"/>
              </a:rPr>
              <a:t>init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=</a:t>
            </a:r>
            <a:r>
              <a:rPr lang="en-US" altLang="en-US" dirty="0">
                <a:solidFill>
                  <a:srgbClr val="FF7171"/>
                </a:solidFill>
                <a:latin typeface="Open Sans"/>
              </a:rPr>
              <a:t>"name='Porter'"</a:t>
            </a: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// initialize name="Porter" Name: </a:t>
            </a: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&lt;input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>
                <a:solidFill>
                  <a:srgbClr val="504B08"/>
                </a:solidFill>
                <a:latin typeface="Open Sans"/>
              </a:rPr>
              <a:t>type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=</a:t>
            </a:r>
            <a:r>
              <a:rPr lang="en-US" altLang="en-US" dirty="0">
                <a:solidFill>
                  <a:srgbClr val="FF7171"/>
                </a:solidFill>
                <a:latin typeface="Open Sans"/>
              </a:rPr>
              <a:t>"text"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>
                <a:solidFill>
                  <a:srgbClr val="504B08"/>
                </a:solidFill>
                <a:latin typeface="Open Sans"/>
              </a:rPr>
              <a:t>ng-model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=</a:t>
            </a:r>
            <a:r>
              <a:rPr lang="en-US" altLang="en-US" dirty="0">
                <a:solidFill>
                  <a:srgbClr val="FF7171"/>
                </a:solidFill>
                <a:latin typeface="Open Sans"/>
              </a:rPr>
              <a:t>"name"</a:t>
            </a: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name: {{ name }}</a:t>
            </a: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&lt;/p&gt;</a:t>
            </a:r>
            <a:r>
              <a:rPr lang="en-US" altLang="en-US" sz="20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589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9591-B32D-430C-A051-78FA2F99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ng-bind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F8912-E871-4877-A8F9-19C5DD1B8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40"/>
            <a:ext cx="10515600" cy="5620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AngularJS ng-bind directive replaces the content of an HTML element with the value of a given variable, or expression. </a:t>
            </a:r>
          </a:p>
          <a:p>
            <a:pPr algn="just"/>
            <a:r>
              <a:rPr lang="en-US" dirty="0"/>
              <a:t>Data binding in AngularJS is the synchronization between the model and the view.</a:t>
            </a:r>
          </a:p>
          <a:p>
            <a:pPr algn="just"/>
            <a:r>
              <a:rPr lang="en-US" dirty="0"/>
              <a:t>If you change the value of the given variable or expression, AngularJS changes the content of the specified HTML element as well as.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&lt;div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>
                <a:solidFill>
                  <a:srgbClr val="504B08"/>
                </a:solidFill>
                <a:latin typeface="Open Sans"/>
              </a:rPr>
              <a:t>ng-app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=</a:t>
            </a:r>
            <a:r>
              <a:rPr lang="en-US" altLang="en-US" dirty="0">
                <a:solidFill>
                  <a:srgbClr val="FF7171"/>
                </a:solidFill>
                <a:latin typeface="Open Sans"/>
              </a:rPr>
              <a:t>""</a:t>
            </a: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Open Sans"/>
              </a:rPr>
              <a:t>Enter text </a:t>
            </a: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&lt;input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>
                <a:solidFill>
                  <a:srgbClr val="504B08"/>
                </a:solidFill>
                <a:latin typeface="Open Sans"/>
              </a:rPr>
              <a:t>type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=</a:t>
            </a:r>
            <a:r>
              <a:rPr lang="en-US" altLang="en-US" dirty="0">
                <a:solidFill>
                  <a:srgbClr val="FF7171"/>
                </a:solidFill>
                <a:latin typeface="Open Sans"/>
              </a:rPr>
              <a:t>"text"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>
                <a:solidFill>
                  <a:srgbClr val="504B08"/>
                </a:solidFill>
                <a:latin typeface="Open Sans"/>
              </a:rPr>
              <a:t>ng-model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=</a:t>
            </a:r>
            <a:r>
              <a:rPr lang="en-US" altLang="en-US" dirty="0">
                <a:solidFill>
                  <a:srgbClr val="FF7171"/>
                </a:solidFill>
                <a:latin typeface="Open Sans"/>
              </a:rPr>
              <a:t>"name"</a:t>
            </a: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>
                <a:solidFill>
                  <a:srgbClr val="504B08"/>
                </a:solidFill>
                <a:latin typeface="Open Sans"/>
              </a:rPr>
              <a:t>ng-bind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=</a:t>
            </a:r>
            <a:r>
              <a:rPr lang="en-US" altLang="en-US" dirty="0">
                <a:solidFill>
                  <a:srgbClr val="FF7171"/>
                </a:solidFill>
                <a:latin typeface="Open Sans"/>
              </a:rPr>
              <a:t>"name"</a:t>
            </a: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&gt;&lt;/p&gt;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&lt;/div&gt;</a:t>
            </a:r>
            <a:r>
              <a:rPr lang="en-US" alt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094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A82D-F9F8-4942-A887-7A5F588F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27"/>
            <a:ext cx="10515600" cy="1325563"/>
          </a:xfrm>
        </p:spPr>
        <p:txBody>
          <a:bodyPr/>
          <a:lstStyle/>
          <a:p>
            <a:r>
              <a:rPr lang="en-IN" b="1" u="sng" dirty="0"/>
              <a:t>Directive Syntax</a:t>
            </a:r>
            <a:br>
              <a:rPr lang="en-IN" b="1" u="sng" dirty="0"/>
            </a:b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9661C-CFBA-4F65-BC5B-464A1A64B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44564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AngularJS directives can be applied to DOM elements in many ways.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is not mandatory to use </a:t>
            </a:r>
            <a:r>
              <a:rPr lang="en-US" b="1" dirty="0"/>
              <a:t>ng-</a:t>
            </a:r>
            <a:r>
              <a:rPr lang="en-US" dirty="0"/>
              <a:t> syntax only.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Directive can start with </a:t>
            </a:r>
            <a:r>
              <a:rPr lang="en-US" b="1" dirty="0"/>
              <a:t>x- or data-</a:t>
            </a:r>
            <a:r>
              <a:rPr lang="en-US" dirty="0"/>
              <a:t>, for example ng-model directive can be written as data-ng-model or x-ng-model.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Also, the - in the directive can be replaced with</a:t>
            </a:r>
            <a:r>
              <a:rPr lang="en-US" b="1" dirty="0"/>
              <a:t> : or _ or both</a:t>
            </a:r>
            <a:r>
              <a:rPr lang="en-US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For example, ng-model can be written as </a:t>
            </a:r>
            <a:r>
              <a:rPr lang="en-US" dirty="0" err="1"/>
              <a:t>ng_model</a:t>
            </a:r>
            <a:r>
              <a:rPr lang="en-US" dirty="0"/>
              <a:t> or </a:t>
            </a:r>
            <a:r>
              <a:rPr lang="en-US" dirty="0" err="1"/>
              <a:t>ng:model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It can also be a mix with data- or x-.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32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D294-9771-4829-8004-31A3F402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ng-model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EBCB3-AF8B-40A5-8AEA-B8C5C700A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ng-model directive binds the value of HTML controls (input, select, textarea) to application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The ng-model directive can also:</a:t>
            </a:r>
          </a:p>
          <a:p>
            <a:endParaRPr lang="en-US" dirty="0"/>
          </a:p>
          <a:p>
            <a:r>
              <a:rPr lang="en-US" dirty="0"/>
              <a:t>Provide type validation for application data (number, email, required).</a:t>
            </a:r>
          </a:p>
          <a:p>
            <a:r>
              <a:rPr lang="en-US" dirty="0"/>
              <a:t>Provide status for application data (invalid, dirty, touched, error).</a:t>
            </a:r>
          </a:p>
          <a:p>
            <a:r>
              <a:rPr lang="en-US" dirty="0"/>
              <a:t>Provide CSS classes for HTML elements.</a:t>
            </a:r>
          </a:p>
          <a:p>
            <a:r>
              <a:rPr lang="en-US" dirty="0"/>
              <a:t>Bind HTML elements to HTML 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316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69B4-29C4-400F-A542-BE2451C6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Application Status</a:t>
            </a:r>
            <a:br>
              <a:rPr lang="en-IN" b="1" u="sng" dirty="0"/>
            </a:b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BB967-6F61-483B-955E-3F190D310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 ng-model directive can provide status for application data (valid, dirty, touched)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$Valid</a:t>
            </a:r>
            <a:r>
              <a:rPr lang="en-US" dirty="0"/>
              <a:t>: if true, the value meets all criteria</a:t>
            </a:r>
          </a:p>
          <a:p>
            <a:pPr algn="just"/>
            <a:r>
              <a:rPr lang="en-US" b="1" dirty="0"/>
              <a:t>$Invalid: </a:t>
            </a:r>
            <a:r>
              <a:rPr lang="en-US" dirty="0"/>
              <a:t>The field content is not valid</a:t>
            </a:r>
          </a:p>
          <a:p>
            <a:pPr algn="just"/>
            <a:r>
              <a:rPr lang="en-US" b="1" dirty="0"/>
              <a:t>$Dirty</a:t>
            </a:r>
            <a:r>
              <a:rPr lang="en-US" dirty="0"/>
              <a:t>: if true, the value has been changed</a:t>
            </a:r>
          </a:p>
          <a:p>
            <a:pPr algn="just"/>
            <a:r>
              <a:rPr lang="en-US" b="1" dirty="0"/>
              <a:t>$Pristine</a:t>
            </a:r>
            <a:r>
              <a:rPr lang="en-US" dirty="0"/>
              <a:t>: No fields have been modified yet</a:t>
            </a:r>
          </a:p>
          <a:p>
            <a:pPr algn="just"/>
            <a:r>
              <a:rPr lang="en-US" b="1" dirty="0"/>
              <a:t>$Touched</a:t>
            </a:r>
            <a:r>
              <a:rPr lang="en-US" dirty="0"/>
              <a:t>: if true, the field has been in focus</a:t>
            </a:r>
          </a:p>
          <a:p>
            <a:pPr algn="just"/>
            <a:r>
              <a:rPr lang="en-US" b="1" dirty="0"/>
              <a:t>$Untouched: </a:t>
            </a:r>
            <a:r>
              <a:rPr lang="en-US" dirty="0"/>
              <a:t>The field has not been touched yet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066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D83A-860E-4AF2-B406-B1ADF274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942"/>
            <a:ext cx="10515600" cy="1325563"/>
          </a:xfrm>
        </p:spPr>
        <p:txBody>
          <a:bodyPr/>
          <a:lstStyle/>
          <a:p>
            <a:r>
              <a:rPr lang="en-IN" b="1" u="sng" dirty="0"/>
              <a:t>Validate User Input</a:t>
            </a:r>
            <a:br>
              <a:rPr lang="en-IN" b="1" u="sng" dirty="0"/>
            </a:b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8C1C-1A36-4B73-9798-E894997F4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6912"/>
            <a:ext cx="10515600" cy="398956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 ng-model directive can provide type validation for application data (number, e-mail, required)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b="1" dirty="0"/>
              <a:t>ng-show directive </a:t>
            </a:r>
            <a:r>
              <a:rPr lang="en-US" dirty="0"/>
              <a:t>shows the specified HTML element if the expression evaluates to true, otherwise the HTML element is hidden.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ng-hide directive </a:t>
            </a:r>
            <a:r>
              <a:rPr lang="en-US" dirty="0"/>
              <a:t>hides the specified HTML element if the expression evaluates to true, otherwise the HTML element </a:t>
            </a:r>
            <a:r>
              <a:rPr lang="en-US"/>
              <a:t>is shown to you.</a:t>
            </a:r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097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5200-D805-44EC-82EA-CAF885B4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739"/>
            <a:ext cx="10515600" cy="1325563"/>
          </a:xfrm>
        </p:spPr>
        <p:txBody>
          <a:bodyPr/>
          <a:lstStyle/>
          <a:p>
            <a:r>
              <a:rPr lang="en-IN" b="1" u="sng" dirty="0"/>
              <a:t>CSS Classes</a:t>
            </a:r>
            <a:br>
              <a:rPr lang="en-IN" b="1" u="sng" dirty="0"/>
            </a:b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B52E8-BB1D-4D4E-AAC4-F9897EA42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420"/>
            <a:ext cx="10515600" cy="574158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 ng-model directive provides CSS classes for HTML elements, depending on their status.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The ng-model directive adds/removes the following classes, according to the status of the form field.</a:t>
            </a:r>
          </a:p>
          <a:p>
            <a:pPr algn="just"/>
            <a:endParaRPr lang="en-US" dirty="0"/>
          </a:p>
          <a:p>
            <a:pPr algn="just"/>
            <a:r>
              <a:rPr lang="en-IN" dirty="0"/>
              <a:t>ng-touched</a:t>
            </a:r>
          </a:p>
          <a:p>
            <a:pPr algn="just"/>
            <a:r>
              <a:rPr lang="en-IN" dirty="0"/>
              <a:t>ng-untouched</a:t>
            </a:r>
          </a:p>
          <a:p>
            <a:pPr algn="just"/>
            <a:r>
              <a:rPr lang="en-IN" dirty="0"/>
              <a:t>ng-valid</a:t>
            </a:r>
          </a:p>
          <a:p>
            <a:pPr algn="just"/>
            <a:r>
              <a:rPr lang="en-IN" dirty="0"/>
              <a:t>ng-invalid</a:t>
            </a:r>
          </a:p>
          <a:p>
            <a:pPr algn="just"/>
            <a:r>
              <a:rPr lang="en-IN" dirty="0"/>
              <a:t>ng-dirty</a:t>
            </a:r>
          </a:p>
          <a:p>
            <a:pPr algn="just"/>
            <a:r>
              <a:rPr lang="en-IN" dirty="0"/>
              <a:t>ng-pristine</a:t>
            </a:r>
          </a:p>
          <a:p>
            <a:pPr algn="just"/>
            <a:r>
              <a:rPr lang="en-IN" dirty="0"/>
              <a:t>ng-empty</a:t>
            </a:r>
          </a:p>
          <a:p>
            <a:pPr algn="just"/>
            <a:r>
              <a:rPr lang="en-IN" dirty="0"/>
              <a:t>ng-not-empty</a:t>
            </a:r>
          </a:p>
          <a:p>
            <a:pPr algn="just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172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C7A6-9794-4954-8644-51C88E4E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ng-repeat</a:t>
            </a:r>
            <a:br>
              <a:rPr lang="en-IN" b="1" u="sng" dirty="0"/>
            </a:b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180B-603A-45B1-ACD7-2957A4C3A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088"/>
            <a:ext cx="10515600" cy="4645875"/>
          </a:xfrm>
        </p:spPr>
        <p:txBody>
          <a:bodyPr/>
          <a:lstStyle/>
          <a:p>
            <a:pPr algn="just"/>
            <a:r>
              <a:rPr lang="en-US" dirty="0"/>
              <a:t>The ng-repeat directive repeats an Html element. </a:t>
            </a:r>
          </a:p>
          <a:p>
            <a:pPr algn="just"/>
            <a:r>
              <a:rPr lang="en-US" dirty="0"/>
              <a:t>ng-repeat directive repeats a specific element.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&lt;div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>
                <a:solidFill>
                  <a:srgbClr val="504B08"/>
                </a:solidFill>
                <a:latin typeface="Open Sans"/>
              </a:rPr>
              <a:t>data-ng-app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=</a:t>
            </a:r>
            <a:r>
              <a:rPr lang="en-US" altLang="en-US" dirty="0">
                <a:solidFill>
                  <a:srgbClr val="FF7171"/>
                </a:solidFill>
                <a:latin typeface="Open Sans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>
                <a:solidFill>
                  <a:srgbClr val="504B08"/>
                </a:solidFill>
                <a:latin typeface="Open Sans"/>
              </a:rPr>
              <a:t>data-ng-</a:t>
            </a:r>
            <a:r>
              <a:rPr lang="en-US" altLang="en-US" dirty="0" err="1">
                <a:solidFill>
                  <a:srgbClr val="504B08"/>
                </a:solidFill>
                <a:latin typeface="Open Sans"/>
              </a:rPr>
              <a:t>init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=</a:t>
            </a:r>
            <a:r>
              <a:rPr lang="en-US" altLang="en-US" dirty="0">
                <a:solidFill>
                  <a:srgbClr val="FF7171"/>
                </a:solidFill>
                <a:latin typeface="Open Sans"/>
              </a:rPr>
              <a:t>"num=[1, 2, 3]"</a:t>
            </a: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marL="0" indent="0" algn="just">
              <a:buNone/>
            </a:pP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>
                <a:solidFill>
                  <a:srgbClr val="504B08"/>
                </a:solidFill>
                <a:latin typeface="Open Sans"/>
              </a:rPr>
              <a:t>data-ng-repeat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=</a:t>
            </a:r>
            <a:r>
              <a:rPr lang="en-US" altLang="en-US" dirty="0">
                <a:solidFill>
                  <a:srgbClr val="FF7171"/>
                </a:solidFill>
                <a:latin typeface="Open Sans"/>
              </a:rPr>
              <a:t>"x in num"</a:t>
            </a: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marL="0" indent="0" algn="just">
              <a:buNone/>
            </a:pPr>
            <a:r>
              <a:rPr lang="en-US" altLang="en-US" dirty="0">
                <a:solidFill>
                  <a:srgbClr val="000000"/>
                </a:solidFill>
                <a:latin typeface="Open Sans"/>
              </a:rPr>
              <a:t>	{{ x }} </a:t>
            </a:r>
          </a:p>
          <a:p>
            <a:pPr marL="0" indent="0" algn="just">
              <a:buNone/>
            </a:pP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&lt;/p&gt;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marL="0" indent="0" algn="just">
              <a:buNone/>
            </a:pPr>
            <a:r>
              <a:rPr lang="en-US" altLang="en-US" b="1" dirty="0">
                <a:solidFill>
                  <a:srgbClr val="0033CC"/>
                </a:solidFill>
                <a:latin typeface="Open Sans"/>
              </a:rPr>
              <a:t>&lt;/div&gt;</a:t>
            </a:r>
            <a:r>
              <a:rPr lang="en-US" altLang="en-US" sz="20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731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E78A-1A25-46E0-9C48-E6116316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ng-if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4754D-06CD-4D7E-8520-C281B0BC5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ng-if directive creates or removes an HTML element based on the Boolean value returned from the specified expression.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an expression returns true then it recreates an element otherwise removes an element from the HTML document.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1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9E59-050F-468F-A2F7-AF3222ABC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79"/>
            <a:ext cx="10515600" cy="963945"/>
          </a:xfrm>
        </p:spPr>
        <p:txBody>
          <a:bodyPr/>
          <a:lstStyle/>
          <a:p>
            <a:r>
              <a:rPr lang="en-IN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EAE8-03AF-4C96-ADE7-DBD616370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008"/>
            <a:ext cx="10515600" cy="549592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 JavaScript framework for dynamic web application.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It can be added to an HTML page with a &lt;script&gt; tag.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 open-source web application framework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Maintained by Google and a community of individual developers.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Freely used, changed and shared by anyone.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An excellent framework for building single page applications </a:t>
            </a:r>
            <a:r>
              <a:rPr lang="en-IN" dirty="0"/>
              <a:t>(SPA)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744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DED4-C861-49CE-BCC0-368975E7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ng-</a:t>
            </a:r>
            <a:r>
              <a:rPr lang="en-IN" b="1" u="sng" dirty="0" err="1"/>
              <a:t>readonly</a:t>
            </a:r>
            <a:br>
              <a:rPr lang="en-IN" b="1" u="sng" dirty="0"/>
            </a:b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0F29-8667-4672-9087-32F6C62AA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ng-</a:t>
            </a:r>
            <a:r>
              <a:rPr lang="en-US" dirty="0" err="1"/>
              <a:t>readonly</a:t>
            </a:r>
            <a:r>
              <a:rPr lang="en-US" dirty="0"/>
              <a:t> directive makes an HTML element read-only, based on the Boolean value returned from the specified expression.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an expression returns true then the element will become read-only, otherwise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749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317C-7833-4431-A5B4-872DA1CF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ng-disabled</a:t>
            </a:r>
            <a:br>
              <a:rPr lang="en-IN" b="1" u="sng" dirty="0"/>
            </a:b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80276-0A8C-4250-9154-EBEBB0F6E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ng-disabled directive disables an HTML element, based on the Boolean value returned from the specified expression.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If an expression returns true the element will be disabled, otherwise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227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1DAD-BAAC-4521-8D16-C0485BB7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AngularJS Expressions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BE31-70B9-428C-A28E-C444E090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AngularJS expressions can be written inside double braces: {{ expression }}.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AngularJS expressions can also be written inside a directive: ng-bind="expression".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AngularJS will resolve the expression, and return the result exactly where the expression is written.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AngularJS expressions</a:t>
            </a:r>
            <a:r>
              <a:rPr lang="en-US" altLang="en-US" sz="2400" dirty="0"/>
              <a:t> are much like </a:t>
            </a:r>
            <a:r>
              <a:rPr lang="en-US" altLang="en-US" sz="2400" b="1" dirty="0"/>
              <a:t>JavaScript expressions:</a:t>
            </a:r>
            <a:r>
              <a:rPr lang="en-US" altLang="en-US" sz="2400" dirty="0"/>
              <a:t> They can contain literals, operators, and variables.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Example {{ 5 + 5 }} or {{ </a:t>
            </a:r>
            <a:r>
              <a:rPr lang="en-US" altLang="en-US" sz="2400" dirty="0" err="1"/>
              <a:t>firstName</a:t>
            </a:r>
            <a:r>
              <a:rPr lang="en-US" altLang="en-US" sz="2400" dirty="0"/>
              <a:t> + " " + </a:t>
            </a:r>
            <a:r>
              <a:rPr lang="en-US" altLang="en-US" sz="2400" dirty="0" err="1"/>
              <a:t>lastName</a:t>
            </a:r>
            <a:r>
              <a:rPr lang="en-US" altLang="en-US" sz="2400" dirty="0"/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1313387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1602-DB5E-4E7A-BDB3-450D713F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4821"/>
            <a:ext cx="1101255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AngularJS expression is like JavaScript code expression except for the following differences: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D0CBA-A4E5-4EA4-8408-A84E579A1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/>
              <a:t>AngularJS expression cannot contain conditions, loops, exceptions or regular expressions e.g. if-else, ternary, for loop, while loop etc.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AngularJS expression cannot declare functions.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AngularJS expression cannot contain comma or void.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AngularJS expression cannot contain return keyword.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3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9911-EDA7-41A2-B608-5A1B7377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u="sng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73E6E-C248-4E9B-8FEC-21A80A288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930"/>
            <a:ext cx="10515600" cy="5118653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AngularJS expression contains literals of any data type.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AngularJS expression can contain arithmetic operators which will produce the result based on the type of operands, similar to JavaScript: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AngularJS expression can contain variables declared via ng-</a:t>
            </a:r>
            <a:r>
              <a:rPr lang="en-US" dirty="0" err="1"/>
              <a:t>init</a:t>
            </a:r>
            <a:r>
              <a:rPr lang="en-US" dirty="0"/>
              <a:t> directive. The ng-</a:t>
            </a:r>
            <a:r>
              <a:rPr lang="en-US" dirty="0" err="1"/>
              <a:t>init</a:t>
            </a:r>
            <a:r>
              <a:rPr lang="en-US" dirty="0"/>
              <a:t> directive is used to declare AngularJS application variables of any data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425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FC41-D3D7-4871-B58E-DF1F6BCF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Continue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ED52B-5F1A-4ED4-B7D6-4AFF547F2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AngularJS Numbers</a:t>
            </a:r>
            <a:br>
              <a:rPr lang="en-IN" dirty="0"/>
            </a:br>
            <a:endParaRPr lang="en-IN" dirty="0"/>
          </a:p>
          <a:p>
            <a:r>
              <a:rPr lang="en-IN" dirty="0"/>
              <a:t>AngularJS Strings</a:t>
            </a:r>
          </a:p>
          <a:p>
            <a:endParaRPr lang="en-IN" dirty="0"/>
          </a:p>
          <a:p>
            <a:r>
              <a:rPr lang="en-IN" dirty="0"/>
              <a:t>AngularJS Objects</a:t>
            </a:r>
          </a:p>
          <a:p>
            <a:endParaRPr lang="en-IN" dirty="0"/>
          </a:p>
          <a:p>
            <a:r>
              <a:rPr lang="en-IN" dirty="0"/>
              <a:t>AngularJS Arrays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584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F772-60EA-43C2-B397-1B706022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DBD3-EC11-480D-A2F1-D16D85C5A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57A5A-8904-4D6E-B976-CBDCEFDC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35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EAC0-B3AA-48E5-9AC9-4524B3D0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914"/>
          </a:xfrm>
        </p:spPr>
        <p:txBody>
          <a:bodyPr/>
          <a:lstStyle/>
          <a:p>
            <a:r>
              <a:rPr lang="en-IN" b="1" u="sng" dirty="0"/>
              <a:t>AngularJS Scope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BAFE-D6E3-4F39-9D3E-91239832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395"/>
            <a:ext cx="10515600" cy="355101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$scope in an AngularJS is a built-in object, which contains application data and methods. </a:t>
            </a:r>
          </a:p>
          <a:p>
            <a:pPr algn="just"/>
            <a:r>
              <a:rPr lang="en-US" dirty="0"/>
              <a:t>You can create properties to a $scope object inside a controller function and assign a value or function to it.</a:t>
            </a:r>
          </a:p>
          <a:p>
            <a:pPr algn="just"/>
            <a:r>
              <a:rPr lang="en-US" dirty="0"/>
              <a:t>The $scope is glue between a controller and view (HTML). </a:t>
            </a:r>
          </a:p>
          <a:p>
            <a:pPr algn="just"/>
            <a:r>
              <a:rPr lang="en-US" dirty="0"/>
              <a:t>It transfers data from the controller to view and vice-versa.</a:t>
            </a:r>
          </a:p>
          <a:p>
            <a:pPr algn="just"/>
            <a:r>
              <a:rPr lang="en-US" dirty="0"/>
              <a:t>The scope is the binding part between the HTML (view) and the JavaScript (controller).</a:t>
            </a:r>
          </a:p>
          <a:p>
            <a:pPr algn="just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C2CA0-CAEA-4BA4-A567-032124E3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5250605"/>
            <a:ext cx="60007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9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D246-912A-4000-A4C8-D2BF403F0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Understanding the Scope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DC72-46E9-4021-86D1-CD32C3BD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417"/>
            <a:ext cx="10515600" cy="52578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dirty="0"/>
              <a:t>If we consider an AngularJS application to consist of:</a:t>
            </a:r>
          </a:p>
          <a:p>
            <a:pPr algn="just">
              <a:lnSpc>
                <a:spcPct val="160000"/>
              </a:lnSpc>
            </a:pPr>
            <a:r>
              <a:rPr lang="en-US" b="1" dirty="0"/>
              <a:t>View</a:t>
            </a:r>
            <a:r>
              <a:rPr lang="en-US" dirty="0"/>
              <a:t>, which is the HTML.</a:t>
            </a:r>
          </a:p>
          <a:p>
            <a:pPr algn="just">
              <a:lnSpc>
                <a:spcPct val="160000"/>
              </a:lnSpc>
            </a:pPr>
            <a:r>
              <a:rPr lang="en-US" b="1" dirty="0"/>
              <a:t>Model</a:t>
            </a:r>
            <a:r>
              <a:rPr lang="en-US" dirty="0"/>
              <a:t>, which is the data available for the current view.</a:t>
            </a:r>
          </a:p>
          <a:p>
            <a:pPr algn="just">
              <a:lnSpc>
                <a:spcPct val="160000"/>
              </a:lnSpc>
            </a:pPr>
            <a:r>
              <a:rPr lang="en-US" b="1" dirty="0"/>
              <a:t>Controller</a:t>
            </a:r>
            <a:r>
              <a:rPr lang="en-US" dirty="0"/>
              <a:t>, which is the JavaScript function that makes/changes/removes/controls the data.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Then the </a:t>
            </a:r>
            <a:r>
              <a:rPr lang="en-US" b="1" dirty="0"/>
              <a:t>scope</a:t>
            </a:r>
            <a:r>
              <a:rPr lang="en-US" dirty="0"/>
              <a:t> is the </a:t>
            </a:r>
            <a:r>
              <a:rPr lang="en-US" u="sng" dirty="0"/>
              <a:t>Model.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The scope is a JavaScript object with properties and methods, which are available for both the view and the controller.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9740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E7C8-39CA-4A80-A249-F108F474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Two-Way Binding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331C-8888-4A93-A0F6-FF9AEDD74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6435" cy="4351338"/>
          </a:xfrm>
        </p:spPr>
        <p:txBody>
          <a:bodyPr/>
          <a:lstStyle/>
          <a:p>
            <a:pPr algn="just"/>
            <a:r>
              <a:rPr lang="en-US" dirty="0"/>
              <a:t>The binding goes both ways.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the user changes the value inside the input field, the AngularJS property will also change its value.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84B9D-D7C3-4B75-84BD-B9F67B63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416" y="597653"/>
            <a:ext cx="6218584" cy="58266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D55586-3662-4F23-9F0E-654764D3830C}"/>
              </a:ext>
            </a:extLst>
          </p:cNvPr>
          <p:cNvSpPr/>
          <p:nvPr/>
        </p:nvSpPr>
        <p:spPr>
          <a:xfrm>
            <a:off x="8629650" y="3566160"/>
            <a:ext cx="1303020" cy="354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45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1518-A171-4052-894C-CBD5A584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called AngularJS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CD8D-1FCF-4A18-AB34-26C90033B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 is short form of angular. </a:t>
            </a:r>
          </a:p>
          <a:p>
            <a:endParaRPr lang="en-US" dirty="0"/>
          </a:p>
          <a:p>
            <a:r>
              <a:rPr lang="en-US" dirty="0"/>
              <a:t>But why </a:t>
            </a:r>
            <a:r>
              <a:rPr lang="en-US" b="1" dirty="0"/>
              <a:t>angular </a:t>
            </a:r>
            <a:r>
              <a:rPr lang="en-US" b="1" dirty="0" err="1"/>
              <a:t>js</a:t>
            </a:r>
            <a:r>
              <a:rPr lang="en-US" dirty="0"/>
              <a:t> is named </a:t>
            </a:r>
            <a:r>
              <a:rPr lang="en-US" b="1" dirty="0"/>
              <a:t>‘angular ‘?</a:t>
            </a:r>
          </a:p>
          <a:p>
            <a:pPr lvl="1"/>
            <a:r>
              <a:rPr lang="en-US" dirty="0"/>
              <a:t> Its because, it is a ‘</a:t>
            </a:r>
            <a:r>
              <a:rPr lang="en-US" dirty="0" err="1"/>
              <a:t>javascript</a:t>
            </a:r>
            <a:r>
              <a:rPr lang="en-US" dirty="0"/>
              <a:t>’ framework which is written inside html tags which are written using </a:t>
            </a:r>
            <a:r>
              <a:rPr lang="en-US" b="1" dirty="0"/>
              <a:t>angle </a:t>
            </a:r>
            <a:r>
              <a:rPr lang="en-US" dirty="0"/>
              <a:t>brackets&lt;&gt;. </a:t>
            </a:r>
          </a:p>
          <a:p>
            <a:pPr lvl="1"/>
            <a:r>
              <a:rPr lang="en-US" dirty="0"/>
              <a:t>For example, </a:t>
            </a:r>
            <a:r>
              <a:rPr lang="en-US" b="1" dirty="0"/>
              <a:t>&lt;</a:t>
            </a:r>
            <a:r>
              <a:rPr lang="en-US" dirty="0"/>
              <a:t>body ng-app</a:t>
            </a:r>
            <a:r>
              <a:rPr lang="en-US" b="1" dirty="0"/>
              <a:t>&gt;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710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EEF8-E1AD-4FF5-8D51-E8EF545D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Note: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57719-23FB-4BC4-9671-BDFE748D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/>
              <a:t>ng-model</a:t>
            </a:r>
            <a:r>
              <a:rPr lang="en-US" dirty="0"/>
              <a:t> directive is used for two-way data binding.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transfers the data from controller to view and vice-versa.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An </a:t>
            </a:r>
            <a:r>
              <a:rPr lang="en-US" b="1" dirty="0"/>
              <a:t>expression and ng-bind </a:t>
            </a:r>
            <a:r>
              <a:rPr lang="en-US" dirty="0"/>
              <a:t>directive transfers data from controller to view but not vice-versa.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806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BCC9-EFCF-477D-9208-E893C42E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347869"/>
            <a:ext cx="10515600" cy="1325563"/>
          </a:xfrm>
        </p:spPr>
        <p:txBody>
          <a:bodyPr/>
          <a:lstStyle/>
          <a:p>
            <a:r>
              <a:rPr lang="en-IN" b="1" u="sng" dirty="0"/>
              <a:t>$</a:t>
            </a:r>
            <a:r>
              <a:rPr lang="en-IN" b="1" u="sng" dirty="0" err="1"/>
              <a:t>rootScope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B551-EB5B-404E-B100-77FB449E7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382656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An AngularJS application has a single $</a:t>
            </a:r>
            <a:r>
              <a:rPr lang="en-US" dirty="0" err="1"/>
              <a:t>rootScope</a:t>
            </a:r>
            <a:r>
              <a:rPr lang="en-US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All the other $scope objects are child objects.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properties and methods attached to $</a:t>
            </a:r>
            <a:r>
              <a:rPr lang="en-US" dirty="0" err="1"/>
              <a:t>rootScope</a:t>
            </a:r>
            <a:r>
              <a:rPr lang="en-US" dirty="0"/>
              <a:t> will be available to all the controllers.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633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053A-7375-4176-AAD9-421C0C82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b="1" u="sng" dirty="0"/>
              <a:t>Root Scope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1C25D-BCAC-4105-81B4-B00B7E132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All applications have a $</a:t>
            </a:r>
            <a:r>
              <a:rPr lang="en-US" dirty="0" err="1"/>
              <a:t>rootScope</a:t>
            </a:r>
            <a:r>
              <a:rPr lang="en-US" dirty="0"/>
              <a:t> which is the scope created on the HTML element that contains the ng-app directive.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err="1"/>
              <a:t>rootScope</a:t>
            </a:r>
            <a:r>
              <a:rPr lang="en-US" dirty="0"/>
              <a:t> is available in the entire application.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If a variable has the same name in both the current scope and in the </a:t>
            </a:r>
            <a:r>
              <a:rPr lang="en-US" dirty="0" err="1"/>
              <a:t>rootScope</a:t>
            </a:r>
            <a:r>
              <a:rPr lang="en-US" dirty="0"/>
              <a:t>, the application uses the one in the current scope.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181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88B7-106D-4892-8049-009AB291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64"/>
            <a:ext cx="10515600" cy="1325563"/>
          </a:xfrm>
        </p:spPr>
        <p:txBody>
          <a:bodyPr/>
          <a:lstStyle/>
          <a:p>
            <a:r>
              <a:rPr lang="en-IN" b="1" u="sng" dirty="0"/>
              <a:t>AngularJS Controller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3D371-8B51-4635-8B7A-F14DBFCF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227"/>
            <a:ext cx="10515600" cy="5188944"/>
          </a:xfrm>
        </p:spPr>
        <p:txBody>
          <a:bodyPr>
            <a:norm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81717"/>
                </a:solidFill>
              </a:rPr>
              <a:t>The controller in AngularJS is a JavaScript function that maintains the application data and behavior using </a:t>
            </a:r>
            <a:r>
              <a:rPr lang="en-US" altLang="en-US" dirty="0">
                <a:solidFill>
                  <a:srgbClr val="007BFF"/>
                </a:solidFill>
                <a:hlinkClick r:id="rId2"/>
              </a:rPr>
              <a:t>$scope</a:t>
            </a:r>
            <a:r>
              <a:rPr lang="en-US" altLang="en-US" dirty="0">
                <a:solidFill>
                  <a:srgbClr val="181717"/>
                </a:solidFill>
              </a:rPr>
              <a:t> object.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81717"/>
                </a:solidFill>
              </a:rPr>
              <a:t>You can attach properties and methods to the $scope object inside a controller function, which in turn will add/update the data and attach </a:t>
            </a:r>
            <a:r>
              <a:rPr lang="en-US" altLang="en-US" dirty="0" err="1">
                <a:solidFill>
                  <a:srgbClr val="181717"/>
                </a:solidFill>
              </a:rPr>
              <a:t>behaviours</a:t>
            </a:r>
            <a:r>
              <a:rPr lang="en-US" altLang="en-US" dirty="0">
                <a:solidFill>
                  <a:srgbClr val="181717"/>
                </a:solidFill>
              </a:rPr>
              <a:t> to HTML elements. 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181717"/>
              </a:solidFill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81717"/>
                </a:solidFill>
              </a:rPr>
              <a:t>The </a:t>
            </a:r>
            <a:r>
              <a:rPr lang="en-US" altLang="en-US" dirty="0">
                <a:solidFill>
                  <a:srgbClr val="000000"/>
                </a:solidFill>
              </a:rPr>
              <a:t>ng-controller</a:t>
            </a:r>
            <a:r>
              <a:rPr lang="en-US" altLang="en-US" dirty="0">
                <a:solidFill>
                  <a:srgbClr val="181717"/>
                </a:solidFill>
              </a:rPr>
              <a:t> directive is used to specify a controller in HTML element, which will add behavior or maintain the data in that HTML element and its child elements.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4366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73DB-8E28-49FF-A591-6AA40A7A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err="1"/>
              <a:t>Angularjs</a:t>
            </a:r>
            <a:r>
              <a:rPr lang="en-IN" b="1" u="sng" dirty="0"/>
              <a:t> Controller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909EB-C2D5-488E-B7F4-5C1DC68A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357"/>
            <a:ext cx="10515600" cy="476560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AngularJS applications are controlled by </a:t>
            </a:r>
            <a:r>
              <a:rPr lang="en-US" b="1" dirty="0"/>
              <a:t>Controller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AngularJS controllers are used for control the data of AngularJS applications.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algn="just"/>
            <a:r>
              <a:rPr lang="en-US" dirty="0"/>
              <a:t>AngularJS controllers are regular JavaScript Objects.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define controller in AngularJS application we need </a:t>
            </a:r>
            <a:r>
              <a:rPr lang="en-US" b="1" dirty="0"/>
              <a:t>ng-controller</a:t>
            </a:r>
            <a:r>
              <a:rPr lang="en-US" dirty="0"/>
              <a:t> directive names.</a:t>
            </a:r>
          </a:p>
          <a:p>
            <a:pPr algn="just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9314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44C4-001B-4E27-8C91-7DCE5921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FCE4-BF2B-4B3C-8ACF-6C6229D12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With the nested controller, child controller will inherit the parent controller's scope object. </a:t>
            </a:r>
          </a:p>
          <a:p>
            <a:pPr algn="just"/>
            <a:endParaRPr lang="en-US" dirty="0"/>
          </a:p>
          <a:p>
            <a:pPr algn="just"/>
            <a:r>
              <a:rPr lang="en-US"/>
              <a:t>Child </a:t>
            </a:r>
            <a:r>
              <a:rPr lang="en-US" dirty="0"/>
              <a:t>controller can access properties added in parent controller but parent controller cannot access properties added in child controller.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036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8954-0465-4A85-82B2-99905AE1C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u="sng" dirty="0"/>
              <a:t>Controller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87E2-E505-4A8B-8B1D-10BB0651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41316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Example</a:t>
            </a:r>
            <a:r>
              <a:rPr lang="en-US" sz="2400" dirty="0"/>
              <a:t> demonstrates attaching properties to the $scope object inside a controller and then displaying property value in HTML.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dirty="0"/>
              <a:t>Now, to create "</a:t>
            </a:r>
            <a:r>
              <a:rPr lang="en-US" dirty="0" err="1"/>
              <a:t>myController</a:t>
            </a:r>
            <a:r>
              <a:rPr lang="en-US" dirty="0"/>
              <a:t>", we need to create an application module.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After creating a module, we add a controller function using the controller() method where the first parameter should be the name of the controller and second parameter should be a function for the controller.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controller function includes $scope parameter which will be injected by AngularJS framework.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948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F04D-8C23-4B3E-BD5F-DC47FFD0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EEB7-E576-4040-B0FD-93A919952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251EA-6248-47A8-8AAF-AD080D7B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8" y="158112"/>
            <a:ext cx="12052851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23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F3EB-2C38-4089-9308-259EFA91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Attach </a:t>
            </a:r>
            <a:r>
              <a:rPr lang="en-IN" b="1" u="sng" dirty="0" err="1"/>
              <a:t>Behaviors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CE89-F700-4B17-BA48-B14AA03EF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 can attach multiple methods to the scope object inside a controller, which can be used as an event handler or for other purposes.</a:t>
            </a:r>
          </a:p>
          <a:p>
            <a:pPr algn="just"/>
            <a:endParaRPr lang="en-US" dirty="0"/>
          </a:p>
          <a:p>
            <a:pPr algn="just"/>
            <a:r>
              <a:rPr lang="en-IN" b="1" dirty="0"/>
              <a:t>Example</a:t>
            </a:r>
            <a:r>
              <a:rPr lang="en-IN" dirty="0"/>
              <a:t>: </a:t>
            </a:r>
          </a:p>
          <a:p>
            <a:pPr lvl="1" algn="just"/>
            <a:r>
              <a:rPr lang="en-IN" dirty="0"/>
              <a:t>Handle Button Click</a:t>
            </a:r>
          </a:p>
          <a:p>
            <a:pPr lvl="1" algn="just"/>
            <a:r>
              <a:rPr lang="en-US" dirty="0"/>
              <a:t>Note that the properties and methods attached to the scope object inside a particular controller is only available to the HTML elements and its child elements where ng-controller directive is applied.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512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2001-F3AE-41A3-BC38-67B88949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Attach Complex object</a:t>
            </a:r>
            <a:br>
              <a:rPr lang="en-IN" b="1" u="sng" dirty="0"/>
            </a:b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2D0B-ADC0-427F-AF2B-D681ADBDB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 can also attach an object to the $scope inside controller and display value of its properties in HTML.</a:t>
            </a:r>
          </a:p>
          <a:p>
            <a:pPr algn="just"/>
            <a:endParaRPr lang="en-US" dirty="0"/>
          </a:p>
          <a:p>
            <a:pPr algn="just"/>
            <a:r>
              <a:rPr lang="en-IN" b="1" dirty="0"/>
              <a:t>Example</a:t>
            </a:r>
            <a:r>
              <a:rPr lang="en-IN" dirty="0"/>
              <a:t>: Attach an object</a:t>
            </a:r>
          </a:p>
          <a:p>
            <a:pPr algn="just"/>
            <a:endParaRPr lang="en-IN" dirty="0"/>
          </a:p>
          <a:p>
            <a:pPr lvl="1" algn="just"/>
            <a:r>
              <a:rPr lang="en-US" dirty="0"/>
              <a:t>A student object is attached to the $scope and its properties and methods can be accessed using an expression, ng-model, or ng-bind directives with dot notation.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57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44F4-45DE-46CD-A3ED-94AD8E19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AngularJS MVC Architecture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B344-C704-44AA-AC89-2292AA1F4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42" y="1368424"/>
            <a:ext cx="7476460" cy="39691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MVC stands for Model View Controller.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a software design pattern for developing web applications.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very popular because it isolates the application logic from the user interface layer and supports separation of concerns.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2046A-DF24-49F4-A003-C591BFFC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802" y="762000"/>
            <a:ext cx="415112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89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31E6-A5F0-4314-A831-28F13E33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Nested Controllers</a:t>
            </a:r>
            <a:br>
              <a:rPr lang="en-IN" b="1" u="sng" dirty="0"/>
            </a:b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7CE3A-776C-43FC-B4BF-FF3EEBF42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Angular allows nested controllers.</a:t>
            </a:r>
          </a:p>
          <a:p>
            <a:endParaRPr lang="en-IN" dirty="0"/>
          </a:p>
          <a:p>
            <a:r>
              <a:rPr lang="en-IN" b="1" dirty="0"/>
              <a:t>Example</a:t>
            </a:r>
          </a:p>
          <a:p>
            <a:pPr lvl="1" algn="just"/>
            <a:r>
              <a:rPr lang="en-US" dirty="0"/>
              <a:t>a child controller can access properties and methods attached in parent controller function, whereas parent controller cannot access properties and methods attached in child controller.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074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EC69-6C44-4E99-8104-C9608C0F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Controller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FA888-B6D6-4757-9319-2C3B94206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/>
              <a:t>Controllers In External Files</a:t>
            </a:r>
          </a:p>
          <a:p>
            <a:pPr marL="0" indent="0">
              <a:buNone/>
            </a:pPr>
            <a:endParaRPr lang="en-IN" b="1" u="sng" dirty="0"/>
          </a:p>
          <a:p>
            <a:r>
              <a:rPr lang="en-US" dirty="0"/>
              <a:t>In larger applications, it is common to store controllers in external files.</a:t>
            </a:r>
          </a:p>
          <a:p>
            <a:endParaRPr lang="en-US" dirty="0"/>
          </a:p>
          <a:p>
            <a:r>
              <a:rPr lang="en-US" dirty="0"/>
              <a:t>Just copy the code between the &lt;script&gt; tags into an external file named </a:t>
            </a:r>
            <a:r>
              <a:rPr lang="en-US" dirty="0">
                <a:hlinkClick r:id="rId2"/>
              </a:rPr>
              <a:t>personController.js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67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FC04-B6F8-489F-A6FA-E64FEE6A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6810"/>
          </a:xfrm>
        </p:spPr>
        <p:txBody>
          <a:bodyPr>
            <a:normAutofit/>
          </a:bodyPr>
          <a:lstStyle/>
          <a:p>
            <a:r>
              <a:rPr lang="en-IN" b="1" u="sng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A503-76F2-4605-8AE4-ADE47200E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316"/>
            <a:ext cx="10515600" cy="549703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Model:</a:t>
            </a:r>
            <a:r>
              <a:rPr lang="en-US" dirty="0"/>
              <a:t> </a:t>
            </a:r>
          </a:p>
          <a:p>
            <a:pPr lvl="1" algn="just"/>
            <a:r>
              <a:rPr lang="en-US" dirty="0"/>
              <a:t>responsible for managing application data. </a:t>
            </a:r>
          </a:p>
          <a:p>
            <a:pPr lvl="1" algn="just"/>
            <a:r>
              <a:rPr lang="en-US" dirty="0"/>
              <a:t>It responds to the requests from view and to the instructions from controller to update itself.</a:t>
            </a:r>
          </a:p>
          <a:p>
            <a:pPr algn="just"/>
            <a:r>
              <a:rPr lang="en-US" b="1" dirty="0"/>
              <a:t>View:</a:t>
            </a:r>
            <a:r>
              <a:rPr lang="en-US" dirty="0"/>
              <a:t> </a:t>
            </a:r>
          </a:p>
          <a:p>
            <a:pPr lvl="1" algn="just"/>
            <a:r>
              <a:rPr lang="en-US" dirty="0"/>
              <a:t>responsible for displaying all data or only a portion of data to the users. </a:t>
            </a:r>
          </a:p>
          <a:p>
            <a:pPr lvl="1" algn="just"/>
            <a:r>
              <a:rPr lang="en-US" dirty="0"/>
              <a:t>It also specifies the data in a particular format triggered by the controller's decision to present the data. </a:t>
            </a:r>
          </a:p>
          <a:p>
            <a:pPr algn="just"/>
            <a:r>
              <a:rPr lang="en-US" b="1" dirty="0"/>
              <a:t>Controller:</a:t>
            </a:r>
            <a:r>
              <a:rPr lang="en-US" dirty="0"/>
              <a:t> </a:t>
            </a:r>
          </a:p>
          <a:p>
            <a:pPr lvl="1" algn="just"/>
            <a:r>
              <a:rPr lang="en-US" dirty="0"/>
              <a:t>responsible to control the relation between models and views. </a:t>
            </a:r>
          </a:p>
          <a:p>
            <a:pPr lvl="1" algn="just"/>
            <a:r>
              <a:rPr lang="en-US" dirty="0"/>
              <a:t>It responds to user input and performs interactions on the data model objects. </a:t>
            </a:r>
          </a:p>
          <a:p>
            <a:pPr lvl="1" algn="just"/>
            <a:r>
              <a:rPr lang="en-US" dirty="0"/>
              <a:t>The controller receives input, validates it, and then performs business operations that modify the state of the data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59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405A-BA8C-4C99-A23E-D4774581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AAFC-AEDD-4652-B5CE-5AFEA6BE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/>
              <a:t>User clicks a “Show users” button in a view</a:t>
            </a:r>
          </a:p>
          <a:p>
            <a:pPr algn="just"/>
            <a:r>
              <a:rPr lang="en-IN" sz="3200" dirty="0"/>
              <a:t>The ‘’</a:t>
            </a:r>
            <a:r>
              <a:rPr lang="en-IN" sz="3200" dirty="0" err="1"/>
              <a:t>User</a:t>
            </a:r>
            <a:r>
              <a:rPr lang="en-IN" sz="3200" b="1" dirty="0" err="1"/>
              <a:t>Controller</a:t>
            </a:r>
            <a:r>
              <a:rPr lang="en-IN" sz="3200" dirty="0"/>
              <a:t>” recognises the button click event and performs a function.</a:t>
            </a:r>
          </a:p>
          <a:p>
            <a:pPr algn="just"/>
            <a:r>
              <a:rPr lang="en-IN" sz="3200" dirty="0"/>
              <a:t>The function communicates with the ‘’users” </a:t>
            </a:r>
            <a:r>
              <a:rPr lang="en-IN" sz="3200" b="1" dirty="0"/>
              <a:t>model</a:t>
            </a:r>
            <a:r>
              <a:rPr lang="en-IN" sz="3200" dirty="0"/>
              <a:t> and retrieves all the user data.</a:t>
            </a:r>
          </a:p>
          <a:p>
            <a:pPr algn="just"/>
            <a:r>
              <a:rPr lang="en-IN" sz="3200" dirty="0"/>
              <a:t>The controller passes accessibility to this data to the </a:t>
            </a:r>
            <a:r>
              <a:rPr lang="en-IN" sz="3200" b="1" dirty="0"/>
              <a:t>view</a:t>
            </a:r>
            <a:r>
              <a:rPr lang="en-IN" sz="3200" dirty="0"/>
              <a:t>, which then displays it to the end user via expressions.</a:t>
            </a:r>
          </a:p>
        </p:txBody>
      </p:sp>
    </p:spTree>
    <p:extLst>
      <p:ext uri="{BB962C8B-B14F-4D97-AF65-F5344CB8AC3E}">
        <p14:creationId xmlns:p14="http://schemas.microsoft.com/office/powerpoint/2010/main" val="381499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C34A-357A-4836-AD4D-BF68D632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err="1"/>
              <a:t>Angularjs</a:t>
            </a:r>
            <a:r>
              <a:rPr lang="en-IN" b="1" u="sng" dirty="0"/>
              <a:t> Directives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E10D-6CB2-45BF-8908-54ABF6E59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Improve the feature or functionality of html elements.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Markers on a DOM element which attach a special behavior to it.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/>
              <a:t>Extended </a:t>
            </a:r>
            <a:r>
              <a:rPr lang="en-US" dirty="0"/>
              <a:t>Html attributes with the prefix ng-.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152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9153-2F51-4C03-A1E2-FBDE0158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-74427"/>
            <a:ext cx="10515600" cy="1325563"/>
          </a:xfrm>
        </p:spPr>
        <p:txBody>
          <a:bodyPr/>
          <a:lstStyle/>
          <a:p>
            <a:r>
              <a:rPr lang="en-IN" b="1" u="sng" dirty="0"/>
              <a:t>Continue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8B63-7448-4E2C-B031-F29A7442D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The AngularJS framework can be divided into three major parts;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b="1" dirty="0"/>
              <a:t>ng-app</a:t>
            </a:r>
            <a:r>
              <a:rPr lang="en-IN" dirty="0"/>
              <a:t> : The ng-app directive initializes an AngularJS application.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ng-model</a:t>
            </a:r>
            <a:r>
              <a:rPr lang="en-IN" dirty="0"/>
              <a:t> : ng-model directive binds the value of HTML controls (input, select, </a:t>
            </a:r>
            <a:r>
              <a:rPr lang="en-IN" dirty="0" err="1"/>
              <a:t>textarea</a:t>
            </a:r>
            <a:r>
              <a:rPr lang="en-IN" dirty="0"/>
              <a:t>) to application data.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ng-bind</a:t>
            </a:r>
            <a:r>
              <a:rPr lang="en-IN" dirty="0"/>
              <a:t> : ng-bind directive binds the AngularJS application data to HTML tags.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48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884F-A86A-46C7-B971-AC610507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325"/>
            <a:ext cx="10515600" cy="1626781"/>
          </a:xfrm>
        </p:spPr>
        <p:txBody>
          <a:bodyPr>
            <a:normAutofit/>
          </a:bodyPr>
          <a:lstStyle/>
          <a:p>
            <a:r>
              <a:rPr lang="en-IN" b="1" u="sng" dirty="0"/>
              <a:t>ng-app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A80B-740E-48D5-93A8-B50106636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726"/>
            <a:ext cx="10515600" cy="574158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 </a:t>
            </a:r>
            <a:r>
              <a:rPr lang="en-US" b="1" dirty="0"/>
              <a:t>ng-app</a:t>
            </a:r>
            <a:r>
              <a:rPr lang="en-US" dirty="0"/>
              <a:t> directive initializes an AngularJS application. </a:t>
            </a:r>
          </a:p>
          <a:p>
            <a:pPr algn="just"/>
            <a:r>
              <a:rPr lang="en-US" b="1" dirty="0"/>
              <a:t>Using this directive you can tell which part of html contains </a:t>
            </a:r>
            <a:r>
              <a:rPr lang="en-US" b="1" dirty="0" err="1"/>
              <a:t>Angularjs</a:t>
            </a:r>
            <a:r>
              <a:rPr lang="en-US" b="1" dirty="0"/>
              <a:t> app. </a:t>
            </a:r>
            <a:endParaRPr lang="en-US" dirty="0"/>
          </a:p>
          <a:p>
            <a:pPr algn="just"/>
            <a:r>
              <a:rPr lang="en-US" dirty="0"/>
              <a:t>The ng-app directive also tells AngularJS that the &lt;div&gt; element is the "owner" of the AngularJS application. </a:t>
            </a:r>
          </a:p>
          <a:p>
            <a:pPr algn="just"/>
            <a:r>
              <a:rPr lang="en-US" dirty="0"/>
              <a:t>Below we use ng-app with &lt;div&gt; tag.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33CC"/>
                </a:solidFill>
                <a:latin typeface="Open Sans"/>
              </a:rPr>
              <a:t>&lt;div</a:t>
            </a: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sz="2400" dirty="0">
                <a:solidFill>
                  <a:srgbClr val="504B08"/>
                </a:solidFill>
                <a:latin typeface="Open Sans"/>
              </a:rPr>
              <a:t>ng-app</a:t>
            </a: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=</a:t>
            </a:r>
            <a:r>
              <a:rPr lang="en-US" altLang="en-US" sz="2400" dirty="0">
                <a:solidFill>
                  <a:srgbClr val="FF7171"/>
                </a:solidFill>
                <a:latin typeface="Open Sans"/>
              </a:rPr>
              <a:t>""</a:t>
            </a:r>
            <a:r>
              <a:rPr lang="en-US" altLang="en-US" sz="2400" b="1" dirty="0">
                <a:solidFill>
                  <a:srgbClr val="0033CC"/>
                </a:solidFill>
                <a:latin typeface="Open Sans"/>
              </a:rPr>
              <a:t>&gt;</a:t>
            </a: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Enter text </a:t>
            </a:r>
            <a:r>
              <a:rPr lang="en-US" altLang="en-US" sz="2400" b="1" dirty="0">
                <a:solidFill>
                  <a:srgbClr val="0033CC"/>
                </a:solidFill>
                <a:latin typeface="Open Sans"/>
              </a:rPr>
              <a:t>&lt;input</a:t>
            </a: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sz="2400" dirty="0">
                <a:solidFill>
                  <a:srgbClr val="504B08"/>
                </a:solidFill>
                <a:latin typeface="Open Sans"/>
              </a:rPr>
              <a:t>type</a:t>
            </a: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=</a:t>
            </a:r>
            <a:r>
              <a:rPr lang="en-US" altLang="en-US" sz="2400" dirty="0">
                <a:solidFill>
                  <a:srgbClr val="FF7171"/>
                </a:solidFill>
                <a:latin typeface="Open Sans"/>
              </a:rPr>
              <a:t>"text"</a:t>
            </a: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sz="2400" dirty="0">
                <a:solidFill>
                  <a:srgbClr val="504B08"/>
                </a:solidFill>
                <a:latin typeface="Open Sans"/>
              </a:rPr>
              <a:t>ng-model</a:t>
            </a: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=</a:t>
            </a:r>
            <a:r>
              <a:rPr lang="en-US" altLang="en-US" sz="2400" dirty="0">
                <a:solidFill>
                  <a:srgbClr val="FF7171"/>
                </a:solidFill>
                <a:latin typeface="Open Sans"/>
              </a:rPr>
              <a:t>"name"</a:t>
            </a:r>
            <a:r>
              <a:rPr lang="en-US" altLang="en-US" sz="2400" b="1" dirty="0">
                <a:solidFill>
                  <a:srgbClr val="0033CC"/>
                </a:solidFill>
                <a:latin typeface="Open Sans"/>
              </a:rPr>
              <a:t>&gt;</a:t>
            </a: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33CC"/>
                </a:solidFill>
                <a:latin typeface="Open Sans"/>
              </a:rPr>
              <a:t>&lt;p</a:t>
            </a: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sz="2400" dirty="0">
                <a:solidFill>
                  <a:srgbClr val="504B08"/>
                </a:solidFill>
                <a:latin typeface="Open Sans"/>
              </a:rPr>
              <a:t>ng-bind</a:t>
            </a: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=</a:t>
            </a:r>
            <a:r>
              <a:rPr lang="en-US" altLang="en-US" sz="2400" dirty="0">
                <a:solidFill>
                  <a:srgbClr val="FF7171"/>
                </a:solidFill>
                <a:latin typeface="Open Sans"/>
              </a:rPr>
              <a:t>"name"</a:t>
            </a:r>
            <a:r>
              <a:rPr lang="en-US" altLang="en-US" sz="2400" b="1" dirty="0">
                <a:solidFill>
                  <a:srgbClr val="0033CC"/>
                </a:solidFill>
                <a:latin typeface="Open Sans"/>
              </a:rPr>
              <a:t>&gt;&lt;/p&gt;</a:t>
            </a: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33CC"/>
                </a:solidFill>
                <a:latin typeface="Open Sans"/>
              </a:rPr>
              <a:t>&lt;/div&gt;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You can use </a:t>
            </a:r>
            <a:r>
              <a:rPr lang="en-US" b="1" dirty="0"/>
              <a:t>data-ng-</a:t>
            </a:r>
            <a:r>
              <a:rPr lang="en-US" dirty="0"/>
              <a:t>, instead of </a:t>
            </a:r>
            <a:r>
              <a:rPr lang="en-US" b="1" dirty="0"/>
              <a:t>ng-</a:t>
            </a:r>
            <a:r>
              <a:rPr lang="en-US" dirty="0"/>
              <a:t>, if you want to make your page HTML valid.</a:t>
            </a:r>
          </a:p>
        </p:txBody>
      </p:sp>
    </p:spTree>
    <p:extLst>
      <p:ext uri="{BB962C8B-B14F-4D97-AF65-F5344CB8AC3E}">
        <p14:creationId xmlns:p14="http://schemas.microsoft.com/office/powerpoint/2010/main" val="163132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2305</Words>
  <Application>Microsoft Office PowerPoint</Application>
  <PresentationFormat>Widescreen</PresentationFormat>
  <Paragraphs>265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Open Sans</vt:lpstr>
      <vt:lpstr>Office Theme</vt:lpstr>
      <vt:lpstr>AngularJS</vt:lpstr>
      <vt:lpstr>Introduction</vt:lpstr>
      <vt:lpstr>Why called AngularJS </vt:lpstr>
      <vt:lpstr>AngularJS MVC Architecture </vt:lpstr>
      <vt:lpstr>Description</vt:lpstr>
      <vt:lpstr>Example</vt:lpstr>
      <vt:lpstr>Angularjs Directives </vt:lpstr>
      <vt:lpstr>Continue</vt:lpstr>
      <vt:lpstr>ng-app </vt:lpstr>
      <vt:lpstr>ng-model</vt:lpstr>
      <vt:lpstr>ng-init </vt:lpstr>
      <vt:lpstr>ng-bind </vt:lpstr>
      <vt:lpstr>Directive Syntax </vt:lpstr>
      <vt:lpstr>ng-model directive</vt:lpstr>
      <vt:lpstr>Application Status </vt:lpstr>
      <vt:lpstr>Validate User Input </vt:lpstr>
      <vt:lpstr>CSS Classes </vt:lpstr>
      <vt:lpstr>ng-repeat </vt:lpstr>
      <vt:lpstr>ng-if </vt:lpstr>
      <vt:lpstr>ng-readonly </vt:lpstr>
      <vt:lpstr>ng-disabled </vt:lpstr>
      <vt:lpstr>AngularJS Expressions </vt:lpstr>
      <vt:lpstr>AngularJS expression is like JavaScript code expression except for the following differences:</vt:lpstr>
      <vt:lpstr>Examples</vt:lpstr>
      <vt:lpstr>Continue </vt:lpstr>
      <vt:lpstr>PowerPoint Presentation</vt:lpstr>
      <vt:lpstr>AngularJS Scope</vt:lpstr>
      <vt:lpstr>Understanding the Scope </vt:lpstr>
      <vt:lpstr>Two-Way Binding </vt:lpstr>
      <vt:lpstr>Note:</vt:lpstr>
      <vt:lpstr>$rootScope </vt:lpstr>
      <vt:lpstr>Root Scope </vt:lpstr>
      <vt:lpstr>AngularJS Controller </vt:lpstr>
      <vt:lpstr>Angularjs Controller </vt:lpstr>
      <vt:lpstr>Continue</vt:lpstr>
      <vt:lpstr>Controller Example </vt:lpstr>
      <vt:lpstr>Example</vt:lpstr>
      <vt:lpstr>Attach Behaviors </vt:lpstr>
      <vt:lpstr>Attach Complex object </vt:lpstr>
      <vt:lpstr>Nested Controllers </vt:lpstr>
      <vt:lpstr>Controller Methods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Hardi Desai</dc:creator>
  <cp:lastModifiedBy>Hardi</cp:lastModifiedBy>
  <cp:revision>300</cp:revision>
  <dcterms:created xsi:type="dcterms:W3CDTF">2019-03-13T09:25:04Z</dcterms:created>
  <dcterms:modified xsi:type="dcterms:W3CDTF">2020-02-20T04:47:59Z</dcterms:modified>
</cp:coreProperties>
</file>