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74" r:id="rId12"/>
    <p:sldId id="275" r:id="rId13"/>
    <p:sldId id="276" r:id="rId14"/>
    <p:sldId id="265" r:id="rId15"/>
    <p:sldId id="266" r:id="rId16"/>
    <p:sldId id="267" r:id="rId17"/>
    <p:sldId id="268" r:id="rId18"/>
    <p:sldId id="269" r:id="rId19"/>
    <p:sldId id="270" r:id="rId20"/>
    <p:sldId id="271" r:id="rId21"/>
    <p:sldId id="272" r:id="rId22"/>
    <p:sldId id="273" r:id="rId23"/>
    <p:sldId id="277" r:id="rId24"/>
    <p:sldId id="278" r:id="rId25"/>
    <p:sldId id="279" r:id="rId26"/>
    <p:sldId id="280" r:id="rId27"/>
    <p:sldId id="281" r:id="rId28"/>
    <p:sldId id="282" r:id="rId29"/>
    <p:sldId id="283"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4" roundtripDataSignature="AMtx7mgPbUcW6c+15W3xGW55vyin2gWu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5c8a76315e_4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5c8a76315e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c8a76315e_4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c8a76315e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c8a76315e_4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c8a76315e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8a76315e_4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8a76315e_4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5ba132a00a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ba132a0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5ba132a00a_1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5ba132a00a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c8a76315e_4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c8a76315e_4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c8a76315e_4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c8a76315e_4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31"/>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1"/>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1"/>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1"/>
          <p:cNvGrpSpPr/>
          <p:nvPr/>
        </p:nvGrpSpPr>
        <p:grpSpPr>
          <a:xfrm>
            <a:off x="9649215" y="4068923"/>
            <a:ext cx="1080904" cy="1080902"/>
            <a:chOff x="9685338" y="4460675"/>
            <a:chExt cx="1080904" cy="1080902"/>
          </a:xfrm>
        </p:grpSpPr>
        <p:sp>
          <p:nvSpPr>
            <p:cNvPr id="19" name="Google Shape;19;p31"/>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1"/>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1"/>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1"/>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lt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3" name="Google Shape;23;p3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1"/>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99"/>
        <p:cNvGrpSpPr/>
        <p:nvPr/>
      </p:nvGrpSpPr>
      <p:grpSpPr>
        <a:xfrm>
          <a:off x="0" y="0"/>
          <a:ext cx="0" cy="0"/>
          <a:chOff x="0" y="0"/>
          <a:chExt cx="0" cy="0"/>
        </a:xfrm>
      </p:grpSpPr>
      <p:sp>
        <p:nvSpPr>
          <p:cNvPr id="100" name="Google Shape;100;p3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39"/>
          <p:cNvSpPr>
            <a:spLocks noGrp="1"/>
          </p:cNvSpPr>
          <p:nvPr>
            <p:ph type="pic" idx="2"/>
          </p:nvPr>
        </p:nvSpPr>
        <p:spPr>
          <a:xfrm>
            <a:off x="0" y="0"/>
            <a:ext cx="8303740" cy="6858000"/>
          </a:xfrm>
          <a:prstGeom prst="rect">
            <a:avLst/>
          </a:prstGeom>
          <a:solidFill>
            <a:srgbClr val="E1DFDF"/>
          </a:solidFill>
          <a:ln>
            <a:noFill/>
          </a:ln>
        </p:spPr>
        <p:txBody>
          <a:bodyPr spcFirstLastPara="1" wrap="square" lIns="91425" tIns="45700" rIns="91425" bIns="45700" anchor="t" anchorCtr="0">
            <a:normAutofit/>
          </a:bodyPr>
          <a:lstStyle>
            <a:lvl1pPr marR="0" lvl="0" algn="l" rtl="0">
              <a:lnSpc>
                <a:spcPct val="90000"/>
              </a:lnSpc>
              <a:spcBef>
                <a:spcPts val="1200"/>
              </a:spcBef>
              <a:spcAft>
                <a:spcPts val="0"/>
              </a:spcAft>
              <a:buClr>
                <a:srgbClr val="9E3611"/>
              </a:buClr>
              <a:buSzPts val="2720"/>
              <a:buFont typeface="Noto Sans Symbols"/>
              <a:buNone/>
              <a:defRPr sz="3200" b="0" i="0" u="none" strike="noStrike" cap="none">
                <a:solidFill>
                  <a:schemeClr val="dk1"/>
                </a:solidFill>
                <a:latin typeface="Rockwell"/>
                <a:ea typeface="Rockwell"/>
                <a:cs typeface="Rockwell"/>
                <a:sym typeface="Rockwell"/>
              </a:defRPr>
            </a:lvl1pPr>
            <a:lvl2pPr marR="0" lvl="1" algn="l" rtl="0">
              <a:lnSpc>
                <a:spcPct val="90000"/>
              </a:lnSpc>
              <a:spcBef>
                <a:spcPts val="400"/>
              </a:spcBef>
              <a:spcAft>
                <a:spcPts val="0"/>
              </a:spcAft>
              <a:buClr>
                <a:srgbClr val="9E3611"/>
              </a:buClr>
              <a:buSzPts val="2380"/>
              <a:buFont typeface="Noto Sans Symbols"/>
              <a:buNone/>
              <a:defRPr sz="2800" b="0" i="0" u="none" strike="noStrike" cap="none">
                <a:solidFill>
                  <a:schemeClr val="dk1"/>
                </a:solidFill>
                <a:latin typeface="Rockwell"/>
                <a:ea typeface="Rockwell"/>
                <a:cs typeface="Rockwell"/>
                <a:sym typeface="Rockwell"/>
              </a:defRPr>
            </a:lvl2pPr>
            <a:lvl3pPr marR="0" lvl="2" algn="l" rtl="0">
              <a:lnSpc>
                <a:spcPct val="90000"/>
              </a:lnSpc>
              <a:spcBef>
                <a:spcPts val="400"/>
              </a:spcBef>
              <a:spcAft>
                <a:spcPts val="0"/>
              </a:spcAft>
              <a:buClr>
                <a:srgbClr val="9E3611"/>
              </a:buClr>
              <a:buSzPts val="2040"/>
              <a:buFont typeface="Noto Sans Symbols"/>
              <a:buNone/>
              <a:defRPr sz="2400" b="0" i="0" u="none" strike="noStrike" cap="none">
                <a:solidFill>
                  <a:schemeClr val="dk1"/>
                </a:solidFill>
                <a:latin typeface="Rockwell"/>
                <a:ea typeface="Rockwell"/>
                <a:cs typeface="Rockwell"/>
                <a:sym typeface="Rockwell"/>
              </a:defRPr>
            </a:lvl3pPr>
            <a:lvl4pPr marR="0" lvl="3"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4pPr>
            <a:lvl5pPr marR="0" lvl="4"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5pPr>
            <a:lvl6pPr marR="0" lvl="5"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6pPr>
            <a:lvl7pPr marR="0" lvl="6"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7pPr>
            <a:lvl8pPr marR="0" lvl="7"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8pPr>
            <a:lvl9pPr marR="0" lvl="8" algn="l" rtl="0">
              <a:lnSpc>
                <a:spcPct val="90000"/>
              </a:lnSpc>
              <a:spcBef>
                <a:spcPts val="400"/>
              </a:spcBef>
              <a:spcAft>
                <a:spcPts val="20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9pPr>
          </a:lstStyle>
          <a:p>
            <a:endParaRPr/>
          </a:p>
        </p:txBody>
      </p:sp>
      <p:sp>
        <p:nvSpPr>
          <p:cNvPr id="103" name="Google Shape;103;p39"/>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104" name="Google Shape;104;p3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05" name="Google Shape;105;p39"/>
          <p:cNvGrpSpPr/>
          <p:nvPr/>
        </p:nvGrpSpPr>
        <p:grpSpPr>
          <a:xfrm>
            <a:off x="11401725" y="6229681"/>
            <a:ext cx="457200" cy="457200"/>
            <a:chOff x="11361456" y="6195813"/>
            <a:chExt cx="548640" cy="548640"/>
          </a:xfrm>
        </p:grpSpPr>
        <p:sp>
          <p:nvSpPr>
            <p:cNvPr id="106" name="Google Shape;106;p3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3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9"/>
        <p:cNvGrpSpPr/>
        <p:nvPr/>
      </p:nvGrpSpPr>
      <p:grpSpPr>
        <a:xfrm>
          <a:off x="0" y="0"/>
          <a:ext cx="0" cy="0"/>
          <a:chOff x="0" y="0"/>
          <a:chExt cx="0" cy="0"/>
        </a:xfrm>
      </p:grpSpPr>
      <p:sp>
        <p:nvSpPr>
          <p:cNvPr id="110" name="Google Shape;110;p4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40"/>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12" name="Google Shape;112;p4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0"/>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5"/>
        <p:cNvGrpSpPr/>
        <p:nvPr/>
      </p:nvGrpSpPr>
      <p:grpSpPr>
        <a:xfrm>
          <a:off x="0" y="0"/>
          <a:ext cx="0" cy="0"/>
          <a:chOff x="0" y="0"/>
          <a:chExt cx="0" cy="0"/>
        </a:xfrm>
      </p:grpSpPr>
      <p:sp>
        <p:nvSpPr>
          <p:cNvPr id="116" name="Google Shape;116;p41"/>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41"/>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18" name="Google Shape;118;p4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4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5"/>
        <p:cNvGrpSpPr/>
        <p:nvPr/>
      </p:nvGrpSpPr>
      <p:grpSpPr>
        <a:xfrm>
          <a:off x="0" y="0"/>
          <a:ext cx="0" cy="0"/>
          <a:chOff x="0" y="0"/>
          <a:chExt cx="0" cy="0"/>
        </a:xfrm>
      </p:grpSpPr>
      <p:sp>
        <p:nvSpPr>
          <p:cNvPr id="36" name="Google Shape;36;p32"/>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2"/>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2"/>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39" name="Google Shape;39;p32"/>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2"/>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1" name="Google Shape;41;p32"/>
          <p:cNvGrpSpPr/>
          <p:nvPr/>
        </p:nvGrpSpPr>
        <p:grpSpPr>
          <a:xfrm>
            <a:off x="897399" y="2325848"/>
            <a:ext cx="1080904" cy="1080902"/>
            <a:chOff x="9685338" y="4460675"/>
            <a:chExt cx="1080904" cy="1080902"/>
          </a:xfrm>
        </p:grpSpPr>
        <p:sp>
          <p:nvSpPr>
            <p:cNvPr id="42" name="Google Shape;42;p3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32"/>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45"/>
        <p:cNvGrpSpPr/>
        <p:nvPr/>
      </p:nvGrpSpPr>
      <p:grpSpPr>
        <a:xfrm>
          <a:off x="0" y="0"/>
          <a:ext cx="0" cy="0"/>
          <a:chOff x="0" y="0"/>
          <a:chExt cx="0" cy="0"/>
        </a:xfrm>
      </p:grpSpPr>
      <p:sp>
        <p:nvSpPr>
          <p:cNvPr id="46" name="Google Shape;46;p33"/>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3"/>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3"/>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33"/>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50" name="Google Shape;50;p3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52" name="Google Shape;52;p33"/>
          <p:cNvGrpSpPr/>
          <p:nvPr/>
        </p:nvGrpSpPr>
        <p:grpSpPr>
          <a:xfrm>
            <a:off x="11401725" y="6229681"/>
            <a:ext cx="457200" cy="457200"/>
            <a:chOff x="11361456" y="6195813"/>
            <a:chExt cx="548640" cy="548640"/>
          </a:xfrm>
        </p:grpSpPr>
        <p:sp>
          <p:nvSpPr>
            <p:cNvPr id="53" name="Google Shape;53;p33"/>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3"/>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3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59" name="Google Shape;59;p3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3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5"/>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65" name="Google Shape;65;p35"/>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66" name="Google Shape;66;p35"/>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67" name="Google Shape;67;p35"/>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68" name="Google Shape;68;p3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71"/>
        <p:cNvGrpSpPr/>
        <p:nvPr/>
      </p:nvGrpSpPr>
      <p:grpSpPr>
        <a:xfrm>
          <a:off x="0" y="0"/>
          <a:ext cx="0" cy="0"/>
          <a:chOff x="0" y="0"/>
          <a:chExt cx="0" cy="0"/>
        </a:xfrm>
      </p:grpSpPr>
      <p:sp>
        <p:nvSpPr>
          <p:cNvPr id="72" name="Google Shape;72;p30"/>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0"/>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0"/>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30"/>
          <p:cNvGrpSpPr/>
          <p:nvPr/>
        </p:nvGrpSpPr>
        <p:grpSpPr>
          <a:xfrm>
            <a:off x="9649215" y="4068923"/>
            <a:ext cx="1080904" cy="1080902"/>
            <a:chOff x="9685338" y="4460675"/>
            <a:chExt cx="1080904" cy="1080902"/>
          </a:xfrm>
        </p:grpSpPr>
        <p:sp>
          <p:nvSpPr>
            <p:cNvPr id="76" name="Google Shape;76;p30"/>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0"/>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30"/>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30"/>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80" name="Google Shape;80;p3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0"/>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3"/>
        <p:cNvGrpSpPr/>
        <p:nvPr/>
      </p:nvGrpSpPr>
      <p:grpSpPr>
        <a:xfrm>
          <a:off x="0" y="0"/>
          <a:ext cx="0" cy="0"/>
          <a:chOff x="0" y="0"/>
          <a:chExt cx="0" cy="0"/>
        </a:xfrm>
      </p:grpSpPr>
      <p:sp>
        <p:nvSpPr>
          <p:cNvPr id="84" name="Google Shape;84;p3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6"/>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86" name="Google Shape;86;p36"/>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87" name="Google Shape;87;p3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3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3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3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2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lt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lt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lt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lt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lt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lt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lt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lt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lt1"/>
                </a:solidFill>
                <a:latin typeface="Rockwell"/>
                <a:ea typeface="Rockwell"/>
                <a:cs typeface="Rockwell"/>
                <a:sym typeface="Rockwell"/>
              </a:defRPr>
            </a:lvl9pPr>
          </a:lstStyle>
          <a:p>
            <a:endParaRPr/>
          </a:p>
        </p:txBody>
      </p:sp>
      <p:sp>
        <p:nvSpPr>
          <p:cNvPr id="8" name="Google Shape;8;p2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lt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endParaRPr/>
          </a:p>
        </p:txBody>
      </p:sp>
      <p:sp>
        <p:nvSpPr>
          <p:cNvPr id="9" name="Google Shape;9;p2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lt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endParaRPr/>
          </a:p>
        </p:txBody>
      </p:sp>
      <p:grpSp>
        <p:nvGrpSpPr>
          <p:cNvPr id="10" name="Google Shape;10;p29"/>
          <p:cNvGrpSpPr/>
          <p:nvPr/>
        </p:nvGrpSpPr>
        <p:grpSpPr>
          <a:xfrm>
            <a:off x="11401725" y="6229681"/>
            <a:ext cx="457200" cy="457200"/>
            <a:chOff x="11361456" y="6195813"/>
            <a:chExt cx="548640" cy="548640"/>
          </a:xfrm>
        </p:grpSpPr>
        <p:sp>
          <p:nvSpPr>
            <p:cNvPr id="11" name="Google Shape;11;p2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Google Shape;27;p2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2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29" name="Google Shape;29;p2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30" name="Google Shape;30;p2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31" name="Google Shape;31;p28"/>
          <p:cNvGrpSpPr/>
          <p:nvPr/>
        </p:nvGrpSpPr>
        <p:grpSpPr>
          <a:xfrm>
            <a:off x="11401725" y="6229681"/>
            <a:ext cx="457200" cy="457200"/>
            <a:chOff x="11361456" y="6195813"/>
            <a:chExt cx="548640" cy="548640"/>
          </a:xfrm>
        </p:grpSpPr>
        <p:sp>
          <p:nvSpPr>
            <p:cNvPr id="32" name="Google Shape;32;p28"/>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8"/>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24"/>
        <p:cNvGrpSpPr/>
        <p:nvPr/>
      </p:nvGrpSpPr>
      <p:grpSpPr>
        <a:xfrm>
          <a:off x="0" y="0"/>
          <a:ext cx="0" cy="0"/>
          <a:chOff x="0" y="0"/>
          <a:chExt cx="0" cy="0"/>
        </a:xfrm>
      </p:grpSpPr>
      <p:sp>
        <p:nvSpPr>
          <p:cNvPr id="125" name="Google Shape;125;p1"/>
          <p:cNvSpPr/>
          <p:nvPr/>
        </p:nvSpPr>
        <p:spPr>
          <a:xfrm>
            <a:off x="0" y="0"/>
            <a:ext cx="12191696" cy="6858000"/>
          </a:xfrm>
          <a:prstGeom prst="rect">
            <a:avLst/>
          </a:prstGeom>
          <a:blipFill rotWithShape="1">
            <a:blip r:embed="rId3">
              <a:alphaModFix/>
            </a:blip>
            <a:tile tx="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26" name="Google Shape;126;p1"/>
          <p:cNvSpPr txBox="1">
            <a:spLocks noGrp="1"/>
          </p:cNvSpPr>
          <p:nvPr>
            <p:ph type="ctrTitle"/>
          </p:nvPr>
        </p:nvSpPr>
        <p:spPr>
          <a:xfrm>
            <a:off x="6095698" y="1360493"/>
            <a:ext cx="5432914" cy="3106732"/>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0000"/>
              </a:lnSpc>
              <a:spcBef>
                <a:spcPts val="0"/>
              </a:spcBef>
              <a:spcAft>
                <a:spcPts val="0"/>
              </a:spcAft>
              <a:buClr>
                <a:schemeClr val="lt1"/>
              </a:buClr>
              <a:buSzPts val="5400"/>
              <a:buFont typeface="Rockwell"/>
              <a:buNone/>
            </a:pPr>
            <a:r>
              <a:rPr lang="en-US" sz="5400" b="1">
                <a:solidFill>
                  <a:schemeClr val="lt1"/>
                </a:solidFill>
              </a:rPr>
              <a:t>APPLE TRADING STOCKS</a:t>
            </a:r>
            <a:br>
              <a:rPr lang="en-US" sz="2900">
                <a:solidFill>
                  <a:schemeClr val="lt1"/>
                </a:solidFill>
              </a:rPr>
            </a:br>
            <a:br>
              <a:rPr lang="en-US" sz="2900">
                <a:solidFill>
                  <a:schemeClr val="lt1"/>
                </a:solidFill>
              </a:rPr>
            </a:br>
            <a:br>
              <a:rPr lang="en-US" sz="2900">
                <a:solidFill>
                  <a:schemeClr val="lt1"/>
                </a:solidFill>
              </a:rPr>
            </a:br>
            <a:endParaRPr sz="2900">
              <a:solidFill>
                <a:schemeClr val="lt1"/>
              </a:solidFill>
            </a:endParaRPr>
          </a:p>
        </p:txBody>
      </p:sp>
      <p:sp>
        <p:nvSpPr>
          <p:cNvPr id="127" name="Google Shape;127;p1"/>
          <p:cNvSpPr txBox="1">
            <a:spLocks noGrp="1"/>
          </p:cNvSpPr>
          <p:nvPr>
            <p:ph type="subTitle" idx="1"/>
          </p:nvPr>
        </p:nvSpPr>
        <p:spPr>
          <a:xfrm>
            <a:off x="6095697" y="4364610"/>
            <a:ext cx="5432915" cy="183979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40"/>
              <a:buNone/>
            </a:pPr>
            <a:r>
              <a:rPr lang="en-US" sz="2400"/>
              <a:t>Jay Nirmal</a:t>
            </a:r>
            <a:br>
              <a:rPr lang="en-US" sz="2400"/>
            </a:br>
            <a:r>
              <a:rPr lang="en-US" sz="2400"/>
              <a:t>Lipeng Hao</a:t>
            </a:r>
            <a:br>
              <a:rPr lang="en-US" sz="2400"/>
            </a:br>
            <a:r>
              <a:rPr lang="en-US" sz="2400"/>
              <a:t>Vrushali Bandale</a:t>
            </a:r>
            <a:br>
              <a:rPr lang="en-US" sz="2400"/>
            </a:br>
            <a:r>
              <a:rPr lang="en-US" sz="2400"/>
              <a:t>Abhishek Mendon</a:t>
            </a:r>
            <a:br>
              <a:rPr lang="en-US" sz="2400"/>
            </a:br>
            <a:r>
              <a:rPr lang="en-US" sz="2400"/>
              <a:t>Saumil shah</a:t>
            </a:r>
            <a:endParaRPr>
              <a:solidFill>
                <a:srgbClr val="FFFFFF"/>
              </a:solidFill>
            </a:endParaRPr>
          </a:p>
        </p:txBody>
      </p:sp>
      <p:sp>
        <p:nvSpPr>
          <p:cNvPr id="128" name="Google Shape;128;p1"/>
          <p:cNvSpPr/>
          <p:nvPr/>
        </p:nvSpPr>
        <p:spPr>
          <a:xfrm>
            <a:off x="2" y="3"/>
            <a:ext cx="6095695" cy="6857997"/>
          </a:xfrm>
          <a:custGeom>
            <a:avLst/>
            <a:gdLst/>
            <a:ahLst/>
            <a:cxnLst/>
            <a:rect l="l" t="t" r="r" b="b"/>
            <a:pathLst>
              <a:path w="6095695" h="6857997" extrusionOk="0">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pic>
        <p:nvPicPr>
          <p:cNvPr id="129" name="Google Shape;129;p1"/>
          <p:cNvPicPr preferRelativeResize="0"/>
          <p:nvPr/>
        </p:nvPicPr>
        <p:blipFill rotWithShape="1">
          <a:blip r:embed="rId4">
            <a:alphaModFix/>
          </a:blip>
          <a:srcRect/>
          <a:stretch/>
        </p:blipFill>
        <p:spPr>
          <a:xfrm>
            <a:off x="747150" y="1526651"/>
            <a:ext cx="3804698" cy="38046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KALMAN FILTER</a:t>
            </a:r>
            <a:endParaRPr/>
          </a:p>
        </p:txBody>
      </p:sp>
      <p:sp>
        <p:nvSpPr>
          <p:cNvPr id="306" name="Google Shape;306;p1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a:t>The Kalman Filter allows inference to be done in the basic state space model. In this model, 𝑎𝑎𝑡𝑡|𝑌𝑌𝑠𝑠 is normal; let 𝛼𝛼𝑡𝑡|𝑠𝑠 and 𝑃𝑃𝑡𝑡|𝑠𝑠 denote its mean and variance.</a:t>
            </a:r>
            <a:endParaRPr/>
          </a:p>
          <a:p>
            <a:pPr marL="182880" lvl="0" indent="-182880" algn="l" rtl="0">
              <a:lnSpc>
                <a:spcPct val="90000"/>
              </a:lnSpc>
              <a:spcBef>
                <a:spcPts val="1200"/>
              </a:spcBef>
              <a:spcAft>
                <a:spcPts val="0"/>
              </a:spcAft>
              <a:buSzPts val="1700"/>
              <a:buChar char="▪"/>
            </a:pPr>
            <a:r>
              <a:rPr lang="en-US"/>
              <a:t>Updating Equations: </a:t>
            </a:r>
            <a:endParaRPr/>
          </a:p>
          <a:p>
            <a:pPr marL="182880" lvl="0" indent="-74929" algn="l" rtl="0">
              <a:lnSpc>
                <a:spcPct val="90000"/>
              </a:lnSpc>
              <a:spcBef>
                <a:spcPts val="1200"/>
              </a:spcBef>
              <a:spcAft>
                <a:spcPts val="0"/>
              </a:spcAft>
              <a:buSzPts val="1700"/>
              <a:buNone/>
            </a:pPr>
            <a:endParaRPr/>
          </a:p>
          <a:p>
            <a:pPr marL="182880" lvl="0" indent="-74929" algn="l" rtl="0">
              <a:lnSpc>
                <a:spcPct val="90000"/>
              </a:lnSpc>
              <a:spcBef>
                <a:spcPts val="1200"/>
              </a:spcBef>
              <a:spcAft>
                <a:spcPts val="0"/>
              </a:spcAft>
              <a:buSzPts val="1700"/>
              <a:buNone/>
            </a:pPr>
            <a:endParaRPr/>
          </a:p>
          <a:p>
            <a:pPr marL="182880" lvl="0" indent="-182880" algn="l" rtl="0">
              <a:lnSpc>
                <a:spcPct val="90000"/>
              </a:lnSpc>
              <a:spcBef>
                <a:spcPts val="1200"/>
              </a:spcBef>
              <a:spcAft>
                <a:spcPts val="0"/>
              </a:spcAft>
              <a:buSzPts val="1700"/>
              <a:buChar char="▪"/>
            </a:pPr>
            <a:r>
              <a:rPr lang="en-US"/>
              <a:t>Prediction Equations:</a:t>
            </a:r>
            <a:endParaRPr/>
          </a:p>
          <a:p>
            <a:pPr marL="182880" lvl="0" indent="0" algn="l" rtl="0">
              <a:lnSpc>
                <a:spcPct val="90000"/>
              </a:lnSpc>
              <a:spcBef>
                <a:spcPts val="1200"/>
              </a:spcBef>
              <a:spcAft>
                <a:spcPts val="0"/>
              </a:spcAft>
              <a:buNone/>
            </a:pPr>
            <a:endParaRPr/>
          </a:p>
          <a:p>
            <a:pPr marL="182880" lvl="0" indent="-74929" algn="l" rtl="0">
              <a:lnSpc>
                <a:spcPct val="90000"/>
              </a:lnSpc>
              <a:spcBef>
                <a:spcPts val="1200"/>
              </a:spcBef>
              <a:spcAft>
                <a:spcPts val="0"/>
              </a:spcAft>
              <a:buSzPts val="1700"/>
              <a:buNone/>
            </a:pPr>
            <a:endParaRPr/>
          </a:p>
          <a:p>
            <a:pPr marL="182880" lvl="0" indent="-182880" algn="l" rtl="0">
              <a:lnSpc>
                <a:spcPct val="90000"/>
              </a:lnSpc>
              <a:spcBef>
                <a:spcPts val="1200"/>
              </a:spcBef>
              <a:spcAft>
                <a:spcPts val="0"/>
              </a:spcAft>
              <a:buSzPts val="1700"/>
              <a:buChar char="▪"/>
            </a:pPr>
            <a:r>
              <a:rPr lang="en-US"/>
              <a:t>R2 Value:   6.276721282534837   </a:t>
            </a:r>
            <a:endParaRPr/>
          </a:p>
        </p:txBody>
      </p:sp>
      <p:pic>
        <p:nvPicPr>
          <p:cNvPr id="307" name="Google Shape;307;p17"/>
          <p:cNvPicPr preferRelativeResize="0"/>
          <p:nvPr/>
        </p:nvPicPr>
        <p:blipFill rotWithShape="1">
          <a:blip r:embed="rId3">
            <a:alphaModFix/>
          </a:blip>
          <a:srcRect/>
          <a:stretch/>
        </p:blipFill>
        <p:spPr>
          <a:xfrm>
            <a:off x="4109720" y="3106437"/>
            <a:ext cx="2839720" cy="871673"/>
          </a:xfrm>
          <a:prstGeom prst="rect">
            <a:avLst/>
          </a:prstGeom>
          <a:noFill/>
          <a:ln>
            <a:noFill/>
          </a:ln>
        </p:spPr>
      </p:pic>
      <p:pic>
        <p:nvPicPr>
          <p:cNvPr id="308" name="Google Shape;308;p17"/>
          <p:cNvPicPr preferRelativeResize="0"/>
          <p:nvPr/>
        </p:nvPicPr>
        <p:blipFill rotWithShape="1">
          <a:blip r:embed="rId4">
            <a:alphaModFix/>
          </a:blip>
          <a:srcRect/>
          <a:stretch/>
        </p:blipFill>
        <p:spPr>
          <a:xfrm>
            <a:off x="4109720" y="4220941"/>
            <a:ext cx="1811028" cy="7583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5c8a76315e_4_38"/>
          <p:cNvSpPr txBox="1">
            <a:spLocks noGrp="1"/>
          </p:cNvSpPr>
          <p:nvPr>
            <p:ph type="body" idx="1"/>
          </p:nvPr>
        </p:nvSpPr>
        <p:spPr>
          <a:xfrm>
            <a:off x="1069850" y="782697"/>
            <a:ext cx="10058400" cy="5389500"/>
          </a:xfrm>
          <a:prstGeom prst="rect">
            <a:avLst/>
          </a:prstGeom>
        </p:spPr>
        <p:txBody>
          <a:bodyPr spcFirstLastPara="1" wrap="square" lIns="91425" tIns="45700" rIns="91425" bIns="45700" anchor="t" anchorCtr="0">
            <a:noAutofit/>
          </a:bodyPr>
          <a:lstStyle/>
          <a:p>
            <a:pPr marL="457200" lvl="0" indent="-342900" algn="l" rtl="0">
              <a:spcBef>
                <a:spcPts val="1200"/>
              </a:spcBef>
              <a:spcAft>
                <a:spcPts val="0"/>
              </a:spcAft>
              <a:buSzPts val="1800"/>
              <a:buChar char="▪"/>
            </a:pPr>
            <a:r>
              <a:rPr lang="en-US" sz="1800">
                <a:solidFill>
                  <a:srgbClr val="222222"/>
                </a:solidFill>
                <a:highlight>
                  <a:srgbClr val="FFFFFF"/>
                </a:highlight>
              </a:rPr>
              <a:t>The algorithm works in a two-step process. In the prediction step, the Kalman filter produces estimates of the current state variables, along with their uncertainties. Once the outcome of the next measurement (necessarily corrupted with some amount of error, including random noise) is observed, these estimates are updated using a weighted average, with more weight being given to estimates with higher certainty. </a:t>
            </a:r>
            <a:endParaRPr sz="1800">
              <a:solidFill>
                <a:srgbClr val="222222"/>
              </a:solidFill>
              <a:highlight>
                <a:srgbClr val="FFFFFF"/>
              </a:highlight>
            </a:endParaRPr>
          </a:p>
          <a:p>
            <a:pPr marL="457200" lvl="0" indent="-342900" algn="l" rtl="0">
              <a:spcBef>
                <a:spcPts val="0"/>
              </a:spcBef>
              <a:spcAft>
                <a:spcPts val="0"/>
              </a:spcAft>
              <a:buSzPts val="1800"/>
              <a:buChar char="▪"/>
            </a:pPr>
            <a:r>
              <a:rPr lang="en-US" sz="1800">
                <a:solidFill>
                  <a:srgbClr val="222222"/>
                </a:solidFill>
                <a:highlight>
                  <a:srgbClr val="FFFFFF"/>
                </a:highlight>
              </a:rPr>
              <a:t>The algorithm is recursive. It can run in real time, using only the present input measurements and the previously calculated state and its uncertainty matrix; no additional past information is required.</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ts val="5400"/>
              <a:buFont typeface="Rockwell"/>
              <a:buNone/>
            </a:pPr>
            <a:r>
              <a:rPr lang="en-US"/>
              <a:t>GRAPHICAL REPRESENTATION OF KALMAN FILTER</a:t>
            </a:r>
            <a:endParaRPr/>
          </a:p>
        </p:txBody>
      </p:sp>
      <p:sp>
        <p:nvSpPr>
          <p:cNvPr id="319" name="Google Shape;319;p18"/>
          <p:cNvSpPr txBox="1">
            <a:spLocks noGrp="1"/>
          </p:cNvSpPr>
          <p:nvPr>
            <p:ph type="body" idx="1"/>
          </p:nvPr>
        </p:nvSpPr>
        <p:spPr>
          <a:xfrm>
            <a:off x="1066798" y="2424383"/>
            <a:ext cx="10058400" cy="4050900"/>
          </a:xfrm>
          <a:prstGeom prst="rect">
            <a:avLst/>
          </a:prstGeom>
          <a:noFill/>
          <a:ln>
            <a:noFill/>
          </a:ln>
        </p:spPr>
        <p:txBody>
          <a:bodyPr spcFirstLastPara="1" wrap="square" lIns="91425" tIns="45700" rIns="91425" bIns="45700" anchor="t" anchorCtr="0">
            <a:normAutofit/>
          </a:bodyPr>
          <a:lstStyle/>
          <a:p>
            <a:pPr marL="107950" lvl="0" indent="0" algn="l" rtl="0">
              <a:lnSpc>
                <a:spcPct val="90000"/>
              </a:lnSpc>
              <a:spcBef>
                <a:spcPts val="0"/>
              </a:spcBef>
              <a:spcAft>
                <a:spcPts val="0"/>
              </a:spcAft>
              <a:buSzPts val="1700"/>
              <a:buNone/>
            </a:pPr>
            <a:endParaRPr/>
          </a:p>
        </p:txBody>
      </p:sp>
      <p:pic>
        <p:nvPicPr>
          <p:cNvPr id="320" name="Google Shape;320;p18"/>
          <p:cNvPicPr preferRelativeResize="0"/>
          <p:nvPr/>
        </p:nvPicPr>
        <p:blipFill>
          <a:blip r:embed="rId3">
            <a:alphaModFix/>
          </a:blip>
          <a:stretch>
            <a:fillRect/>
          </a:stretch>
        </p:blipFill>
        <p:spPr>
          <a:xfrm>
            <a:off x="1285342" y="2472050"/>
            <a:ext cx="6642909" cy="395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LSTM(LONG SHORT TERM MEMORY)</a:t>
            </a:r>
            <a:endParaRPr/>
          </a:p>
        </p:txBody>
      </p:sp>
      <p:sp>
        <p:nvSpPr>
          <p:cNvPr id="210" name="Google Shape;210;p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SzPts val="1700"/>
              <a:buFont typeface="Arial"/>
              <a:buChar char="•"/>
            </a:pPr>
            <a:r>
              <a:rPr lang="en-US"/>
              <a:t>An Artificial RNN used in the field of deep learning.</a:t>
            </a:r>
            <a:endParaRPr/>
          </a:p>
          <a:p>
            <a:pPr marL="285750" lvl="0" indent="-285750" algn="l" rtl="0">
              <a:lnSpc>
                <a:spcPct val="90000"/>
              </a:lnSpc>
              <a:spcBef>
                <a:spcPts val="1200"/>
              </a:spcBef>
              <a:spcAft>
                <a:spcPts val="0"/>
              </a:spcAft>
              <a:buSzPts val="1700"/>
              <a:buFont typeface="Arial"/>
              <a:buChar char="•"/>
            </a:pPr>
            <a:r>
              <a:rPr lang="en-US"/>
              <a:t>Well-suited to classifying, processing and making predictions based on time series data, since there can be lags of unknown duration between important events in a time series.</a:t>
            </a:r>
            <a:endParaRPr/>
          </a:p>
          <a:p>
            <a:pPr marL="285750" lvl="0" indent="-285750" algn="l" rtl="0">
              <a:lnSpc>
                <a:spcPct val="90000"/>
              </a:lnSpc>
              <a:spcBef>
                <a:spcPts val="1200"/>
              </a:spcBef>
              <a:spcAft>
                <a:spcPts val="0"/>
              </a:spcAft>
              <a:buSzPts val="1700"/>
              <a:buFont typeface="Arial"/>
              <a:buChar char="•"/>
            </a:pPr>
            <a:r>
              <a:rPr lang="en-US"/>
              <a:t>LSTM unit is composed of a </a:t>
            </a:r>
            <a:r>
              <a:rPr lang="en-US" b="1"/>
              <a:t>cell</a:t>
            </a:r>
            <a:r>
              <a:rPr lang="en-US"/>
              <a:t>, an </a:t>
            </a:r>
            <a:r>
              <a:rPr lang="en-US" b="1"/>
              <a:t>input gate</a:t>
            </a:r>
            <a:r>
              <a:rPr lang="en-US"/>
              <a:t>, an </a:t>
            </a:r>
            <a:r>
              <a:rPr lang="en-US" b="1"/>
              <a:t>output gate</a:t>
            </a:r>
            <a:r>
              <a:rPr lang="en-US"/>
              <a:t> and a </a:t>
            </a:r>
            <a:r>
              <a:rPr lang="en-US" b="1"/>
              <a:t>forget gate</a:t>
            </a:r>
            <a:r>
              <a:rPr lang="en-US"/>
              <a:t>.</a:t>
            </a:r>
            <a:endParaRPr/>
          </a:p>
          <a:p>
            <a:pPr marL="285750" lvl="0" indent="-285750" algn="l" rtl="0">
              <a:lnSpc>
                <a:spcPct val="90000"/>
              </a:lnSpc>
              <a:spcBef>
                <a:spcPts val="1200"/>
              </a:spcBef>
              <a:spcAft>
                <a:spcPts val="0"/>
              </a:spcAft>
              <a:buSzPts val="1700"/>
              <a:buFont typeface="Arial"/>
              <a:buChar char="•"/>
            </a:pPr>
            <a:r>
              <a:rPr lang="en-US"/>
              <a:t>Makes small modifications to the information by multiplications and additions.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5c8a76315e_4_19"/>
          <p:cNvSpPr txBox="1">
            <a:spLocks noGrp="1"/>
          </p:cNvSpPr>
          <p:nvPr>
            <p:ph type="body" idx="1"/>
          </p:nvPr>
        </p:nvSpPr>
        <p:spPr>
          <a:xfrm>
            <a:off x="1069850" y="726797"/>
            <a:ext cx="10058400" cy="5445600"/>
          </a:xfrm>
          <a:prstGeom prst="rect">
            <a:avLst/>
          </a:prstGeom>
        </p:spPr>
        <p:txBody>
          <a:bodyPr spcFirstLastPara="1" wrap="square" lIns="91425" tIns="45700" rIns="91425" bIns="45700" anchor="t" anchorCtr="0">
            <a:noAutofit/>
          </a:bodyPr>
          <a:lstStyle/>
          <a:p>
            <a:pPr marL="457200" lvl="0" indent="-381000" algn="l" rtl="0">
              <a:spcBef>
                <a:spcPts val="1200"/>
              </a:spcBef>
              <a:spcAft>
                <a:spcPts val="0"/>
              </a:spcAft>
              <a:buSzPts val="2400"/>
              <a:buChar char="▪"/>
            </a:pPr>
            <a:r>
              <a:rPr lang="en-US" sz="2400">
                <a:solidFill>
                  <a:srgbClr val="222222"/>
                </a:solidFill>
                <a:highlight>
                  <a:srgbClr val="FFFFFF"/>
                </a:highlight>
              </a:rPr>
              <a:t>LSTM networks are well-suited to classifying, processing and making predictions based on time series data, since there can be lags of unknown duration between important events in a time series. </a:t>
            </a:r>
            <a:endParaRPr sz="2400">
              <a:solidFill>
                <a:srgbClr val="222222"/>
              </a:solidFill>
              <a:highlight>
                <a:srgbClr val="FFFFFF"/>
              </a:highlight>
            </a:endParaRPr>
          </a:p>
          <a:p>
            <a:pPr marL="457200" lvl="0" indent="-381000" algn="l" rtl="0">
              <a:spcBef>
                <a:spcPts val="0"/>
              </a:spcBef>
              <a:spcAft>
                <a:spcPts val="0"/>
              </a:spcAft>
              <a:buSzPts val="2400"/>
              <a:buChar char="▪"/>
            </a:pPr>
            <a:r>
              <a:rPr lang="en-US" sz="2400">
                <a:solidFill>
                  <a:srgbClr val="222222"/>
                </a:solidFill>
                <a:highlight>
                  <a:srgbClr val="FFFFFF"/>
                </a:highlight>
              </a:rPr>
              <a:t>LSTMs were developed to deal with the exploding and vanishing gradient problems that can be encountered when training traditional RNNs.</a:t>
            </a:r>
            <a:endParaRPr sz="2400">
              <a:solidFill>
                <a:srgbClr val="222222"/>
              </a:solidFill>
              <a:highlight>
                <a:srgbClr val="FFFFFF"/>
              </a:highlight>
            </a:endParaRPr>
          </a:p>
          <a:p>
            <a:pPr marL="457200" lvl="0" indent="0" algn="l" rtl="0">
              <a:spcBef>
                <a:spcPts val="1200"/>
              </a:spcBef>
              <a:spcAft>
                <a:spcPts val="0"/>
              </a:spcAft>
              <a:buNone/>
            </a:pPr>
            <a:endParaRPr sz="2400">
              <a:solidFill>
                <a:srgbClr val="222222"/>
              </a:solidFill>
              <a:highlight>
                <a:srgbClr val="FFFFFF"/>
              </a:highlight>
            </a:endParaRPr>
          </a:p>
        </p:txBody>
      </p:sp>
      <p:pic>
        <p:nvPicPr>
          <p:cNvPr id="216" name="Google Shape;216;g5c8a76315e_4_19"/>
          <p:cNvPicPr preferRelativeResize="0"/>
          <p:nvPr/>
        </p:nvPicPr>
        <p:blipFill>
          <a:blip r:embed="rId3">
            <a:alphaModFix/>
          </a:blip>
          <a:stretch>
            <a:fillRect/>
          </a:stretch>
        </p:blipFill>
        <p:spPr>
          <a:xfrm>
            <a:off x="2646300" y="3598600"/>
            <a:ext cx="6690276" cy="23918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LSTM PREDICTION</a:t>
            </a:r>
            <a:endParaRPr/>
          </a:p>
        </p:txBody>
      </p:sp>
      <p:sp>
        <p:nvSpPr>
          <p:cNvPr id="222" name="Google Shape;222;p10"/>
          <p:cNvSpPr txBox="1">
            <a:spLocks noGrp="1"/>
          </p:cNvSpPr>
          <p:nvPr>
            <p:ph type="body" idx="1"/>
          </p:nvPr>
        </p:nvSpPr>
        <p:spPr>
          <a:xfrm>
            <a:off x="1069849" y="2121400"/>
            <a:ext cx="6610500" cy="4050900"/>
          </a:xfrm>
          <a:prstGeom prst="rect">
            <a:avLst/>
          </a:prstGeom>
          <a:noFill/>
          <a:ln>
            <a:noFill/>
          </a:ln>
        </p:spPr>
        <p:txBody>
          <a:bodyPr spcFirstLastPara="1" wrap="square" lIns="91425" tIns="45700" rIns="91425" bIns="45700" anchor="t" anchorCtr="0">
            <a:normAutofit/>
          </a:bodyPr>
          <a:lstStyle/>
          <a:p>
            <a:pPr marL="182880" lvl="0" indent="-74929" algn="l" rtl="0">
              <a:lnSpc>
                <a:spcPct val="90000"/>
              </a:lnSpc>
              <a:spcBef>
                <a:spcPts val="0"/>
              </a:spcBef>
              <a:spcAft>
                <a:spcPts val="0"/>
              </a:spcAft>
              <a:buSzPts val="1700"/>
              <a:buNone/>
            </a:pPr>
            <a:endParaRPr/>
          </a:p>
        </p:txBody>
      </p:sp>
      <p:pic>
        <p:nvPicPr>
          <p:cNvPr id="223" name="Google Shape;223;p10"/>
          <p:cNvPicPr preferRelativeResize="0"/>
          <p:nvPr/>
        </p:nvPicPr>
        <p:blipFill>
          <a:blip r:embed="rId3">
            <a:alphaModFix/>
          </a:blip>
          <a:stretch>
            <a:fillRect/>
          </a:stretch>
        </p:blipFill>
        <p:spPr>
          <a:xfrm>
            <a:off x="1198450" y="2225698"/>
            <a:ext cx="6170499" cy="3687250"/>
          </a:xfrm>
          <a:prstGeom prst="rect">
            <a:avLst/>
          </a:prstGeom>
          <a:noFill/>
          <a:ln>
            <a:noFill/>
          </a:ln>
        </p:spPr>
      </p:pic>
      <p:sp>
        <p:nvSpPr>
          <p:cNvPr id="224" name="Google Shape;224;p10"/>
          <p:cNvSpPr txBox="1"/>
          <p:nvPr/>
        </p:nvSpPr>
        <p:spPr>
          <a:xfrm>
            <a:off x="8203450" y="2119575"/>
            <a:ext cx="3475800" cy="40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latin typeface="Rockwell"/>
                <a:ea typeface="Rockwell"/>
                <a:cs typeface="Rockwell"/>
                <a:sym typeface="Rockwell"/>
              </a:rPr>
              <a:t>Scaling the Input Dataset</a:t>
            </a:r>
            <a:endParaRPr sz="2400" b="1">
              <a:latin typeface="Rockwell"/>
              <a:ea typeface="Rockwell"/>
              <a:cs typeface="Rockwell"/>
              <a:sym typeface="Rockwell"/>
            </a:endParaRPr>
          </a:p>
          <a:p>
            <a:pPr marL="0" lvl="0" indent="0" algn="l" rtl="0">
              <a:spcBef>
                <a:spcPts val="0"/>
              </a:spcBef>
              <a:spcAft>
                <a:spcPts val="0"/>
              </a:spcAft>
              <a:buNone/>
            </a:pPr>
            <a:endParaRPr sz="2400">
              <a:latin typeface="Rockwell"/>
              <a:ea typeface="Rockwell"/>
              <a:cs typeface="Rockwell"/>
              <a:sym typeface="Rockwell"/>
            </a:endParaRPr>
          </a:p>
          <a:p>
            <a:pPr marL="457200" lvl="0" indent="-342900" algn="just" rtl="0">
              <a:lnSpc>
                <a:spcPct val="115000"/>
              </a:lnSpc>
              <a:spcBef>
                <a:spcPts val="0"/>
              </a:spcBef>
              <a:spcAft>
                <a:spcPts val="0"/>
              </a:spcAft>
              <a:buClr>
                <a:schemeClr val="dk1"/>
              </a:buClr>
              <a:buSzPts val="1800"/>
              <a:buFont typeface="Rockwell"/>
              <a:buChar char="●"/>
            </a:pPr>
            <a:r>
              <a:rPr lang="en-US" sz="1800">
                <a:solidFill>
                  <a:schemeClr val="dk1"/>
                </a:solidFill>
                <a:latin typeface="Rockwell"/>
                <a:ea typeface="Rockwell"/>
                <a:cs typeface="Rockwell"/>
                <a:sym typeface="Rockwell"/>
              </a:rPr>
              <a:t>Transforming Train and Test Data to Vector form for calculating weights.</a:t>
            </a:r>
            <a:endParaRPr sz="1800">
              <a:solidFill>
                <a:schemeClr val="dk1"/>
              </a:solidFill>
              <a:latin typeface="Rockwell"/>
              <a:ea typeface="Rockwell"/>
              <a:cs typeface="Rockwell"/>
              <a:sym typeface="Rockwell"/>
            </a:endParaRPr>
          </a:p>
          <a:p>
            <a:pPr marL="457200" lvl="0" indent="0" algn="l" rtl="0">
              <a:spcBef>
                <a:spcPts val="0"/>
              </a:spcBef>
              <a:spcAft>
                <a:spcPts val="0"/>
              </a:spcAft>
              <a:buNone/>
            </a:pPr>
            <a:endParaRPr>
              <a:latin typeface="Rockwell"/>
              <a:ea typeface="Rockwell"/>
              <a:cs typeface="Rockwell"/>
              <a:sym typeface="Rockwe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5c8a76315e_4_0"/>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LSTM PREDICTION</a:t>
            </a:r>
            <a:endParaRPr/>
          </a:p>
        </p:txBody>
      </p:sp>
      <p:sp>
        <p:nvSpPr>
          <p:cNvPr id="230" name="Google Shape;230;g5c8a76315e_4_0"/>
          <p:cNvSpPr txBox="1">
            <a:spLocks noGrp="1"/>
          </p:cNvSpPr>
          <p:nvPr>
            <p:ph type="body" idx="1"/>
          </p:nvPr>
        </p:nvSpPr>
        <p:spPr>
          <a:xfrm>
            <a:off x="1069848" y="2121408"/>
            <a:ext cx="10058400" cy="4050900"/>
          </a:xfrm>
          <a:prstGeom prst="rect">
            <a:avLst/>
          </a:prstGeom>
        </p:spPr>
        <p:txBody>
          <a:bodyPr spcFirstLastPara="1" wrap="square" lIns="91425" tIns="45700" rIns="91425" bIns="45700" anchor="t" anchorCtr="0">
            <a:noAutofit/>
          </a:bodyPr>
          <a:lstStyle/>
          <a:p>
            <a:pPr marL="0" lvl="0" indent="0" algn="l" rtl="0">
              <a:spcBef>
                <a:spcPts val="1200"/>
              </a:spcBef>
              <a:spcAft>
                <a:spcPts val="0"/>
              </a:spcAft>
              <a:buNone/>
            </a:pPr>
            <a:endParaRPr/>
          </a:p>
        </p:txBody>
      </p:sp>
      <p:pic>
        <p:nvPicPr>
          <p:cNvPr id="231" name="Google Shape;231;g5c8a76315e_4_0"/>
          <p:cNvPicPr preferRelativeResize="0"/>
          <p:nvPr/>
        </p:nvPicPr>
        <p:blipFill>
          <a:blip r:embed="rId3">
            <a:alphaModFix/>
          </a:blip>
          <a:stretch>
            <a:fillRect/>
          </a:stretch>
        </p:blipFill>
        <p:spPr>
          <a:xfrm>
            <a:off x="1193501" y="2170400"/>
            <a:ext cx="7906901" cy="3952875"/>
          </a:xfrm>
          <a:prstGeom prst="rect">
            <a:avLst/>
          </a:prstGeom>
          <a:noFill/>
          <a:ln>
            <a:noFill/>
          </a:ln>
        </p:spPr>
      </p:pic>
      <p:sp>
        <p:nvSpPr>
          <p:cNvPr id="232" name="Google Shape;232;g5c8a76315e_4_0"/>
          <p:cNvSpPr txBox="1"/>
          <p:nvPr/>
        </p:nvSpPr>
        <p:spPr>
          <a:xfrm>
            <a:off x="9137775" y="2287750"/>
            <a:ext cx="1794000" cy="21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Rockwell"/>
                <a:ea typeface="Rockwell"/>
                <a:cs typeface="Rockwell"/>
                <a:sym typeface="Rockwell"/>
              </a:rPr>
              <a:t>RMSE Value: 8.96486926940371</a:t>
            </a:r>
            <a:endParaRPr b="1">
              <a:latin typeface="Rockwell"/>
              <a:ea typeface="Rockwell"/>
              <a:cs typeface="Rockwell"/>
              <a:sym typeface="Rockwe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RANDOM FOREST STRUCTURE</a:t>
            </a:r>
            <a:endParaRPr/>
          </a:p>
        </p:txBody>
      </p:sp>
      <p:grpSp>
        <p:nvGrpSpPr>
          <p:cNvPr id="238" name="Google Shape;238;p11"/>
          <p:cNvGrpSpPr/>
          <p:nvPr/>
        </p:nvGrpSpPr>
        <p:grpSpPr>
          <a:xfrm>
            <a:off x="1069847" y="2664042"/>
            <a:ext cx="9950985" cy="1529915"/>
            <a:chOff x="22847" y="1260692"/>
            <a:chExt cx="9950985" cy="1529915"/>
          </a:xfrm>
        </p:grpSpPr>
        <p:sp>
          <p:nvSpPr>
            <p:cNvPr id="239" name="Google Shape;239;p11"/>
            <p:cNvSpPr/>
            <p:nvPr/>
          </p:nvSpPr>
          <p:spPr>
            <a:xfrm>
              <a:off x="110411" y="1809892"/>
              <a:ext cx="1541124" cy="5078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1"/>
            <p:cNvSpPr txBox="1"/>
            <p:nvPr/>
          </p:nvSpPr>
          <p:spPr>
            <a:xfrm>
              <a:off x="110411" y="1809892"/>
              <a:ext cx="1541124" cy="507870"/>
            </a:xfrm>
            <a:prstGeom prst="rect">
              <a:avLst/>
            </a:prstGeom>
            <a:noFill/>
            <a:ln>
              <a:noFill/>
            </a:ln>
          </p:spPr>
          <p:txBody>
            <a:bodyPr spcFirstLastPara="1" wrap="square" lIns="22850" tIns="22850" rIns="22850" bIns="22850" anchor="ctr" anchorCtr="0">
              <a:noAutofit/>
            </a:bodyPr>
            <a:lstStyle/>
            <a:p>
              <a:pPr marL="0" marR="0" lvl="0" indent="0" algn="ctr" rtl="0">
                <a:lnSpc>
                  <a:spcPct val="90000"/>
                </a:lnSpc>
                <a:spcBef>
                  <a:spcPts val="0"/>
                </a:spcBef>
                <a:spcAft>
                  <a:spcPts val="0"/>
                </a:spcAft>
                <a:buClr>
                  <a:schemeClr val="dk1"/>
                </a:buClr>
                <a:buSzPts val="1800"/>
                <a:buFont typeface="Rockwell"/>
                <a:buNone/>
              </a:pPr>
              <a:r>
                <a:rPr lang="en-US" sz="1800" b="0" i="0" u="none" strike="noStrike" cap="none">
                  <a:solidFill>
                    <a:schemeClr val="dk1"/>
                  </a:solidFill>
                  <a:latin typeface="Rockwell"/>
                  <a:ea typeface="Rockwell"/>
                  <a:cs typeface="Rockwell"/>
                  <a:sym typeface="Rockwell"/>
                </a:rPr>
                <a:t>Bootstrap N samples</a:t>
              </a:r>
              <a:endParaRPr sz="1800" b="0" i="0" u="none" strike="noStrike" cap="none">
                <a:solidFill>
                  <a:schemeClr val="dk1"/>
                </a:solidFill>
                <a:latin typeface="Rockwell"/>
                <a:ea typeface="Rockwell"/>
                <a:cs typeface="Rockwell"/>
                <a:sym typeface="Rockwell"/>
              </a:endParaRPr>
            </a:p>
          </p:txBody>
        </p:sp>
        <p:sp>
          <p:nvSpPr>
            <p:cNvPr id="241" name="Google Shape;241;p11"/>
            <p:cNvSpPr/>
            <p:nvPr/>
          </p:nvSpPr>
          <p:spPr>
            <a:xfrm>
              <a:off x="108660" y="1655429"/>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a:off x="194472" y="1483804"/>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400423" y="1518129"/>
              <a:ext cx="192640" cy="192640"/>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a:off x="572048" y="1329342"/>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a:off x="795161" y="1260692"/>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a:off x="1069761" y="1380829"/>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a:off x="1241386" y="1466642"/>
              <a:ext cx="192640" cy="192640"/>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a:off x="1481661" y="1655429"/>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a:off x="1584636" y="1844217"/>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a:off x="692185" y="1483804"/>
              <a:ext cx="315229" cy="31522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a:off x="22847" y="2135980"/>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a:off x="125822" y="2290443"/>
              <a:ext cx="192640" cy="192640"/>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a:off x="383260" y="2427743"/>
              <a:ext cx="280204" cy="280204"/>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a:off x="743673" y="2650855"/>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a:off x="812323" y="2427743"/>
              <a:ext cx="192640" cy="192640"/>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a:off x="983948" y="2668018"/>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a:off x="1138411" y="2393418"/>
              <a:ext cx="280204" cy="280204"/>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a:off x="1515986" y="2324768"/>
              <a:ext cx="192640" cy="192640"/>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a:off x="1708627" y="1517844"/>
              <a:ext cx="565757" cy="1080093"/>
            </a:xfrm>
            <a:prstGeom prst="chevron">
              <a:avLst>
                <a:gd name="adj" fmla="val 62310"/>
              </a:avLst>
            </a:prstGeom>
            <a:solidFill>
              <a:srgbClr val="E5A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a:off x="2274385" y="1518369"/>
              <a:ext cx="1542975" cy="108008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txBox="1"/>
            <p:nvPr/>
          </p:nvSpPr>
          <p:spPr>
            <a:xfrm>
              <a:off x="2274385" y="1518369"/>
              <a:ext cx="1542975" cy="1080082"/>
            </a:xfrm>
            <a:prstGeom prst="rect">
              <a:avLst/>
            </a:prstGeom>
            <a:noFill/>
            <a:ln>
              <a:noFill/>
            </a:ln>
          </p:spPr>
          <p:txBody>
            <a:bodyPr spcFirstLastPara="1" wrap="square" lIns="22850" tIns="22850" rIns="22850" bIns="22850" anchor="ctr" anchorCtr="0">
              <a:noAutofit/>
            </a:bodyPr>
            <a:lstStyle/>
            <a:p>
              <a:pPr marL="0" lvl="0" indent="0" algn="ctr" rtl="0">
                <a:lnSpc>
                  <a:spcPct val="90000"/>
                </a:lnSpc>
                <a:spcBef>
                  <a:spcPts val="0"/>
                </a:spcBef>
                <a:spcAft>
                  <a:spcPts val="0"/>
                </a:spcAft>
                <a:buClr>
                  <a:schemeClr val="dk1"/>
                </a:buClr>
                <a:buSzPts val="1900"/>
                <a:buFont typeface="Rockwell"/>
                <a:buNone/>
              </a:pPr>
              <a:r>
                <a:rPr lang="en-US" sz="1900">
                  <a:solidFill>
                    <a:schemeClr val="dk1"/>
                  </a:solidFill>
                  <a:latin typeface="Rockwell"/>
                  <a:ea typeface="Rockwell"/>
                  <a:cs typeface="Rockwell"/>
                  <a:sym typeface="Rockwell"/>
                </a:rPr>
                <a:t>Train on Each models</a:t>
              </a:r>
              <a:endParaRPr sz="1800" b="0" i="0" u="none" strike="noStrike" cap="none">
                <a:solidFill>
                  <a:schemeClr val="dk1"/>
                </a:solidFill>
                <a:latin typeface="Rockwell"/>
                <a:ea typeface="Rockwell"/>
                <a:cs typeface="Rockwell"/>
                <a:sym typeface="Rockwell"/>
              </a:endParaRPr>
            </a:p>
          </p:txBody>
        </p:sp>
        <p:sp>
          <p:nvSpPr>
            <p:cNvPr id="262" name="Google Shape;262;p11"/>
            <p:cNvSpPr/>
            <p:nvPr/>
          </p:nvSpPr>
          <p:spPr>
            <a:xfrm>
              <a:off x="3817360" y="1517844"/>
              <a:ext cx="565757" cy="1080093"/>
            </a:xfrm>
            <a:prstGeom prst="chevron">
              <a:avLst>
                <a:gd name="adj" fmla="val 62310"/>
              </a:avLst>
            </a:prstGeom>
            <a:solidFill>
              <a:srgbClr val="E5A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1"/>
            <p:cNvSpPr/>
            <p:nvPr/>
          </p:nvSpPr>
          <p:spPr>
            <a:xfrm>
              <a:off x="4383118" y="1518369"/>
              <a:ext cx="1542975" cy="108008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txBox="1"/>
            <p:nvPr/>
          </p:nvSpPr>
          <p:spPr>
            <a:xfrm>
              <a:off x="4383118" y="1518369"/>
              <a:ext cx="1542975" cy="1080082"/>
            </a:xfrm>
            <a:prstGeom prst="rect">
              <a:avLst/>
            </a:prstGeom>
            <a:noFill/>
            <a:ln>
              <a:noFill/>
            </a:ln>
          </p:spPr>
          <p:txBody>
            <a:bodyPr spcFirstLastPara="1" wrap="square" lIns="22850" tIns="22850" rIns="22850" bIns="22850" anchor="ctr" anchorCtr="0">
              <a:noAutofit/>
            </a:bodyPr>
            <a:lstStyle/>
            <a:p>
              <a:pPr marL="0" marR="0" lvl="0" indent="0" algn="ctr" rtl="0">
                <a:lnSpc>
                  <a:spcPct val="90000"/>
                </a:lnSpc>
                <a:spcBef>
                  <a:spcPts val="0"/>
                </a:spcBef>
                <a:spcAft>
                  <a:spcPts val="0"/>
                </a:spcAft>
                <a:buClr>
                  <a:schemeClr val="dk1"/>
                </a:buClr>
                <a:buSzPts val="1800"/>
                <a:buFont typeface="Rockwell"/>
                <a:buNone/>
              </a:pPr>
              <a:r>
                <a:rPr lang="en-US" sz="1800">
                  <a:solidFill>
                    <a:schemeClr val="dk1"/>
                  </a:solidFill>
                  <a:latin typeface="Rockwell"/>
                  <a:ea typeface="Rockwell"/>
                  <a:cs typeface="Rockwell"/>
                  <a:sym typeface="Rockwell"/>
                </a:rPr>
                <a:t>Compare R square</a:t>
              </a:r>
              <a:endParaRPr sz="1800" b="0" i="0" u="none" strike="noStrike" cap="none">
                <a:solidFill>
                  <a:schemeClr val="dk1"/>
                </a:solidFill>
                <a:latin typeface="Rockwell"/>
                <a:ea typeface="Rockwell"/>
                <a:cs typeface="Rockwell"/>
                <a:sym typeface="Rockwell"/>
              </a:endParaRPr>
            </a:p>
          </p:txBody>
        </p:sp>
        <p:sp>
          <p:nvSpPr>
            <p:cNvPr id="265" name="Google Shape;265;p11"/>
            <p:cNvSpPr/>
            <p:nvPr/>
          </p:nvSpPr>
          <p:spPr>
            <a:xfrm>
              <a:off x="5926093" y="1517844"/>
              <a:ext cx="565757" cy="1080093"/>
            </a:xfrm>
            <a:prstGeom prst="chevron">
              <a:avLst>
                <a:gd name="adj" fmla="val 62310"/>
              </a:avLst>
            </a:prstGeom>
            <a:solidFill>
              <a:srgbClr val="E5A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a:off x="6491851" y="1518369"/>
              <a:ext cx="1542975" cy="108008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txBox="1"/>
            <p:nvPr/>
          </p:nvSpPr>
          <p:spPr>
            <a:xfrm>
              <a:off x="6491851" y="1518369"/>
              <a:ext cx="1542975" cy="1080082"/>
            </a:xfrm>
            <a:prstGeom prst="rect">
              <a:avLst/>
            </a:prstGeom>
            <a:noFill/>
            <a:ln>
              <a:noFill/>
            </a:ln>
          </p:spPr>
          <p:txBody>
            <a:bodyPr spcFirstLastPara="1" wrap="square" lIns="24125" tIns="24125" rIns="24125" bIns="24125" anchor="ctr" anchorCtr="0">
              <a:noAutofit/>
            </a:bodyPr>
            <a:lstStyle/>
            <a:p>
              <a:pPr marL="0" lvl="0" indent="0" algn="ctr" rtl="0">
                <a:lnSpc>
                  <a:spcPct val="90000"/>
                </a:lnSpc>
                <a:spcBef>
                  <a:spcPts val="0"/>
                </a:spcBef>
                <a:spcAft>
                  <a:spcPts val="0"/>
                </a:spcAft>
                <a:buClr>
                  <a:schemeClr val="dk1"/>
                </a:buClr>
                <a:buSzPts val="1800"/>
                <a:buFont typeface="Rockwell"/>
                <a:buNone/>
              </a:pPr>
              <a:r>
                <a:rPr lang="en-US" sz="1800">
                  <a:solidFill>
                    <a:schemeClr val="dk1"/>
                  </a:solidFill>
                  <a:latin typeface="Rockwell"/>
                  <a:ea typeface="Rockwell"/>
                  <a:cs typeface="Rockwell"/>
                  <a:sym typeface="Rockwell"/>
                </a:rPr>
                <a:t>Keep the Best  model and result</a:t>
              </a:r>
              <a:endParaRPr sz="1900" b="0" i="0" u="none" strike="noStrike" cap="none">
                <a:solidFill>
                  <a:schemeClr val="dk1"/>
                </a:solidFill>
                <a:latin typeface="Rockwell"/>
                <a:ea typeface="Rockwell"/>
                <a:cs typeface="Rockwell"/>
                <a:sym typeface="Rockwell"/>
              </a:endParaRPr>
            </a:p>
          </p:txBody>
        </p:sp>
        <p:sp>
          <p:nvSpPr>
            <p:cNvPr id="268" name="Google Shape;268;p11"/>
            <p:cNvSpPr/>
            <p:nvPr/>
          </p:nvSpPr>
          <p:spPr>
            <a:xfrm>
              <a:off x="8034827" y="1517844"/>
              <a:ext cx="565757" cy="1080093"/>
            </a:xfrm>
            <a:prstGeom prst="chevron">
              <a:avLst>
                <a:gd name="adj" fmla="val 62310"/>
              </a:avLst>
            </a:prstGeom>
            <a:solidFill>
              <a:srgbClr val="E5A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a:off x="8662303" y="1428583"/>
              <a:ext cx="1311529" cy="131152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txBox="1"/>
            <p:nvPr/>
          </p:nvSpPr>
          <p:spPr>
            <a:xfrm>
              <a:off x="8854372" y="1620652"/>
              <a:ext cx="927391" cy="92739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900"/>
                <a:buFont typeface="Rockwell"/>
                <a:buNone/>
              </a:pPr>
              <a:r>
                <a:rPr lang="en-US" sz="1900" b="0" i="0" u="none" strike="noStrike" cap="none">
                  <a:solidFill>
                    <a:schemeClr val="lt1"/>
                  </a:solidFill>
                  <a:latin typeface="Rockwell"/>
                  <a:ea typeface="Rockwell"/>
                  <a:cs typeface="Rockwell"/>
                  <a:sym typeface="Rockwell"/>
                </a:rPr>
                <a:t>Average results</a:t>
              </a:r>
              <a:endParaRPr sz="1900" b="0" i="0" u="none" strike="noStrike" cap="none">
                <a:solidFill>
                  <a:schemeClr val="lt1"/>
                </a:solidFill>
                <a:latin typeface="Rockwell"/>
                <a:ea typeface="Rockwell"/>
                <a:cs typeface="Rockwell"/>
                <a:sym typeface="Rockwe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5c8a76315e_4_13"/>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WHAT IS RANDOM FOREST</a:t>
            </a:r>
            <a:endParaRPr/>
          </a:p>
        </p:txBody>
      </p:sp>
      <p:sp>
        <p:nvSpPr>
          <p:cNvPr id="276" name="Google Shape;276;g5c8a76315e_4_13"/>
          <p:cNvSpPr txBox="1">
            <a:spLocks noGrp="1"/>
          </p:cNvSpPr>
          <p:nvPr>
            <p:ph type="body" idx="1"/>
          </p:nvPr>
        </p:nvSpPr>
        <p:spPr>
          <a:xfrm>
            <a:off x="1069848" y="2121408"/>
            <a:ext cx="10058400" cy="4050900"/>
          </a:xfrm>
          <a:prstGeom prst="rect">
            <a:avLst/>
          </a:prstGeom>
        </p:spPr>
        <p:txBody>
          <a:bodyPr spcFirstLastPara="1" wrap="square" lIns="91425" tIns="45700" rIns="91425" bIns="45700" anchor="t" anchorCtr="0">
            <a:noAutofit/>
          </a:bodyPr>
          <a:lstStyle/>
          <a:p>
            <a:pPr marL="457200" lvl="0" indent="-342900" algn="l" rtl="0">
              <a:spcBef>
                <a:spcPts val="1200"/>
              </a:spcBef>
              <a:spcAft>
                <a:spcPts val="0"/>
              </a:spcAft>
              <a:buClr>
                <a:srgbClr val="222222"/>
              </a:buClr>
              <a:buSzPts val="1800"/>
              <a:buChar char="●"/>
            </a:pPr>
            <a:r>
              <a:rPr lang="en-US" sz="1800" b="1">
                <a:solidFill>
                  <a:srgbClr val="222222"/>
                </a:solidFill>
                <a:highlight>
                  <a:srgbClr val="FFFFFF"/>
                </a:highlight>
              </a:rPr>
              <a:t>Random forests</a:t>
            </a:r>
            <a:r>
              <a:rPr lang="en-US" sz="1800">
                <a:solidFill>
                  <a:srgbClr val="222222"/>
                </a:solidFill>
                <a:highlight>
                  <a:srgbClr val="FFFFFF"/>
                </a:highlight>
              </a:rPr>
              <a:t> or </a:t>
            </a:r>
            <a:r>
              <a:rPr lang="en-US" sz="1800" b="1">
                <a:solidFill>
                  <a:srgbClr val="222222"/>
                </a:solidFill>
                <a:highlight>
                  <a:srgbClr val="FFFFFF"/>
                </a:highlight>
              </a:rPr>
              <a:t>random decision forests</a:t>
            </a:r>
            <a:r>
              <a:rPr lang="en-US" sz="1800">
                <a:solidFill>
                  <a:srgbClr val="222222"/>
                </a:solidFill>
                <a:highlight>
                  <a:srgbClr val="FFFFFF"/>
                </a:highlight>
              </a:rPr>
              <a:t> are an ensemble learning method for classification, Regression and other tasks that operates by constructing a multitude of decision tree at training time and outputting the class that is the mode of the classes (classification) or mean prediction (regression) of the individual trees. Random decision forests correct for decision trees' habit of overfitting to their training set.</a:t>
            </a:r>
            <a:endParaRPr sz="1800">
              <a:solidFill>
                <a:srgbClr val="222222"/>
              </a:solidFill>
              <a:highlight>
                <a:srgbClr val="FFFFFF"/>
              </a:highlight>
            </a:endParaRPr>
          </a:p>
          <a:p>
            <a:pPr marL="457200" lvl="0" indent="0" algn="l" rtl="0">
              <a:spcBef>
                <a:spcPts val="1200"/>
              </a:spcBef>
              <a:spcAft>
                <a:spcPts val="0"/>
              </a:spcAft>
              <a:buNone/>
            </a:pPr>
            <a:endParaRPr sz="1800">
              <a:solidFill>
                <a:srgbClr val="222222"/>
              </a:solidFill>
              <a:highlight>
                <a:srgbClr val="FFFFFF"/>
              </a:highlight>
            </a:endParaRPr>
          </a:p>
          <a:p>
            <a:pPr marL="0" lvl="0" indent="0" algn="l" rtl="0">
              <a:spcBef>
                <a:spcPts val="1200"/>
              </a:spcBef>
              <a:spcAft>
                <a:spcPts val="0"/>
              </a:spcAft>
              <a:buNone/>
            </a:pPr>
            <a:endParaRPr sz="1800">
              <a:solidFill>
                <a:srgbClr val="222222"/>
              </a:solidFill>
              <a:highlight>
                <a:srgbClr val="FFFFFF"/>
              </a:highlight>
            </a:endParaRPr>
          </a:p>
          <a:p>
            <a:pPr marL="0" lvl="0" indent="0" algn="l" rtl="0">
              <a:spcBef>
                <a:spcPts val="1200"/>
              </a:spcBef>
              <a:spcAft>
                <a:spcPts val="0"/>
              </a:spcAft>
              <a:buNone/>
            </a:pPr>
            <a:endParaRPr sz="1800">
              <a:solidFill>
                <a:srgbClr val="222222"/>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0"/>
        <p:cNvGrpSpPr/>
        <p:nvPr/>
      </p:nvGrpSpPr>
      <p:grpSpPr>
        <a:xfrm>
          <a:off x="0" y="0"/>
          <a:ext cx="0" cy="0"/>
          <a:chOff x="0" y="0"/>
          <a:chExt cx="0" cy="0"/>
        </a:xfrm>
      </p:grpSpPr>
      <p:sp>
        <p:nvSpPr>
          <p:cNvPr id="281" name="Google Shape;281;p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82" name="Google Shape;282;p1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BOOTSTRAP AND RANDOM FOREST PREDICTION</a:t>
            </a:r>
            <a:endParaRPr/>
          </a:p>
        </p:txBody>
      </p:sp>
      <p:sp>
        <p:nvSpPr>
          <p:cNvPr id="286" name="Google Shape;286;p12"/>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b="1"/>
              <a:t>Implemented Random Forest on 3 models</a:t>
            </a:r>
            <a:endParaRPr/>
          </a:p>
          <a:p>
            <a:pPr marL="457200" lvl="0" indent="-501650" algn="l" rtl="0">
              <a:lnSpc>
                <a:spcPct val="90000"/>
              </a:lnSpc>
              <a:spcBef>
                <a:spcPts val="1200"/>
              </a:spcBef>
              <a:spcAft>
                <a:spcPts val="0"/>
              </a:spcAft>
              <a:buSzPts val="2400"/>
              <a:buFont typeface="Rockwell"/>
              <a:buAutoNum type="arabicPeriod"/>
            </a:pPr>
            <a:r>
              <a:rPr lang="en-US" sz="2400" b="1"/>
              <a:t>Fama French</a:t>
            </a:r>
            <a:endParaRPr sz="2400" b="1"/>
          </a:p>
          <a:p>
            <a:pPr marL="182880" lvl="0" indent="0" algn="l" rtl="0">
              <a:lnSpc>
                <a:spcPct val="90000"/>
              </a:lnSpc>
              <a:spcBef>
                <a:spcPts val="1200"/>
              </a:spcBef>
              <a:spcAft>
                <a:spcPts val="0"/>
              </a:spcAft>
              <a:buNone/>
            </a:pPr>
            <a:r>
              <a:rPr lang="en-US" b="1"/>
              <a:t>    ‘Mkt-FR’,  'SMB', 'HML'</a:t>
            </a:r>
            <a:endParaRPr b="1"/>
          </a:p>
          <a:p>
            <a:pPr marL="182880" lvl="0" indent="-193675" algn="l" rtl="0">
              <a:spcBef>
                <a:spcPts val="1200"/>
              </a:spcBef>
              <a:spcAft>
                <a:spcPts val="0"/>
              </a:spcAft>
              <a:buSzPts val="1700"/>
              <a:buFont typeface="Rockwell"/>
              <a:buAutoNum type="arabicPeriod"/>
            </a:pPr>
            <a:r>
              <a:rPr lang="en-US" b="1"/>
              <a:t>    </a:t>
            </a:r>
            <a:r>
              <a:rPr lang="en-US" sz="2400" b="1"/>
              <a:t>Stock itself Model</a:t>
            </a:r>
            <a:endParaRPr sz="2400" b="1"/>
          </a:p>
          <a:p>
            <a:pPr marL="182880" lvl="0" indent="0" algn="l" rtl="0">
              <a:spcBef>
                <a:spcPts val="1200"/>
              </a:spcBef>
              <a:spcAft>
                <a:spcPts val="0"/>
              </a:spcAft>
              <a:buNone/>
            </a:pPr>
            <a:r>
              <a:rPr lang="en-US" b="1"/>
              <a:t>	'Open', 'High', 'Low', 'Close', 'Volume', 'ADS_Index', 'SP500'</a:t>
            </a:r>
            <a:endParaRPr b="1"/>
          </a:p>
          <a:p>
            <a:pPr marL="457200" lvl="0" indent="-501650" algn="l" rtl="0">
              <a:lnSpc>
                <a:spcPct val="90000"/>
              </a:lnSpc>
              <a:spcBef>
                <a:spcPts val="1200"/>
              </a:spcBef>
              <a:spcAft>
                <a:spcPts val="0"/>
              </a:spcAft>
              <a:buSzPts val="2400"/>
              <a:buFont typeface="Rockwell"/>
              <a:buAutoNum type="arabicPeriod"/>
            </a:pPr>
            <a:r>
              <a:rPr lang="en-US" sz="2400" b="1"/>
              <a:t>Company Model</a:t>
            </a:r>
            <a:endParaRPr sz="2400" b="1"/>
          </a:p>
          <a:p>
            <a:pPr marL="182880" lvl="0" indent="0" algn="l" rtl="0">
              <a:lnSpc>
                <a:spcPct val="90000"/>
              </a:lnSpc>
              <a:spcBef>
                <a:spcPts val="1200"/>
              </a:spcBef>
              <a:spcAft>
                <a:spcPts val="0"/>
              </a:spcAft>
              <a:buNone/>
            </a:pPr>
            <a:r>
              <a:rPr lang="en-US" b="1"/>
              <a:t>	'AMZN', 'FB', 'GOOGL', 'NFLX', 'NVDA', 'TSLA'</a:t>
            </a:r>
            <a:endParaRPr b="1"/>
          </a:p>
        </p:txBody>
      </p:sp>
      <p:sp>
        <p:nvSpPr>
          <p:cNvPr id="287" name="Google Shape;287;p1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88" name="Google Shape;288;p1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
          <p:cNvSpPr txBox="1">
            <a:spLocks noGrp="1"/>
          </p:cNvSpPr>
          <p:nvPr>
            <p:ph type="title"/>
          </p:nvPr>
        </p:nvSpPr>
        <p:spPr>
          <a:xfrm>
            <a:off x="2167128" y="1044804"/>
            <a:ext cx="9281160" cy="10668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5400"/>
              <a:buFont typeface="Rockwell"/>
              <a:buNone/>
            </a:pPr>
            <a:r>
              <a:rPr lang="en-US" sz="5400" b="1"/>
              <a:t>AGENDA</a:t>
            </a:r>
            <a:endParaRPr/>
          </a:p>
        </p:txBody>
      </p:sp>
      <p:sp>
        <p:nvSpPr>
          <p:cNvPr id="135" name="Google Shape;135;p2"/>
          <p:cNvSpPr txBox="1">
            <a:spLocks noGrp="1"/>
          </p:cNvSpPr>
          <p:nvPr>
            <p:ph type="body" idx="1"/>
          </p:nvPr>
        </p:nvSpPr>
        <p:spPr>
          <a:xfrm>
            <a:off x="2165774" y="2007909"/>
            <a:ext cx="9052560" cy="4078947"/>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700"/>
              <a:buFont typeface="Arial"/>
              <a:buChar char="•"/>
            </a:pPr>
            <a:r>
              <a:rPr lang="en-US"/>
              <a:t>Overview</a:t>
            </a:r>
            <a:endParaRPr/>
          </a:p>
          <a:p>
            <a:pPr marL="342900" lvl="0" indent="-342900" algn="l" rtl="0">
              <a:lnSpc>
                <a:spcPct val="90000"/>
              </a:lnSpc>
              <a:spcBef>
                <a:spcPts val="1200"/>
              </a:spcBef>
              <a:spcAft>
                <a:spcPts val="0"/>
              </a:spcAft>
              <a:buSzPts val="1700"/>
              <a:buFont typeface="Arial"/>
              <a:buChar char="•"/>
            </a:pPr>
            <a:r>
              <a:rPr lang="en-US"/>
              <a:t>History</a:t>
            </a:r>
            <a:endParaRPr/>
          </a:p>
          <a:p>
            <a:pPr marL="342900" lvl="0" indent="-342900" algn="l" rtl="0">
              <a:lnSpc>
                <a:spcPct val="90000"/>
              </a:lnSpc>
              <a:spcBef>
                <a:spcPts val="1200"/>
              </a:spcBef>
              <a:spcAft>
                <a:spcPts val="0"/>
              </a:spcAft>
              <a:buSzPts val="1700"/>
              <a:buFont typeface="Arial"/>
              <a:buChar char="•"/>
            </a:pPr>
            <a:r>
              <a:rPr lang="en-US"/>
              <a:t>Stock Price Prediction Model</a:t>
            </a:r>
            <a:endParaRPr/>
          </a:p>
          <a:p>
            <a:pPr marL="342900" lvl="0" indent="-342900" algn="l" rtl="0">
              <a:lnSpc>
                <a:spcPct val="90000"/>
              </a:lnSpc>
              <a:spcBef>
                <a:spcPts val="1200"/>
              </a:spcBef>
              <a:spcAft>
                <a:spcPts val="0"/>
              </a:spcAft>
              <a:buSzPts val="1700"/>
              <a:buFont typeface="Arial"/>
              <a:buChar char="•"/>
            </a:pPr>
            <a:r>
              <a:rPr lang="en-US"/>
              <a:t>Project Objective</a:t>
            </a:r>
            <a:endParaRPr/>
          </a:p>
          <a:p>
            <a:pPr marL="342900" lvl="0" indent="-342900" algn="l" rtl="0">
              <a:lnSpc>
                <a:spcPct val="90000"/>
              </a:lnSpc>
              <a:spcBef>
                <a:spcPts val="1200"/>
              </a:spcBef>
              <a:spcAft>
                <a:spcPts val="0"/>
              </a:spcAft>
              <a:buSzPts val="1700"/>
              <a:buFont typeface="Arial"/>
              <a:buChar char="•"/>
            </a:pPr>
            <a:r>
              <a:rPr lang="en-US"/>
              <a:t>Trading Strategies</a:t>
            </a:r>
            <a:endParaRPr/>
          </a:p>
          <a:p>
            <a:pPr marL="342900" lvl="0" indent="-342900" algn="l" rtl="0">
              <a:lnSpc>
                <a:spcPct val="90000"/>
              </a:lnSpc>
              <a:spcBef>
                <a:spcPts val="1200"/>
              </a:spcBef>
              <a:spcAft>
                <a:spcPts val="0"/>
              </a:spcAft>
              <a:buSzPts val="1700"/>
              <a:buFont typeface="Arial"/>
              <a:buChar char="•"/>
            </a:pPr>
            <a:r>
              <a:rPr lang="en-US"/>
              <a:t>Proposed Solutions</a:t>
            </a:r>
            <a:endParaRPr/>
          </a:p>
          <a:p>
            <a:pPr marL="342900" lvl="0" indent="-342900" algn="l" rtl="0">
              <a:lnSpc>
                <a:spcPct val="90000"/>
              </a:lnSpc>
              <a:spcBef>
                <a:spcPts val="1200"/>
              </a:spcBef>
              <a:spcAft>
                <a:spcPts val="0"/>
              </a:spcAft>
              <a:buSzPts val="1700"/>
              <a:buFont typeface="Arial"/>
              <a:buChar char="•"/>
            </a:pPr>
            <a:r>
              <a:rPr lang="en-US"/>
              <a:t>Random Forest Implementations</a:t>
            </a:r>
            <a:endParaRPr/>
          </a:p>
          <a:p>
            <a:pPr marL="342900" lvl="0" indent="-342900" algn="l" rtl="0">
              <a:lnSpc>
                <a:spcPct val="90000"/>
              </a:lnSpc>
              <a:spcBef>
                <a:spcPts val="1200"/>
              </a:spcBef>
              <a:spcAft>
                <a:spcPts val="0"/>
              </a:spcAft>
              <a:buSzPts val="1700"/>
              <a:buFont typeface="Arial"/>
              <a:buChar char="•"/>
            </a:pPr>
            <a:r>
              <a:rPr lang="en-US"/>
              <a:t>Improvements</a:t>
            </a:r>
            <a:endParaRPr/>
          </a:p>
          <a:p>
            <a:pPr marL="342900" lvl="0" indent="-234950" algn="l" rtl="0">
              <a:lnSpc>
                <a:spcPct val="90000"/>
              </a:lnSpc>
              <a:spcBef>
                <a:spcPts val="1200"/>
              </a:spcBef>
              <a:spcAft>
                <a:spcPts val="0"/>
              </a:spcAft>
              <a:buSzPts val="1700"/>
              <a:buFont typeface="Arial"/>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5ba132a00a_1_0"/>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Random Forest Result</a:t>
            </a:r>
            <a:endParaRPr/>
          </a:p>
        </p:txBody>
      </p:sp>
      <p:pic>
        <p:nvPicPr>
          <p:cNvPr id="294" name="Google Shape;294;g5ba132a00a_1_0"/>
          <p:cNvPicPr preferRelativeResize="0"/>
          <p:nvPr/>
        </p:nvPicPr>
        <p:blipFill>
          <a:blip r:embed="rId3">
            <a:alphaModFix/>
          </a:blip>
          <a:stretch>
            <a:fillRect/>
          </a:stretch>
        </p:blipFill>
        <p:spPr>
          <a:xfrm>
            <a:off x="1207875" y="2310650"/>
            <a:ext cx="8256350" cy="3940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5ba132a00a_1_6"/>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Random Forest Prediction</a:t>
            </a:r>
            <a:endParaRPr/>
          </a:p>
        </p:txBody>
      </p:sp>
      <p:pic>
        <p:nvPicPr>
          <p:cNvPr id="300" name="Google Shape;300;g5ba132a00a_1_6"/>
          <p:cNvPicPr preferRelativeResize="0"/>
          <p:nvPr/>
        </p:nvPicPr>
        <p:blipFill>
          <a:blip r:embed="rId3">
            <a:alphaModFix/>
          </a:blip>
          <a:stretch>
            <a:fillRect/>
          </a:stretch>
        </p:blipFill>
        <p:spPr>
          <a:xfrm>
            <a:off x="1069838" y="2283263"/>
            <a:ext cx="7305675" cy="3391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TRADING STRATEGY 1(Random Forest)</a:t>
            </a:r>
            <a:endParaRPr/>
          </a:p>
        </p:txBody>
      </p:sp>
      <p:sp>
        <p:nvSpPr>
          <p:cNvPr id="326" name="Google Shape;326;p19"/>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p>
            <a:pPr marL="182880" lvl="0" indent="-221615" algn="l" rtl="0">
              <a:lnSpc>
                <a:spcPct val="70000"/>
              </a:lnSpc>
              <a:spcBef>
                <a:spcPts val="0"/>
              </a:spcBef>
              <a:spcAft>
                <a:spcPts val="0"/>
              </a:spcAft>
              <a:buSzPts val="1800"/>
              <a:buChar char="▪"/>
            </a:pPr>
            <a:r>
              <a:rPr lang="en-US" sz="1800"/>
              <a:t>Compare the </a:t>
            </a:r>
            <a:r>
              <a:rPr lang="en-US" sz="1800" u="sng"/>
              <a:t>Open price </a:t>
            </a:r>
            <a:r>
              <a:rPr lang="en-US" sz="1800"/>
              <a:t>and </a:t>
            </a:r>
            <a:r>
              <a:rPr lang="en-US" sz="1800" u="sng"/>
              <a:t>Predicted Close price</a:t>
            </a:r>
            <a:r>
              <a:rPr lang="en-US" sz="1800"/>
              <a:t>. </a:t>
            </a:r>
            <a:endParaRPr sz="1800"/>
          </a:p>
          <a:p>
            <a:pPr marL="146050" lvl="0" indent="0" algn="l" rtl="0">
              <a:lnSpc>
                <a:spcPct val="70000"/>
              </a:lnSpc>
              <a:spcBef>
                <a:spcPts val="1200"/>
              </a:spcBef>
              <a:spcAft>
                <a:spcPts val="0"/>
              </a:spcAft>
              <a:buSzPts val="1190"/>
              <a:buNone/>
            </a:pPr>
            <a:endParaRPr sz="1800"/>
          </a:p>
          <a:p>
            <a:pPr marL="182880" lvl="0" indent="-221615" algn="l" rtl="0">
              <a:lnSpc>
                <a:spcPct val="70000"/>
              </a:lnSpc>
              <a:spcBef>
                <a:spcPts val="1200"/>
              </a:spcBef>
              <a:spcAft>
                <a:spcPts val="0"/>
              </a:spcAft>
              <a:buSzPts val="1800"/>
              <a:buChar char="▪"/>
            </a:pPr>
            <a:r>
              <a:rPr lang="en-US" sz="1800"/>
              <a:t>If Open &lt; Predicted Price:</a:t>
            </a:r>
            <a:endParaRPr sz="1800"/>
          </a:p>
          <a:p>
            <a:pPr marL="146050" lvl="0" indent="0" algn="l" rtl="0">
              <a:lnSpc>
                <a:spcPct val="70000"/>
              </a:lnSpc>
              <a:spcBef>
                <a:spcPts val="1200"/>
              </a:spcBef>
              <a:spcAft>
                <a:spcPts val="0"/>
              </a:spcAft>
              <a:buSzPts val="1190"/>
              <a:buNone/>
            </a:pPr>
            <a:endParaRPr sz="1800"/>
          </a:p>
          <a:p>
            <a:pPr marL="146050" lvl="0" indent="0" algn="l" rtl="0">
              <a:lnSpc>
                <a:spcPct val="70000"/>
              </a:lnSpc>
              <a:spcBef>
                <a:spcPts val="1200"/>
              </a:spcBef>
              <a:spcAft>
                <a:spcPts val="0"/>
              </a:spcAft>
              <a:buSzPts val="1190"/>
              <a:buNone/>
            </a:pPr>
            <a:r>
              <a:rPr lang="en-US" sz="1800"/>
              <a:t>       We Purchase it and sell it at the closing price.</a:t>
            </a:r>
            <a:endParaRPr sz="1800"/>
          </a:p>
          <a:p>
            <a:pPr marL="146050" lvl="0" indent="0" algn="l" rtl="0">
              <a:lnSpc>
                <a:spcPct val="70000"/>
              </a:lnSpc>
              <a:spcBef>
                <a:spcPts val="1200"/>
              </a:spcBef>
              <a:spcAft>
                <a:spcPts val="0"/>
              </a:spcAft>
              <a:buSzPts val="1190"/>
              <a:buNone/>
            </a:pPr>
            <a:r>
              <a:rPr lang="en-US" sz="1800"/>
              <a:t>.</a:t>
            </a:r>
            <a:endParaRPr sz="1800"/>
          </a:p>
          <a:p>
            <a:pPr marL="182880" lvl="0" indent="-221615" algn="l" rtl="0">
              <a:lnSpc>
                <a:spcPct val="70000"/>
              </a:lnSpc>
              <a:spcBef>
                <a:spcPts val="1200"/>
              </a:spcBef>
              <a:spcAft>
                <a:spcPts val="0"/>
              </a:spcAft>
              <a:buSzPts val="1800"/>
              <a:buChar char="▪"/>
            </a:pPr>
            <a:r>
              <a:rPr lang="en-US" sz="1800"/>
              <a:t>Otherwise we won’t trade.</a:t>
            </a:r>
            <a:endParaRPr sz="1800"/>
          </a:p>
        </p:txBody>
      </p:sp>
      <p:sp>
        <p:nvSpPr>
          <p:cNvPr id="327" name="Google Shape;327;p19"/>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p>
            <a:pPr marL="171450" lvl="0" indent="-210184" algn="l" rtl="0">
              <a:lnSpc>
                <a:spcPct val="70000"/>
              </a:lnSpc>
              <a:spcBef>
                <a:spcPts val="0"/>
              </a:spcBef>
              <a:spcAft>
                <a:spcPts val="0"/>
              </a:spcAft>
              <a:buSzPts val="1800"/>
              <a:buFont typeface="Arial"/>
              <a:buChar char="•"/>
            </a:pPr>
            <a:r>
              <a:rPr lang="en-US" sz="1800"/>
              <a:t>Assuming we have 1 unit moeny  to invest</a:t>
            </a:r>
            <a:endParaRPr sz="1800"/>
          </a:p>
          <a:p>
            <a:pPr marL="182880" lvl="0" indent="-107315" algn="l" rtl="0">
              <a:lnSpc>
                <a:spcPct val="70000"/>
              </a:lnSpc>
              <a:spcBef>
                <a:spcPts val="1200"/>
              </a:spcBef>
              <a:spcAft>
                <a:spcPts val="0"/>
              </a:spcAft>
              <a:buSzPts val="1190"/>
              <a:buNone/>
            </a:pPr>
            <a:endParaRPr sz="1800" b="1"/>
          </a:p>
          <a:p>
            <a:pPr marL="171450" lvl="0" indent="-210184" algn="l" rtl="0">
              <a:lnSpc>
                <a:spcPct val="70000"/>
              </a:lnSpc>
              <a:spcBef>
                <a:spcPts val="1200"/>
              </a:spcBef>
              <a:spcAft>
                <a:spcPts val="0"/>
              </a:spcAft>
              <a:buSzPts val="1800"/>
              <a:buFont typeface="Arial"/>
              <a:buChar char="•"/>
            </a:pPr>
            <a:r>
              <a:rPr lang="en-US" sz="1800"/>
              <a:t>The return rate is:  </a:t>
            </a:r>
            <a:r>
              <a:rPr lang="en-US" sz="1800" b="1"/>
              <a:t>8.4 %  </a:t>
            </a:r>
            <a:r>
              <a:rPr lang="en-US" sz="1800"/>
              <a:t>for the past 100 days.</a:t>
            </a:r>
            <a:endParaRPr sz="1800"/>
          </a:p>
          <a:p>
            <a:pPr marL="0" lvl="0" indent="0" algn="l" rtl="0">
              <a:lnSpc>
                <a:spcPct val="70000"/>
              </a:lnSpc>
              <a:spcBef>
                <a:spcPts val="1200"/>
              </a:spcBef>
              <a:spcAft>
                <a:spcPts val="0"/>
              </a:spcAft>
              <a:buNone/>
            </a:pPr>
            <a:endParaRPr/>
          </a:p>
          <a:p>
            <a:pPr marL="182880" lvl="0" indent="-107315" algn="l" rtl="0">
              <a:lnSpc>
                <a:spcPct val="70000"/>
              </a:lnSpc>
              <a:spcBef>
                <a:spcPts val="1200"/>
              </a:spcBef>
              <a:spcAft>
                <a:spcPts val="0"/>
              </a:spcAft>
              <a:buSzPts val="1190"/>
              <a:buNone/>
            </a:pP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TRADING STRATEGY 2(BOLLINGER BANDS)</a:t>
            </a:r>
            <a:endParaRPr/>
          </a:p>
        </p:txBody>
      </p:sp>
      <p:sp>
        <p:nvSpPr>
          <p:cNvPr id="333" name="Google Shape;333;p2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a:t>BB are used to determine overbought and oversold levels, where a trader will try to sell when the price reaches the top of the band and will execute a buy when the price reaches the bottom of the band.</a:t>
            </a:r>
            <a:endParaRPr/>
          </a:p>
          <a:p>
            <a:pPr marL="146050" lvl="0" indent="0" algn="l" rtl="0">
              <a:lnSpc>
                <a:spcPct val="90000"/>
              </a:lnSpc>
              <a:spcBef>
                <a:spcPts val="1200"/>
              </a:spcBef>
              <a:spcAft>
                <a:spcPts val="0"/>
              </a:spcAft>
              <a:buSzPts val="1700"/>
              <a:buNone/>
            </a:pPr>
            <a:endParaRPr/>
          </a:p>
          <a:p>
            <a:pPr marL="182880" lvl="0" indent="-182880" algn="l" rtl="0">
              <a:lnSpc>
                <a:spcPct val="90000"/>
              </a:lnSpc>
              <a:spcBef>
                <a:spcPts val="1200"/>
              </a:spcBef>
              <a:spcAft>
                <a:spcPts val="0"/>
              </a:spcAft>
              <a:buSzPts val="1700"/>
              <a:buChar char="▪"/>
            </a:pPr>
            <a:r>
              <a:rPr lang="en-US"/>
              <a:t>The BB has 3 components:</a:t>
            </a:r>
            <a:endParaRPr/>
          </a:p>
          <a:p>
            <a:pPr marL="457200" lvl="1" indent="-182880" algn="l" rtl="0">
              <a:lnSpc>
                <a:spcPct val="90000"/>
              </a:lnSpc>
              <a:spcBef>
                <a:spcPts val="400"/>
              </a:spcBef>
              <a:spcAft>
                <a:spcPts val="0"/>
              </a:spcAft>
              <a:buSzPts val="1530"/>
              <a:buChar char="▪"/>
            </a:pPr>
            <a:r>
              <a:rPr lang="en-US"/>
              <a:t>Middle line which is The 20 day simple moving average of the closing prices</a:t>
            </a:r>
            <a:endParaRPr/>
          </a:p>
          <a:p>
            <a:pPr marL="457200" lvl="1" indent="-182880" algn="l" rtl="0">
              <a:lnSpc>
                <a:spcPct val="90000"/>
              </a:lnSpc>
              <a:spcBef>
                <a:spcPts val="600"/>
              </a:spcBef>
              <a:spcAft>
                <a:spcPts val="0"/>
              </a:spcAft>
              <a:buSzPts val="1530"/>
              <a:buChar char="▪"/>
            </a:pPr>
            <a:r>
              <a:rPr lang="en-US"/>
              <a:t>An upper band – this is the +2 standard deviation of the middle line</a:t>
            </a:r>
            <a:endParaRPr/>
          </a:p>
          <a:p>
            <a:pPr marL="457200" lvl="1" indent="-182880" algn="l" rtl="0">
              <a:lnSpc>
                <a:spcPct val="90000"/>
              </a:lnSpc>
              <a:spcBef>
                <a:spcPts val="600"/>
              </a:spcBef>
              <a:spcAft>
                <a:spcPts val="0"/>
              </a:spcAft>
              <a:buSzPts val="1530"/>
              <a:buChar char="▪"/>
            </a:pPr>
            <a:r>
              <a:rPr lang="en-US"/>
              <a:t>A lower band – this is the -2 standard deviation of the middle line</a:t>
            </a:r>
            <a:endParaRPr/>
          </a:p>
          <a:p>
            <a:pPr marL="0" lvl="0" indent="0" algn="l" rtl="0">
              <a:lnSpc>
                <a:spcPct val="90000"/>
              </a:lnSpc>
              <a:spcBef>
                <a:spcPts val="1400"/>
              </a:spcBef>
              <a:spcAft>
                <a:spcPts val="0"/>
              </a:spcAft>
              <a:buSzPts val="17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7"/>
        <p:cNvGrpSpPr/>
        <p:nvPr/>
      </p:nvGrpSpPr>
      <p:grpSpPr>
        <a:xfrm>
          <a:off x="0" y="0"/>
          <a:ext cx="0" cy="0"/>
          <a:chOff x="0" y="0"/>
          <a:chExt cx="0" cy="0"/>
        </a:xfrm>
      </p:grpSpPr>
      <p:sp>
        <p:nvSpPr>
          <p:cNvPr id="338" name="Google Shape;338;p21"/>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39" name="Google Shape;339;p21"/>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40" name="Google Shape;340;p21"/>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grpSp>
        <p:nvGrpSpPr>
          <p:cNvPr id="341" name="Google Shape;341;p21"/>
          <p:cNvGrpSpPr/>
          <p:nvPr/>
        </p:nvGrpSpPr>
        <p:grpSpPr>
          <a:xfrm>
            <a:off x="9649215" y="4068923"/>
            <a:ext cx="1080904" cy="1080902"/>
            <a:chOff x="9685338" y="4460675"/>
            <a:chExt cx="1080904" cy="1080902"/>
          </a:xfrm>
        </p:grpSpPr>
        <p:sp>
          <p:nvSpPr>
            <p:cNvPr id="342" name="Google Shape;342;p21"/>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43" name="Google Shape;343;p21"/>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344" name="Google Shape;344;p21"/>
          <p:cNvSpPr/>
          <p:nvPr/>
        </p:nvSpPr>
        <p:spPr>
          <a:xfrm>
            <a:off x="0" y="0"/>
            <a:ext cx="12188952"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45" name="Google Shape;345;p21"/>
          <p:cNvSpPr/>
          <p:nvPr/>
        </p:nvSpPr>
        <p:spPr>
          <a:xfrm>
            <a:off x="920834" y="928117"/>
            <a:ext cx="10351008" cy="80683"/>
          </a:xfrm>
          <a:prstGeom prst="rect">
            <a:avLst/>
          </a:prstGeom>
          <a:blipFill rotWithShape="1">
            <a:blip r:embed="rId3">
              <a:alphaModFix amt="85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46" name="Google Shape;346;p21"/>
          <p:cNvSpPr/>
          <p:nvPr/>
        </p:nvSpPr>
        <p:spPr>
          <a:xfrm>
            <a:off x="920833" y="1110053"/>
            <a:ext cx="6631431" cy="4580301"/>
          </a:xfrm>
          <a:prstGeom prst="rect">
            <a:avLst/>
          </a:prstGeom>
          <a:blipFill rotWithShape="1">
            <a:blip r:embed="rId3">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47" name="Google Shape;347;p21"/>
          <p:cNvSpPr txBox="1">
            <a:spLocks noGrp="1"/>
          </p:cNvSpPr>
          <p:nvPr>
            <p:ph type="body" idx="1"/>
          </p:nvPr>
        </p:nvSpPr>
        <p:spPr>
          <a:xfrm>
            <a:off x="1248156" y="1346947"/>
            <a:ext cx="5965470" cy="411202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3400"/>
              <a:buNone/>
            </a:pPr>
            <a:r>
              <a:rPr lang="en-US" sz="4000" b="1">
                <a:solidFill>
                  <a:srgbClr val="000000"/>
                </a:solidFill>
                <a:latin typeface="Rockwell"/>
                <a:ea typeface="Rockwell"/>
                <a:cs typeface="Rockwell"/>
                <a:sym typeface="Rockwell"/>
              </a:rPr>
              <a:t>Investment Results:</a:t>
            </a:r>
            <a:endParaRPr/>
          </a:p>
          <a:p>
            <a:pPr marL="0" lvl="0" indent="0" algn="l" rtl="0">
              <a:lnSpc>
                <a:spcPct val="90000"/>
              </a:lnSpc>
              <a:spcBef>
                <a:spcPts val="1200"/>
              </a:spcBef>
              <a:spcAft>
                <a:spcPts val="0"/>
              </a:spcAft>
              <a:buSzPts val="3400"/>
              <a:buNone/>
            </a:pPr>
            <a:endParaRPr sz="4000" b="1">
              <a:solidFill>
                <a:srgbClr val="000000"/>
              </a:solidFill>
            </a:endParaRPr>
          </a:p>
          <a:p>
            <a:pPr marL="0" lvl="0" indent="0" algn="l" rtl="0">
              <a:lnSpc>
                <a:spcPct val="90000"/>
              </a:lnSpc>
              <a:spcBef>
                <a:spcPts val="1200"/>
              </a:spcBef>
              <a:spcAft>
                <a:spcPts val="0"/>
              </a:spcAft>
              <a:buSzPts val="3400"/>
              <a:buNone/>
            </a:pPr>
            <a:endParaRPr sz="4000" b="1">
              <a:solidFill>
                <a:srgbClr val="000000"/>
              </a:solidFill>
            </a:endParaRPr>
          </a:p>
          <a:p>
            <a:pPr marL="0" lvl="0" indent="0" algn="l" rtl="0">
              <a:lnSpc>
                <a:spcPct val="90000"/>
              </a:lnSpc>
              <a:spcBef>
                <a:spcPts val="1200"/>
              </a:spcBef>
              <a:spcAft>
                <a:spcPts val="0"/>
              </a:spcAft>
              <a:buSzPts val="3400"/>
              <a:buNone/>
            </a:pPr>
            <a:endParaRPr sz="4000" b="1">
              <a:solidFill>
                <a:srgbClr val="000000"/>
              </a:solidFill>
            </a:endParaRPr>
          </a:p>
          <a:p>
            <a:pPr marL="0" lvl="0" indent="0" algn="l" rtl="0">
              <a:lnSpc>
                <a:spcPct val="90000"/>
              </a:lnSpc>
              <a:spcBef>
                <a:spcPts val="1200"/>
              </a:spcBef>
              <a:spcAft>
                <a:spcPts val="0"/>
              </a:spcAft>
              <a:buSzPts val="3400"/>
              <a:buNone/>
            </a:pPr>
            <a:endParaRPr sz="1400" b="1">
              <a:solidFill>
                <a:srgbClr val="000000"/>
              </a:solidFill>
            </a:endParaRPr>
          </a:p>
          <a:p>
            <a:pPr marL="0" lvl="0" indent="0" algn="l" rtl="0">
              <a:lnSpc>
                <a:spcPct val="90000"/>
              </a:lnSpc>
              <a:spcBef>
                <a:spcPts val="1200"/>
              </a:spcBef>
              <a:spcAft>
                <a:spcPts val="0"/>
              </a:spcAft>
              <a:buSzPts val="3400"/>
              <a:buNone/>
            </a:pPr>
            <a:endParaRPr sz="1400" b="1">
              <a:solidFill>
                <a:srgbClr val="000000"/>
              </a:solidFill>
            </a:endParaRPr>
          </a:p>
          <a:p>
            <a:pPr marL="0" lvl="0" indent="0" algn="l" rtl="0">
              <a:lnSpc>
                <a:spcPct val="90000"/>
              </a:lnSpc>
              <a:spcBef>
                <a:spcPts val="1200"/>
              </a:spcBef>
              <a:spcAft>
                <a:spcPts val="0"/>
              </a:spcAft>
              <a:buSzPts val="3400"/>
              <a:buNone/>
            </a:pPr>
            <a:r>
              <a:rPr lang="en-US" sz="1400" b="1">
                <a:solidFill>
                  <a:srgbClr val="000000"/>
                </a:solidFill>
              </a:rPr>
              <a:t>The Sharpe Ratio for Bollinger band came out to be 2.62</a:t>
            </a:r>
            <a:endParaRPr sz="1400" b="1">
              <a:solidFill>
                <a:srgbClr val="000000"/>
              </a:solidFill>
            </a:endParaRPr>
          </a:p>
          <a:p>
            <a:pPr marL="0" lvl="0" indent="0" algn="l" rtl="0">
              <a:lnSpc>
                <a:spcPct val="90000"/>
              </a:lnSpc>
              <a:spcBef>
                <a:spcPts val="1200"/>
              </a:spcBef>
              <a:spcAft>
                <a:spcPts val="0"/>
              </a:spcAft>
              <a:buSzPts val="3400"/>
              <a:buNone/>
            </a:pPr>
            <a:endParaRPr sz="1400" b="1">
              <a:solidFill>
                <a:srgbClr val="000000"/>
              </a:solidFill>
            </a:endParaRPr>
          </a:p>
        </p:txBody>
      </p:sp>
      <p:sp>
        <p:nvSpPr>
          <p:cNvPr id="348" name="Google Shape;348;p21"/>
          <p:cNvSpPr/>
          <p:nvPr/>
        </p:nvSpPr>
        <p:spPr>
          <a:xfrm>
            <a:off x="920834" y="5780565"/>
            <a:ext cx="10351008" cy="80683"/>
          </a:xfrm>
          <a:prstGeom prst="rect">
            <a:avLst/>
          </a:prstGeom>
          <a:blipFill rotWithShape="1">
            <a:blip r:embed="rId3">
              <a:alphaModFix amt="85000"/>
            </a:blip>
            <a:tile tx="0" ty="-7175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grpSp>
        <p:nvGrpSpPr>
          <p:cNvPr id="349" name="Google Shape;349;p21"/>
          <p:cNvGrpSpPr/>
          <p:nvPr/>
        </p:nvGrpSpPr>
        <p:grpSpPr>
          <a:xfrm>
            <a:off x="9646920" y="5257800"/>
            <a:ext cx="1080904" cy="1080902"/>
            <a:chOff x="9685338" y="4460675"/>
            <a:chExt cx="1080904" cy="1080902"/>
          </a:xfrm>
        </p:grpSpPr>
        <p:sp>
          <p:nvSpPr>
            <p:cNvPr id="350" name="Google Shape;350;p21"/>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51" name="Google Shape;351;p21"/>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pic>
        <p:nvPicPr>
          <p:cNvPr id="352" name="Google Shape;352;p21"/>
          <p:cNvPicPr preferRelativeResize="0"/>
          <p:nvPr/>
        </p:nvPicPr>
        <p:blipFill>
          <a:blip r:embed="rId5">
            <a:alphaModFix/>
          </a:blip>
          <a:stretch>
            <a:fillRect/>
          </a:stretch>
        </p:blipFill>
        <p:spPr>
          <a:xfrm>
            <a:off x="1248150" y="1959725"/>
            <a:ext cx="5010250" cy="2743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5c8a76315e_4_26"/>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Investment Results</a:t>
            </a:r>
            <a:endParaRPr/>
          </a:p>
        </p:txBody>
      </p:sp>
      <p:sp>
        <p:nvSpPr>
          <p:cNvPr id="358" name="Google Shape;358;g5c8a76315e_4_26"/>
          <p:cNvSpPr txBox="1">
            <a:spLocks noGrp="1"/>
          </p:cNvSpPr>
          <p:nvPr>
            <p:ph type="body" idx="1"/>
          </p:nvPr>
        </p:nvSpPr>
        <p:spPr>
          <a:xfrm>
            <a:off x="1069848" y="2121408"/>
            <a:ext cx="10058400" cy="40509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400">
                <a:solidFill>
                  <a:srgbClr val="595959"/>
                </a:solidFill>
              </a:rPr>
              <a:t>●</a:t>
            </a:r>
            <a:r>
              <a:rPr lang="en-US" sz="2400">
                <a:solidFill>
                  <a:srgbClr val="1A1A1A"/>
                </a:solidFill>
              </a:rPr>
              <a:t>﻿Assuming we have initially bought shares at price $170 per share with half of our initial investment.</a:t>
            </a:r>
            <a:endParaRPr sz="2400">
              <a:solidFill>
                <a:srgbClr val="1A1A1A"/>
              </a:solidFill>
            </a:endParaRPr>
          </a:p>
          <a:p>
            <a:pPr marL="0" lvl="0" indent="0" algn="l" rtl="0">
              <a:lnSpc>
                <a:spcPct val="115000"/>
              </a:lnSpc>
              <a:spcBef>
                <a:spcPts val="0"/>
              </a:spcBef>
              <a:spcAft>
                <a:spcPts val="0"/>
              </a:spcAft>
              <a:buClr>
                <a:schemeClr val="dk1"/>
              </a:buClr>
              <a:buSzPts val="1100"/>
              <a:buFont typeface="Arial"/>
              <a:buNone/>
            </a:pPr>
            <a:r>
              <a:rPr lang="en-US" sz="2400">
                <a:solidFill>
                  <a:srgbClr val="595959"/>
                </a:solidFill>
              </a:rPr>
              <a:t>●</a:t>
            </a:r>
            <a:r>
              <a:rPr lang="en-US" sz="2400">
                <a:solidFill>
                  <a:srgbClr val="1A1A1A"/>
                </a:solidFill>
              </a:rPr>
              <a:t>Assuming we have </a:t>
            </a:r>
            <a:r>
              <a:rPr lang="en-US" sz="2400" b="1">
                <a:solidFill>
                  <a:srgbClr val="1A1A1A"/>
                </a:solidFill>
              </a:rPr>
              <a:t>$100000.0  </a:t>
            </a:r>
            <a:r>
              <a:rPr lang="en-US" sz="2400">
                <a:solidFill>
                  <a:srgbClr val="1A1A1A"/>
                </a:solidFill>
              </a:rPr>
              <a:t>to invest using Strategy 1, based on the approximate price of  </a:t>
            </a:r>
            <a:r>
              <a:rPr lang="en-US" sz="2400" b="1">
                <a:solidFill>
                  <a:srgbClr val="1A1A1A"/>
                </a:solidFill>
              </a:rPr>
              <a:t>$170 </a:t>
            </a:r>
            <a:r>
              <a:rPr lang="en-US" sz="2400">
                <a:solidFill>
                  <a:srgbClr val="1A1A1A"/>
                </a:solidFill>
              </a:rPr>
              <a:t>per share, then we can help you earn  </a:t>
            </a:r>
            <a:r>
              <a:rPr lang="en-US" sz="2400" b="1">
                <a:solidFill>
                  <a:srgbClr val="1A1A1A"/>
                </a:solidFill>
              </a:rPr>
              <a:t>$108686.21 .</a:t>
            </a:r>
            <a:endParaRPr sz="2400" b="1">
              <a:solidFill>
                <a:srgbClr val="1A1A1A"/>
              </a:solidFill>
            </a:endParaRPr>
          </a:p>
          <a:p>
            <a:pPr marL="0" lvl="0" indent="0" algn="l" rtl="0">
              <a:lnSpc>
                <a:spcPct val="115000"/>
              </a:lnSpc>
              <a:spcBef>
                <a:spcPts val="0"/>
              </a:spcBef>
              <a:spcAft>
                <a:spcPts val="0"/>
              </a:spcAft>
              <a:buClr>
                <a:schemeClr val="dk1"/>
              </a:buClr>
              <a:buSzPts val="1100"/>
              <a:buFont typeface="Arial"/>
              <a:buNone/>
            </a:pPr>
            <a:r>
              <a:rPr lang="en-US" sz="2400">
                <a:solidFill>
                  <a:srgbClr val="595959"/>
                </a:solidFill>
              </a:rPr>
              <a:t>●</a:t>
            </a:r>
            <a:r>
              <a:rPr lang="en-US" sz="2400">
                <a:solidFill>
                  <a:srgbClr val="1A1A1A"/>
                </a:solidFill>
              </a:rPr>
              <a:t>The </a:t>
            </a:r>
            <a:r>
              <a:rPr lang="en-US" sz="2400" b="1">
                <a:solidFill>
                  <a:srgbClr val="1A1A1A"/>
                </a:solidFill>
              </a:rPr>
              <a:t>return rate </a:t>
            </a:r>
            <a:r>
              <a:rPr lang="en-US" sz="2400">
                <a:solidFill>
                  <a:srgbClr val="1A1A1A"/>
                </a:solidFill>
              </a:rPr>
              <a:t>is:  </a:t>
            </a:r>
            <a:r>
              <a:rPr lang="en-US" sz="2400" b="1">
                <a:solidFill>
                  <a:srgbClr val="1A1A1A"/>
                </a:solidFill>
              </a:rPr>
              <a:t>8.4 %  </a:t>
            </a:r>
            <a:r>
              <a:rPr lang="en-US" sz="2400">
                <a:solidFill>
                  <a:srgbClr val="1A1A1A"/>
                </a:solidFill>
              </a:rPr>
              <a:t>for the past 3 months.</a:t>
            </a:r>
            <a:endParaRPr sz="2400">
              <a:solidFill>
                <a:srgbClr val="1A1A1A"/>
              </a:solidFill>
            </a:endParaRPr>
          </a:p>
          <a:p>
            <a:pPr marL="0" lvl="0" indent="0" algn="l" rtl="0">
              <a:spcBef>
                <a:spcPts val="120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PROPOSED SOLUTION</a:t>
            </a:r>
            <a:endParaRPr/>
          </a:p>
        </p:txBody>
      </p:sp>
      <p:sp>
        <p:nvSpPr>
          <p:cNvPr id="364" name="Google Shape;364;p2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115000"/>
              </a:lnSpc>
              <a:spcBef>
                <a:spcPts val="0"/>
              </a:spcBef>
              <a:spcAft>
                <a:spcPts val="0"/>
              </a:spcAft>
              <a:buSzPts val="1700"/>
              <a:buChar char="▪"/>
            </a:pPr>
            <a:r>
              <a:rPr lang="en-US"/>
              <a:t>Using Random Forest could gather advantages of different models.</a:t>
            </a:r>
            <a:endParaRPr/>
          </a:p>
          <a:p>
            <a:pPr marL="182880" lvl="0" indent="-182880" algn="l" rtl="0">
              <a:lnSpc>
                <a:spcPct val="115000"/>
              </a:lnSpc>
              <a:spcBef>
                <a:spcPts val="1600"/>
              </a:spcBef>
              <a:spcAft>
                <a:spcPts val="0"/>
              </a:spcAft>
              <a:buSzPts val="1700"/>
              <a:buChar char="▪"/>
            </a:pPr>
            <a:r>
              <a:rPr lang="en-US"/>
              <a:t>Linear Regression can get good results, but still not precise enough.</a:t>
            </a:r>
            <a:endParaRPr/>
          </a:p>
          <a:p>
            <a:pPr marL="182880" lvl="0" indent="-172084" algn="l" rtl="0">
              <a:lnSpc>
                <a:spcPct val="115000"/>
              </a:lnSpc>
              <a:spcBef>
                <a:spcPts val="1600"/>
              </a:spcBef>
              <a:spcAft>
                <a:spcPts val="0"/>
              </a:spcAft>
              <a:buSzPts val="1530"/>
              <a:buChar char="▪"/>
            </a:pPr>
            <a:r>
              <a:rPr lang="en-US"/>
              <a:t>The machine learning method can beat the bank at least.</a:t>
            </a:r>
            <a:endParaRPr/>
          </a:p>
          <a:p>
            <a:pPr marL="182880" lvl="0" indent="0" algn="l" rtl="0">
              <a:lnSpc>
                <a:spcPct val="115000"/>
              </a:lnSpc>
              <a:spcBef>
                <a:spcPts val="1600"/>
              </a:spcBef>
              <a:spcAft>
                <a:spcPts val="0"/>
              </a:spcAft>
              <a:buNone/>
            </a:pPr>
            <a:endParaRPr/>
          </a:p>
          <a:p>
            <a:pPr marL="182880" lvl="0" indent="-182880" algn="l" rtl="0">
              <a:lnSpc>
                <a:spcPct val="115000"/>
              </a:lnSpc>
              <a:spcBef>
                <a:spcPts val="0"/>
              </a:spcBef>
              <a:spcAft>
                <a:spcPts val="0"/>
              </a:spcAft>
              <a:buSzPts val="1530"/>
              <a:buChar char="▪"/>
            </a:pPr>
            <a:r>
              <a:rPr lang="en-US"/>
              <a:t>If the investor  wants a stable and less risky investment then they should go with Bollinger Bands and if they are looking for high return and have the guts to take the risk, they can choose day trading.</a:t>
            </a:r>
            <a:endParaRPr/>
          </a:p>
          <a:p>
            <a:pPr marL="182880" lvl="0" indent="-182880" algn="l" rtl="0">
              <a:lnSpc>
                <a:spcPct val="115000"/>
              </a:lnSpc>
              <a:spcBef>
                <a:spcPts val="1600"/>
              </a:spcBef>
              <a:spcAft>
                <a:spcPts val="0"/>
              </a:spcAft>
              <a:buSzPts val="1530"/>
              <a:buChar char="▪"/>
            </a:pPr>
            <a:r>
              <a:rPr lang="en-US"/>
              <a:t>Don’t trust a quant, their performance is worse than a stone!</a:t>
            </a:r>
            <a:endParaRPr/>
          </a:p>
          <a:p>
            <a:pPr marL="182880" lvl="0" indent="0" algn="l" rtl="0">
              <a:lnSpc>
                <a:spcPct val="90000"/>
              </a:lnSpc>
              <a:spcBef>
                <a:spcPts val="1600"/>
              </a:spcBef>
              <a:spcAft>
                <a:spcPts val="0"/>
              </a:spcAft>
              <a:buNone/>
            </a:pPr>
            <a:endParaRPr/>
          </a:p>
          <a:p>
            <a:pPr marL="182880" lvl="0" indent="-74929" algn="l" rtl="0">
              <a:lnSpc>
                <a:spcPct val="90000"/>
              </a:lnSpc>
              <a:spcBef>
                <a:spcPts val="2800"/>
              </a:spcBef>
              <a:spcAft>
                <a:spcPts val="0"/>
              </a:spcAft>
              <a:buSzPts val="17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IMPROVEMENTS</a:t>
            </a:r>
            <a:endParaRPr/>
          </a:p>
        </p:txBody>
      </p:sp>
      <p:sp>
        <p:nvSpPr>
          <p:cNvPr id="370" name="Google Shape;370;p2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SzPts val="1700"/>
              <a:buChar char="▪"/>
            </a:pPr>
            <a:r>
              <a:rPr lang="en-US"/>
              <a:t>Expand stock data to improve our results.</a:t>
            </a:r>
            <a:endParaRPr/>
          </a:p>
          <a:p>
            <a:pPr marL="171450" lvl="0" indent="-171450" algn="l" rtl="0">
              <a:lnSpc>
                <a:spcPct val="90000"/>
              </a:lnSpc>
              <a:spcBef>
                <a:spcPts val="2800"/>
              </a:spcBef>
              <a:spcAft>
                <a:spcPts val="0"/>
              </a:spcAft>
              <a:buSzPts val="1700"/>
              <a:buChar char="▪"/>
            </a:pPr>
            <a:r>
              <a:rPr lang="en-US"/>
              <a:t>Use Deep Learning algorithms to improve our prediction.</a:t>
            </a:r>
            <a:endParaRPr/>
          </a:p>
          <a:p>
            <a:pPr marL="171450" lvl="0" indent="-171450" algn="l" rtl="0">
              <a:lnSpc>
                <a:spcPct val="90000"/>
              </a:lnSpc>
              <a:spcBef>
                <a:spcPts val="2800"/>
              </a:spcBef>
              <a:spcAft>
                <a:spcPts val="0"/>
              </a:spcAft>
              <a:buSzPts val="1700"/>
              <a:buChar char="▪"/>
            </a:pPr>
            <a:r>
              <a:rPr lang="en-US"/>
              <a:t>Contain more than one stocks as a investment combination.</a:t>
            </a:r>
            <a:endParaRPr/>
          </a:p>
          <a:p>
            <a:pPr marL="182880" lvl="0" indent="0" algn="l" rtl="0">
              <a:lnSpc>
                <a:spcPct val="90000"/>
              </a:lnSpc>
              <a:spcBef>
                <a:spcPts val="2800"/>
              </a:spcBef>
              <a:spcAft>
                <a:spcPts val="0"/>
              </a:spcAft>
              <a:buNone/>
            </a:pPr>
            <a:endParaRPr/>
          </a:p>
          <a:p>
            <a:pPr marL="171450" lvl="0" indent="-160655" algn="l" rtl="0">
              <a:lnSpc>
                <a:spcPct val="90000"/>
              </a:lnSpc>
              <a:spcBef>
                <a:spcPts val="2800"/>
              </a:spcBef>
              <a:spcAft>
                <a:spcPts val="0"/>
              </a:spcAft>
              <a:buSzPts val="1530"/>
              <a:buChar char="▪"/>
            </a:pPr>
            <a:r>
              <a:rPr lang="en-US"/>
              <a:t>Stop using machine learning method and do nothing.</a:t>
            </a:r>
            <a:endParaRPr/>
          </a:p>
          <a:p>
            <a:pPr marL="182880" lvl="0" indent="0" algn="l" rtl="0">
              <a:lnSpc>
                <a:spcPct val="90000"/>
              </a:lnSpc>
              <a:spcBef>
                <a:spcPts val="280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7"/>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SzPts val="9600"/>
              <a:buFont typeface="Rockwell"/>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5c8a76315e_4_33"/>
          <p:cNvSpPr txBox="1">
            <a:spLocks noGrp="1"/>
          </p:cNvSpPr>
          <p:nvPr>
            <p:ph type="ctrTitle"/>
          </p:nvPr>
        </p:nvSpPr>
        <p:spPr>
          <a:xfrm>
            <a:off x="1051560" y="1432223"/>
            <a:ext cx="9966900" cy="303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OVERVIEW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
          <p:cNvSpPr txBox="1">
            <a:spLocks noGrp="1"/>
          </p:cNvSpPr>
          <p:nvPr>
            <p:ph type="body" idx="1"/>
          </p:nvPr>
        </p:nvSpPr>
        <p:spPr>
          <a:xfrm>
            <a:off x="838199" y="685800"/>
            <a:ext cx="7165157" cy="5903536"/>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a:t>Apple (ticker symbol: </a:t>
            </a:r>
            <a:r>
              <a:rPr lang="en-US" b="1"/>
              <a:t>AAPL</a:t>
            </a:r>
            <a:r>
              <a:rPr lang="en-US"/>
              <a:t>) is one of the world's leading consumer electronics and personal computer companies. Apple focuses on developing its own hardware, software, operating systems and services to provide its customers with the best user experience possible.</a:t>
            </a:r>
            <a:endParaRPr/>
          </a:p>
          <a:p>
            <a:pPr marL="182880" lvl="0" indent="-182880" algn="l" rtl="0">
              <a:lnSpc>
                <a:spcPct val="90000"/>
              </a:lnSpc>
              <a:spcBef>
                <a:spcPts val="1200"/>
              </a:spcBef>
              <a:spcAft>
                <a:spcPts val="0"/>
              </a:spcAft>
              <a:buSzPts val="1700"/>
              <a:buChar char="▪"/>
            </a:pPr>
            <a:r>
              <a:rPr lang="en-US"/>
              <a:t> They have continued to focus on personal computers for the following decades, but in recent years that focus has shifted more to consumer electronics such as the iPhone, iPad and iPod. However, Apple also sells a range of related software, services and applications, with some of the most prominent non-electronics products being the iCloud, iOS, Mac OS and Apple TV.  </a:t>
            </a:r>
            <a:endParaRPr/>
          </a:p>
          <a:p>
            <a:pPr marL="182880" lvl="0" indent="-182880" algn="l" rtl="0">
              <a:lnSpc>
                <a:spcPct val="90000"/>
              </a:lnSpc>
              <a:spcBef>
                <a:spcPts val="1200"/>
              </a:spcBef>
              <a:spcAft>
                <a:spcPts val="0"/>
              </a:spcAft>
              <a:buSzPts val="1700"/>
              <a:buChar char="▪"/>
            </a:pPr>
            <a:r>
              <a:rPr lang="en-US"/>
              <a:t>Despite Apple's market-leading position, the company still faces a number of risk factors, which include changing global economic conditions, fluctuating consumer demand, worldwide-competition and potential supply chain disruptions.</a:t>
            </a:r>
            <a:br>
              <a:rPr lang="en-US"/>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4"/>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51" name="Google Shape;151;p4"/>
          <p:cNvSpPr txBox="1">
            <a:spLocks noGrp="1"/>
          </p:cNvSpPr>
          <p:nvPr>
            <p:ph type="title"/>
          </p:nvPr>
        </p:nvSpPr>
        <p:spPr>
          <a:xfrm>
            <a:off x="7886883" y="482872"/>
            <a:ext cx="3544035"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Font typeface="Rockwell"/>
              <a:buNone/>
            </a:pPr>
            <a:r>
              <a:rPr lang="en-US" sz="4000" b="1"/>
              <a:t>HISTORY</a:t>
            </a:r>
            <a:endParaRPr/>
          </a:p>
        </p:txBody>
      </p:sp>
      <p:pic>
        <p:nvPicPr>
          <p:cNvPr id="152" name="Google Shape;152;p4"/>
          <p:cNvPicPr preferRelativeResize="0"/>
          <p:nvPr/>
        </p:nvPicPr>
        <p:blipFill rotWithShape="1">
          <a:blip r:embed="rId4">
            <a:alphaModFix/>
          </a:blip>
          <a:srcRect/>
          <a:stretch/>
        </p:blipFill>
        <p:spPr>
          <a:xfrm>
            <a:off x="311709" y="2126500"/>
            <a:ext cx="7204559" cy="2737731"/>
          </a:xfrm>
          <a:prstGeom prst="rect">
            <a:avLst/>
          </a:prstGeom>
          <a:noFill/>
          <a:ln>
            <a:noFill/>
          </a:ln>
        </p:spPr>
      </p:pic>
      <p:sp>
        <p:nvSpPr>
          <p:cNvPr id="153" name="Google Shape;153;p4"/>
          <p:cNvSpPr txBox="1">
            <a:spLocks noGrp="1"/>
          </p:cNvSpPr>
          <p:nvPr>
            <p:ph type="body" idx="1"/>
          </p:nvPr>
        </p:nvSpPr>
        <p:spPr>
          <a:xfrm>
            <a:off x="8156351" y="1706252"/>
            <a:ext cx="3544034" cy="4465948"/>
          </a:xfrm>
          <a:prstGeom prst="rect">
            <a:avLst/>
          </a:prstGeom>
          <a:noFill/>
          <a:ln>
            <a:noFill/>
          </a:ln>
        </p:spPr>
        <p:txBody>
          <a:bodyPr spcFirstLastPara="1" wrap="square" lIns="91425" tIns="45700" rIns="91425" bIns="45700" anchor="t" anchorCtr="0">
            <a:normAutofit fontScale="92500"/>
          </a:bodyPr>
          <a:lstStyle/>
          <a:p>
            <a:pPr marL="0" lvl="0" indent="0" algn="ctr" rtl="0">
              <a:lnSpc>
                <a:spcPct val="90000"/>
              </a:lnSpc>
              <a:spcBef>
                <a:spcPts val="0"/>
              </a:spcBef>
              <a:spcAft>
                <a:spcPts val="0"/>
              </a:spcAft>
              <a:buSzPts val="1530"/>
              <a:buNone/>
            </a:pPr>
            <a:r>
              <a:rPr lang="en-US" sz="1800">
                <a:solidFill>
                  <a:srgbClr val="0070C0"/>
                </a:solidFill>
              </a:rPr>
              <a:t>1985: Steve Jobs left Apple</a:t>
            </a:r>
            <a:endParaRPr/>
          </a:p>
          <a:p>
            <a:pPr marL="182880" lvl="0" indent="-182880" algn="ctr" rtl="0">
              <a:lnSpc>
                <a:spcPct val="90000"/>
              </a:lnSpc>
              <a:spcBef>
                <a:spcPts val="1200"/>
              </a:spcBef>
              <a:spcAft>
                <a:spcPts val="0"/>
              </a:spcAft>
              <a:buSzPts val="1360"/>
              <a:buChar char="▪"/>
            </a:pPr>
            <a:r>
              <a:rPr lang="en-US" sz="1600"/>
              <a:t>Jobs was ousted by the board of directors in an apparent coup. The company’s leadership instability resulted in the stock falling to below $2 per share.</a:t>
            </a:r>
            <a:endParaRPr/>
          </a:p>
          <a:p>
            <a:pPr marL="0" lvl="0" indent="0" algn="ctr" rtl="0">
              <a:lnSpc>
                <a:spcPct val="90000"/>
              </a:lnSpc>
              <a:spcBef>
                <a:spcPts val="1200"/>
              </a:spcBef>
              <a:spcAft>
                <a:spcPts val="0"/>
              </a:spcAft>
              <a:buSzPts val="1530"/>
              <a:buNone/>
            </a:pPr>
            <a:r>
              <a:rPr lang="en-US" sz="1800">
                <a:solidFill>
                  <a:srgbClr val="0070C0"/>
                </a:solidFill>
              </a:rPr>
              <a:t>  1998: The first iMac is unveiled.</a:t>
            </a:r>
            <a:r>
              <a:rPr lang="en-US" sz="1600">
                <a:solidFill>
                  <a:srgbClr val="0070C0"/>
                </a:solidFill>
              </a:rPr>
              <a:t> </a:t>
            </a:r>
            <a:endParaRPr/>
          </a:p>
          <a:p>
            <a:pPr marL="182880" lvl="0" indent="-182880" algn="ctr" rtl="0">
              <a:lnSpc>
                <a:spcPct val="90000"/>
              </a:lnSpc>
              <a:spcBef>
                <a:spcPts val="1200"/>
              </a:spcBef>
              <a:spcAft>
                <a:spcPts val="0"/>
              </a:spcAft>
              <a:buSzPts val="1360"/>
              <a:buChar char="▪"/>
            </a:pPr>
            <a:r>
              <a:rPr lang="en-US" sz="1600"/>
              <a:t>Jobs introduced the colorful and translucent desktop less than a year after he returned to the company.</a:t>
            </a:r>
            <a:endParaRPr/>
          </a:p>
          <a:p>
            <a:pPr marL="0" lvl="0" indent="0" algn="ctr" rtl="0">
              <a:lnSpc>
                <a:spcPct val="90000"/>
              </a:lnSpc>
              <a:spcBef>
                <a:spcPts val="1200"/>
              </a:spcBef>
              <a:spcAft>
                <a:spcPts val="0"/>
              </a:spcAft>
              <a:buSzPts val="1530"/>
              <a:buNone/>
            </a:pPr>
            <a:r>
              <a:rPr lang="en-US" sz="1800">
                <a:solidFill>
                  <a:srgbClr val="0070C0"/>
                </a:solidFill>
              </a:rPr>
              <a:t>2007: The iPhone debuts. </a:t>
            </a:r>
            <a:endParaRPr/>
          </a:p>
          <a:p>
            <a:pPr marL="182880" lvl="0" indent="-182880" algn="ctr" rtl="0">
              <a:lnSpc>
                <a:spcPct val="90000"/>
              </a:lnSpc>
              <a:spcBef>
                <a:spcPts val="1200"/>
              </a:spcBef>
              <a:spcAft>
                <a:spcPts val="0"/>
              </a:spcAft>
              <a:buSzPts val="1360"/>
              <a:buChar char="▪"/>
            </a:pPr>
            <a:r>
              <a:rPr lang="en-US" sz="1600"/>
              <a:t>The mobile device signaled the beginning of the mobile revolution. The iPhone was the best-selling tech product in 2017, ten years after its launch, USA Today reported.</a:t>
            </a:r>
            <a:endParaRPr/>
          </a:p>
          <a:p>
            <a:pPr marL="182880" lvl="0" indent="-96519" algn="ctr" rtl="0">
              <a:lnSpc>
                <a:spcPct val="90000"/>
              </a:lnSpc>
              <a:spcBef>
                <a:spcPts val="1200"/>
              </a:spcBef>
              <a:spcAft>
                <a:spcPts val="0"/>
              </a:spcAft>
              <a:buSzPts val="1360"/>
              <a:buNone/>
            </a:pPr>
            <a:endParaRPr sz="1600"/>
          </a:p>
          <a:p>
            <a:pPr marL="0" lvl="0" indent="0" algn="l" rtl="0">
              <a:lnSpc>
                <a:spcPct val="90000"/>
              </a:lnSpc>
              <a:spcBef>
                <a:spcPts val="1200"/>
              </a:spcBef>
              <a:spcAft>
                <a:spcPts val="0"/>
              </a:spcAft>
              <a:buSzPts val="1360"/>
              <a:buNone/>
            </a:pPr>
            <a:endParaRPr sz="1600"/>
          </a:p>
          <a:p>
            <a:pPr marL="0" lvl="0" indent="0" algn="l" rtl="0">
              <a:lnSpc>
                <a:spcPct val="90000"/>
              </a:lnSpc>
              <a:spcBef>
                <a:spcPts val="1200"/>
              </a:spcBef>
              <a:spcAft>
                <a:spcPts val="0"/>
              </a:spcAft>
              <a:buSzPts val="1360"/>
              <a:buNone/>
            </a:pPr>
            <a:endParaRPr sz="1600"/>
          </a:p>
        </p:txBody>
      </p:sp>
      <p:grpSp>
        <p:nvGrpSpPr>
          <p:cNvPr id="154" name="Google Shape;154;p4"/>
          <p:cNvGrpSpPr/>
          <p:nvPr/>
        </p:nvGrpSpPr>
        <p:grpSpPr>
          <a:xfrm>
            <a:off x="11401725" y="6229681"/>
            <a:ext cx="457200" cy="457200"/>
            <a:chOff x="11361456" y="6195813"/>
            <a:chExt cx="548640" cy="548640"/>
          </a:xfrm>
        </p:grpSpPr>
        <p:sp>
          <p:nvSpPr>
            <p:cNvPr id="155" name="Google Shape;155;p4"/>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56" name="Google Shape;156;p4"/>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cxnSp>
        <p:nvCxnSpPr>
          <p:cNvPr id="157" name="Google Shape;157;p4"/>
          <p:cNvCxnSpPr/>
          <p:nvPr/>
        </p:nvCxnSpPr>
        <p:spPr>
          <a:xfrm rot="10800000">
            <a:off x="1734532" y="1857080"/>
            <a:ext cx="6711884" cy="0"/>
          </a:xfrm>
          <a:prstGeom prst="straightConnector1">
            <a:avLst/>
          </a:prstGeom>
          <a:noFill/>
          <a:ln w="9525" cap="flat" cmpd="sng">
            <a:solidFill>
              <a:schemeClr val="accent1"/>
            </a:solidFill>
            <a:prstDash val="solid"/>
            <a:round/>
            <a:headEnd type="none" w="sm" len="sm"/>
            <a:tailEnd type="none" w="sm" len="sm"/>
          </a:ln>
        </p:spPr>
      </p:cxnSp>
      <p:cxnSp>
        <p:nvCxnSpPr>
          <p:cNvPr id="158" name="Google Shape;158;p4"/>
          <p:cNvCxnSpPr/>
          <p:nvPr/>
        </p:nvCxnSpPr>
        <p:spPr>
          <a:xfrm>
            <a:off x="1725105" y="1866507"/>
            <a:ext cx="0" cy="1979629"/>
          </a:xfrm>
          <a:prstGeom prst="straightConnector1">
            <a:avLst/>
          </a:prstGeom>
          <a:noFill/>
          <a:ln w="9525" cap="flat" cmpd="sng">
            <a:solidFill>
              <a:schemeClr val="accent1"/>
            </a:solidFill>
            <a:prstDash val="solid"/>
            <a:round/>
            <a:headEnd type="none" w="sm" len="sm"/>
            <a:tailEnd type="triangle" w="med" len="med"/>
          </a:ln>
        </p:spPr>
      </p:cxnSp>
      <p:cxnSp>
        <p:nvCxnSpPr>
          <p:cNvPr id="159" name="Google Shape;159;p4"/>
          <p:cNvCxnSpPr/>
          <p:nvPr/>
        </p:nvCxnSpPr>
        <p:spPr>
          <a:xfrm rot="10800000">
            <a:off x="7673419" y="3516198"/>
            <a:ext cx="688156" cy="0"/>
          </a:xfrm>
          <a:prstGeom prst="straightConnector1">
            <a:avLst/>
          </a:prstGeom>
          <a:noFill/>
          <a:ln w="9525" cap="flat" cmpd="sng">
            <a:solidFill>
              <a:schemeClr val="accent1"/>
            </a:solidFill>
            <a:prstDash val="solid"/>
            <a:round/>
            <a:headEnd type="none" w="sm" len="sm"/>
            <a:tailEnd type="none" w="sm" len="sm"/>
          </a:ln>
        </p:spPr>
      </p:cxnSp>
      <p:cxnSp>
        <p:nvCxnSpPr>
          <p:cNvPr id="160" name="Google Shape;160;p4"/>
          <p:cNvCxnSpPr/>
          <p:nvPr/>
        </p:nvCxnSpPr>
        <p:spPr>
          <a:xfrm>
            <a:off x="7673419" y="3516198"/>
            <a:ext cx="0" cy="1677971"/>
          </a:xfrm>
          <a:prstGeom prst="straightConnector1">
            <a:avLst/>
          </a:prstGeom>
          <a:noFill/>
          <a:ln w="9525" cap="flat" cmpd="sng">
            <a:solidFill>
              <a:schemeClr val="accent1"/>
            </a:solidFill>
            <a:prstDash val="solid"/>
            <a:round/>
            <a:headEnd type="none" w="sm" len="sm"/>
            <a:tailEnd type="none" w="sm" len="sm"/>
          </a:ln>
        </p:spPr>
      </p:cxnSp>
      <p:cxnSp>
        <p:nvCxnSpPr>
          <p:cNvPr id="161" name="Google Shape;161;p4"/>
          <p:cNvCxnSpPr/>
          <p:nvPr/>
        </p:nvCxnSpPr>
        <p:spPr>
          <a:xfrm rot="10800000">
            <a:off x="3827282" y="5194169"/>
            <a:ext cx="3846137" cy="0"/>
          </a:xfrm>
          <a:prstGeom prst="straightConnector1">
            <a:avLst/>
          </a:prstGeom>
          <a:noFill/>
          <a:ln w="9525" cap="flat" cmpd="sng">
            <a:solidFill>
              <a:schemeClr val="accent1"/>
            </a:solidFill>
            <a:prstDash val="solid"/>
            <a:round/>
            <a:headEnd type="none" w="sm" len="sm"/>
            <a:tailEnd type="none" w="sm" len="sm"/>
          </a:ln>
        </p:spPr>
      </p:cxnSp>
      <p:cxnSp>
        <p:nvCxnSpPr>
          <p:cNvPr id="162" name="Google Shape;162;p4"/>
          <p:cNvCxnSpPr/>
          <p:nvPr/>
        </p:nvCxnSpPr>
        <p:spPr>
          <a:xfrm rot="10800000">
            <a:off x="3827282" y="3968685"/>
            <a:ext cx="0" cy="1225485"/>
          </a:xfrm>
          <a:prstGeom prst="straightConnector1">
            <a:avLst/>
          </a:prstGeom>
          <a:noFill/>
          <a:ln w="9525" cap="flat" cmpd="sng">
            <a:solidFill>
              <a:schemeClr val="accent1"/>
            </a:solidFill>
            <a:prstDash val="solid"/>
            <a:round/>
            <a:headEnd type="none" w="sm" len="sm"/>
            <a:tailEnd type="triangle" w="med" len="med"/>
          </a:ln>
        </p:spPr>
      </p:cxnSp>
      <p:cxnSp>
        <p:nvCxnSpPr>
          <p:cNvPr id="163" name="Google Shape;163;p4"/>
          <p:cNvCxnSpPr/>
          <p:nvPr/>
        </p:nvCxnSpPr>
        <p:spPr>
          <a:xfrm rot="10800000">
            <a:off x="5335572" y="4769963"/>
            <a:ext cx="3261673" cy="0"/>
          </a:xfrm>
          <a:prstGeom prst="straightConnector1">
            <a:avLst/>
          </a:prstGeom>
          <a:noFill/>
          <a:ln w="9525" cap="flat" cmpd="sng">
            <a:solidFill>
              <a:schemeClr val="accent1"/>
            </a:solidFill>
            <a:prstDash val="solid"/>
            <a:round/>
            <a:headEnd type="none" w="sm" len="sm"/>
            <a:tailEnd type="none" w="sm" len="sm"/>
          </a:ln>
        </p:spPr>
      </p:cxnSp>
      <p:cxnSp>
        <p:nvCxnSpPr>
          <p:cNvPr id="164" name="Google Shape;164;p4"/>
          <p:cNvCxnSpPr/>
          <p:nvPr/>
        </p:nvCxnSpPr>
        <p:spPr>
          <a:xfrm rot="10800000">
            <a:off x="5335572" y="3968685"/>
            <a:ext cx="9428" cy="791852"/>
          </a:xfrm>
          <a:prstGeom prst="straightConnector1">
            <a:avLst/>
          </a:prstGeom>
          <a:noFill/>
          <a:ln w="9525" cap="flat" cmpd="sng">
            <a:solidFill>
              <a:schemeClr val="accent1"/>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PROBLEMS TO SOLVE</a:t>
            </a:r>
            <a:endParaRPr/>
          </a:p>
        </p:txBody>
      </p:sp>
      <p:sp>
        <p:nvSpPr>
          <p:cNvPr id="170" name="Google Shape;170;p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2040"/>
              <a:buChar char="▪"/>
            </a:pPr>
            <a:r>
              <a:rPr lang="en-US" sz="2400"/>
              <a:t>Exploratory Data Analysis of apple stock data to figure out parameters to create machine learning models.</a:t>
            </a:r>
            <a:endParaRPr/>
          </a:p>
          <a:p>
            <a:pPr marL="182880" lvl="0" indent="-182880" algn="l" rtl="0">
              <a:lnSpc>
                <a:spcPct val="90000"/>
              </a:lnSpc>
              <a:spcBef>
                <a:spcPts val="1200"/>
              </a:spcBef>
              <a:spcAft>
                <a:spcPts val="0"/>
              </a:spcAft>
              <a:buSzPts val="2040"/>
              <a:buChar char="▪"/>
            </a:pPr>
            <a:r>
              <a:rPr lang="en-US" sz="2400"/>
              <a:t>Developing different machine learning algorithms to predict stock prices.</a:t>
            </a:r>
            <a:endParaRPr/>
          </a:p>
          <a:p>
            <a:pPr marL="182880" lvl="0" indent="-182880" algn="l" rtl="0">
              <a:lnSpc>
                <a:spcPct val="90000"/>
              </a:lnSpc>
              <a:spcBef>
                <a:spcPts val="1200"/>
              </a:spcBef>
              <a:spcAft>
                <a:spcPts val="0"/>
              </a:spcAft>
              <a:buSzPts val="2040"/>
              <a:buChar char="▪"/>
            </a:pPr>
            <a:r>
              <a:rPr lang="en-US" sz="2400"/>
              <a:t>Creating Random forest to optimize our models and get the optimal results.</a:t>
            </a:r>
            <a:endParaRPr/>
          </a:p>
          <a:p>
            <a:pPr marL="182880" lvl="0" indent="-182880" algn="l" rtl="0">
              <a:lnSpc>
                <a:spcPct val="90000"/>
              </a:lnSpc>
              <a:spcBef>
                <a:spcPts val="1200"/>
              </a:spcBef>
              <a:spcAft>
                <a:spcPts val="0"/>
              </a:spcAft>
              <a:buSzPts val="2040"/>
              <a:buChar char="▪"/>
            </a:pPr>
            <a:r>
              <a:rPr lang="en-US" sz="2400"/>
              <a:t>Creating Investment Strategies for trading our stocks using predicted stock price to get the return on investment and other parameters.</a:t>
            </a:r>
            <a:endParaRPr/>
          </a:p>
          <a:p>
            <a:pPr marL="0" lvl="0" indent="0" algn="l" rtl="0">
              <a:lnSpc>
                <a:spcPct val="90000"/>
              </a:lnSpc>
              <a:spcBef>
                <a:spcPts val="1200"/>
              </a:spcBef>
              <a:spcAft>
                <a:spcPts val="0"/>
              </a:spcAft>
              <a:buSzPts val="17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76" name="Google Shape;176;p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PROJECT OBJECTIVE</a:t>
            </a:r>
            <a:endParaRPr/>
          </a:p>
        </p:txBody>
      </p:sp>
      <p:sp>
        <p:nvSpPr>
          <p:cNvPr id="180" name="Google Shape;180;p6"/>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a:t>The art of forecasting stock prices has been a difficult task for many of the researchers and analysts. In fact, investors are highly interested in the research area of stock price prediction. </a:t>
            </a:r>
            <a:endParaRPr/>
          </a:p>
          <a:p>
            <a:pPr marL="182880" lvl="0" indent="-182880" algn="l" rtl="0">
              <a:lnSpc>
                <a:spcPct val="90000"/>
              </a:lnSpc>
              <a:spcBef>
                <a:spcPts val="1200"/>
              </a:spcBef>
              <a:spcAft>
                <a:spcPts val="0"/>
              </a:spcAft>
              <a:buSzPts val="1700"/>
              <a:buChar char="▪"/>
            </a:pPr>
            <a:r>
              <a:rPr lang="en-US"/>
              <a:t>For a good and successful investment, many investors are keen on knowing the future situation of the stock market. Good and effective prediction systems for stock market help traders, investors, and analyst by providing supportive information like the future direction of the stock market. </a:t>
            </a:r>
            <a:endParaRPr/>
          </a:p>
          <a:p>
            <a:pPr marL="182880" lvl="0" indent="-182880" algn="l" rtl="0">
              <a:lnSpc>
                <a:spcPct val="90000"/>
              </a:lnSpc>
              <a:spcBef>
                <a:spcPts val="1200"/>
              </a:spcBef>
              <a:spcAft>
                <a:spcPts val="0"/>
              </a:spcAft>
              <a:buSzPts val="1700"/>
              <a:buChar char="▪"/>
            </a:pPr>
            <a:r>
              <a:rPr lang="en-US"/>
              <a:t>In this work, we present a Regression models and Long Short-Term Memory (LSTM) approach to predict stock market indices. Using those we will produce investment return using our trading strategy to complete our </a:t>
            </a:r>
            <a:r>
              <a:rPr lang="en-US">
                <a:solidFill>
                  <a:schemeClr val="lt1"/>
                </a:solidFill>
              </a:rPr>
              <a:t>portfolio.</a:t>
            </a:r>
            <a:endParaRPr/>
          </a:p>
          <a:p>
            <a:pPr marL="0" lvl="0" indent="0" algn="l" rtl="0">
              <a:lnSpc>
                <a:spcPct val="90000"/>
              </a:lnSpc>
              <a:spcBef>
                <a:spcPts val="1200"/>
              </a:spcBef>
              <a:spcAft>
                <a:spcPts val="0"/>
              </a:spcAft>
              <a:buSzPts val="1700"/>
              <a:buNone/>
            </a:pPr>
            <a:endParaRPr/>
          </a:p>
        </p:txBody>
      </p:sp>
      <p:sp>
        <p:nvSpPr>
          <p:cNvPr id="181" name="Google Shape;181;p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82" name="Google Shape;182;p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7" name="Google Shape;187;p7"/>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88" name="Google Shape;188;p7"/>
          <p:cNvSpPr txBox="1">
            <a:spLocks noGrp="1"/>
          </p:cNvSpPr>
          <p:nvPr>
            <p:ph type="title"/>
          </p:nvPr>
        </p:nvSpPr>
        <p:spPr>
          <a:xfrm>
            <a:off x="8156350" y="484632"/>
            <a:ext cx="3544035"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200"/>
              <a:buFont typeface="Rockwell"/>
              <a:buNone/>
            </a:pPr>
            <a:r>
              <a:rPr lang="en-US" sz="3200"/>
              <a:t>MOVING AVERAGE</a:t>
            </a:r>
            <a:endParaRPr/>
          </a:p>
        </p:txBody>
      </p:sp>
      <p:pic>
        <p:nvPicPr>
          <p:cNvPr id="189" name="Google Shape;189;p7"/>
          <p:cNvPicPr preferRelativeResize="0"/>
          <p:nvPr/>
        </p:nvPicPr>
        <p:blipFill rotWithShape="1">
          <a:blip r:embed="rId4">
            <a:alphaModFix/>
          </a:blip>
          <a:srcRect/>
          <a:stretch/>
        </p:blipFill>
        <p:spPr>
          <a:xfrm>
            <a:off x="633999" y="1438273"/>
            <a:ext cx="6882269" cy="3991715"/>
          </a:xfrm>
          <a:prstGeom prst="rect">
            <a:avLst/>
          </a:prstGeom>
          <a:noFill/>
          <a:ln>
            <a:noFill/>
          </a:ln>
        </p:spPr>
      </p:pic>
      <p:sp>
        <p:nvSpPr>
          <p:cNvPr id="190" name="Google Shape;190;p7"/>
          <p:cNvSpPr txBox="1">
            <a:spLocks noGrp="1"/>
          </p:cNvSpPr>
          <p:nvPr>
            <p:ph type="body" idx="1"/>
          </p:nvPr>
        </p:nvSpPr>
        <p:spPr>
          <a:xfrm>
            <a:off x="8156351" y="2121408"/>
            <a:ext cx="3544034"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360"/>
              <a:buFont typeface="Rockwell"/>
              <a:buChar char="▪"/>
            </a:pPr>
            <a:r>
              <a:rPr lang="en-US" sz="1600"/>
              <a:t>Simple Moving Average Strategy SMA is one of the simplest trading strategies. As the name implies this technique uses a rolling average of 'D' days and 'D-1' days are not taken into consideration as they are used for calculation. So, if we calculate a 5 days moving average the 1st 4 days value will not be considered.</a:t>
            </a:r>
            <a:endParaRPr sz="1600"/>
          </a:p>
          <a:p>
            <a:pPr marL="182880" lvl="0" indent="-96519" algn="l" rtl="0">
              <a:lnSpc>
                <a:spcPct val="90000"/>
              </a:lnSpc>
              <a:spcBef>
                <a:spcPts val="1200"/>
              </a:spcBef>
              <a:spcAft>
                <a:spcPts val="0"/>
              </a:spcAft>
              <a:buSzPts val="1360"/>
              <a:buNone/>
            </a:pPr>
            <a:endParaRPr sz="1600"/>
          </a:p>
        </p:txBody>
      </p:sp>
      <p:grpSp>
        <p:nvGrpSpPr>
          <p:cNvPr id="191" name="Google Shape;191;p7"/>
          <p:cNvGrpSpPr/>
          <p:nvPr/>
        </p:nvGrpSpPr>
        <p:grpSpPr>
          <a:xfrm>
            <a:off x="11401725" y="6229681"/>
            <a:ext cx="457200" cy="457200"/>
            <a:chOff x="11361456" y="6195813"/>
            <a:chExt cx="548640" cy="548640"/>
          </a:xfrm>
        </p:grpSpPr>
        <p:sp>
          <p:nvSpPr>
            <p:cNvPr id="192" name="Google Shape;192;p7"/>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93" name="Google Shape;193;p7"/>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sp>
        <p:nvSpPr>
          <p:cNvPr id="198" name="Google Shape;198;p8"/>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99" name="Google Shape;199;p8"/>
          <p:cNvSpPr txBox="1">
            <a:spLocks noGrp="1"/>
          </p:cNvSpPr>
          <p:nvPr>
            <p:ph type="title"/>
          </p:nvPr>
        </p:nvSpPr>
        <p:spPr>
          <a:xfrm>
            <a:off x="8156350" y="484632"/>
            <a:ext cx="3544035"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200"/>
              <a:buFont typeface="Rockwell"/>
              <a:buNone/>
            </a:pPr>
            <a:r>
              <a:rPr lang="en-US" sz="3200"/>
              <a:t>EXPONENTIAL MOVING AVERAGE</a:t>
            </a:r>
            <a:endParaRPr/>
          </a:p>
        </p:txBody>
      </p:sp>
      <p:pic>
        <p:nvPicPr>
          <p:cNvPr id="200" name="Google Shape;200;p8"/>
          <p:cNvPicPr preferRelativeResize="0"/>
          <p:nvPr/>
        </p:nvPicPr>
        <p:blipFill rotWithShape="1">
          <a:blip r:embed="rId4">
            <a:alphaModFix/>
          </a:blip>
          <a:srcRect/>
          <a:stretch/>
        </p:blipFill>
        <p:spPr>
          <a:xfrm>
            <a:off x="355601" y="1188790"/>
            <a:ext cx="6776719" cy="4429690"/>
          </a:xfrm>
          <a:prstGeom prst="rect">
            <a:avLst/>
          </a:prstGeom>
          <a:noFill/>
          <a:ln>
            <a:noFill/>
          </a:ln>
        </p:spPr>
      </p:pic>
      <p:grpSp>
        <p:nvGrpSpPr>
          <p:cNvPr id="201" name="Google Shape;201;p8"/>
          <p:cNvGrpSpPr/>
          <p:nvPr/>
        </p:nvGrpSpPr>
        <p:grpSpPr>
          <a:xfrm>
            <a:off x="11401725" y="6229681"/>
            <a:ext cx="457200" cy="457200"/>
            <a:chOff x="11361456" y="6195813"/>
            <a:chExt cx="548640" cy="548640"/>
          </a:xfrm>
        </p:grpSpPr>
        <p:sp>
          <p:nvSpPr>
            <p:cNvPr id="202" name="Google Shape;202;p8"/>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03" name="Google Shape;203;p8"/>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204" name="Google Shape;204;p8"/>
          <p:cNvSpPr txBox="1"/>
          <p:nvPr/>
        </p:nvSpPr>
        <p:spPr>
          <a:xfrm>
            <a:off x="8181150" y="2254950"/>
            <a:ext cx="3543900" cy="301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Rockwell"/>
                <a:ea typeface="Rockwell"/>
                <a:cs typeface="Rockwell"/>
                <a:sym typeface="Rockwell"/>
              </a:rPr>
              <a:t>Exponential Moving Average is a weighted moving average(WMA) that gives more weighting or importance to recent price data than the simple moving average</a:t>
            </a:r>
            <a:endParaRPr sz="1800">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1058</Words>
  <Application>Microsoft Office PowerPoint</Application>
  <PresentationFormat>Widescreen</PresentationFormat>
  <Paragraphs>123</Paragraphs>
  <Slides>28</Slides>
  <Notes>28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Noto Sans Symbols</vt:lpstr>
      <vt:lpstr>Rockwell</vt:lpstr>
      <vt:lpstr>Wood Type</vt:lpstr>
      <vt:lpstr>Wood Type</vt:lpstr>
      <vt:lpstr>APPLE TRADING STOCKS   </vt:lpstr>
      <vt:lpstr>AGENDA</vt:lpstr>
      <vt:lpstr>OVERVIEW</vt:lpstr>
      <vt:lpstr>PowerPoint Presentation</vt:lpstr>
      <vt:lpstr>HISTORY</vt:lpstr>
      <vt:lpstr>PROBLEMS TO SOLVE</vt:lpstr>
      <vt:lpstr>PROJECT OBJECTIVE</vt:lpstr>
      <vt:lpstr>MOVING AVERAGE</vt:lpstr>
      <vt:lpstr>EXPONENTIAL MOVING AVERAGE</vt:lpstr>
      <vt:lpstr>KALMAN FILTER</vt:lpstr>
      <vt:lpstr>PowerPoint Presentation</vt:lpstr>
      <vt:lpstr>GRAPHICAL REPRESENTATION OF KALMAN FILTER</vt:lpstr>
      <vt:lpstr>LSTM(LONG SHORT TERM MEMORY)</vt:lpstr>
      <vt:lpstr>PowerPoint Presentation</vt:lpstr>
      <vt:lpstr>LSTM PREDICTION</vt:lpstr>
      <vt:lpstr>LSTM PREDICTION</vt:lpstr>
      <vt:lpstr>RANDOM FOREST STRUCTURE</vt:lpstr>
      <vt:lpstr>WHAT IS RANDOM FOREST</vt:lpstr>
      <vt:lpstr>BOOTSTRAP AND RANDOM FOREST PREDICTION</vt:lpstr>
      <vt:lpstr>Random Forest Result</vt:lpstr>
      <vt:lpstr>Random Forest Prediction</vt:lpstr>
      <vt:lpstr>TRADING STRATEGY 1(Random Forest)</vt:lpstr>
      <vt:lpstr>TRADING STRATEGY 2(BOLLINGER BANDS)</vt:lpstr>
      <vt:lpstr>PowerPoint Presentation</vt:lpstr>
      <vt:lpstr>Investment Results</vt:lpstr>
      <vt:lpstr>PROPOSED SOLUTION</vt:lpstr>
      <vt:lpstr>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 TRADING STOCKS   </dc:title>
  <dc:creator>Vrushali Bandale</dc:creator>
  <cp:lastModifiedBy>Vrushali Bandale</cp:lastModifiedBy>
  <cp:revision>2</cp:revision>
  <dcterms:created xsi:type="dcterms:W3CDTF">2019-06-28T20:32:21Z</dcterms:created>
  <dcterms:modified xsi:type="dcterms:W3CDTF">2019-06-29T03:47:15Z</dcterms:modified>
</cp:coreProperties>
</file>