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Shape 21"/>
          <p:cNvSpPr/>
          <p:nvPr>
            <p:ph idx="2" type="pic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2906713"/>
            <a:ext cx="8229600" cy="14366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red_neu_logo.png"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274637"/>
            <a:ext cx="2743200" cy="25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hape 12"/>
          <p:cNvCxnSpPr/>
          <p:nvPr/>
        </p:nvCxnSpPr>
        <p:spPr>
          <a:xfrm>
            <a:off x="457200" y="6096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D9D9D9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Genetic </a:t>
            </a:r>
            <a:r>
              <a:rPr lang="en-US"/>
              <a:t>Algorithm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343400" y="5657850"/>
            <a:ext cx="4495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Jay Nirmal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Karan Kathayat</a:t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1219200" y="2743200"/>
            <a:ext cx="7086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INFO6205 – Final Project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 : </a:t>
            </a:r>
            <a:r>
              <a:rPr i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Table Scheduling </a:t>
            </a:r>
            <a:r>
              <a:rPr b="0" i="1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genetic algorithm</a:t>
            </a:r>
            <a:b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Selection:</a:t>
            </a:r>
            <a:endParaRPr/>
          </a:p>
        </p:txBody>
      </p:sp>
      <p:sp>
        <p:nvSpPr>
          <p:cNvPr id="127" name="Shape 127"/>
          <p:cNvSpPr txBox="1"/>
          <p:nvPr>
            <p:ph type="ctrTitle"/>
          </p:nvPr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Snippets (Implementation)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50" y="2190800"/>
            <a:ext cx="7718749" cy="37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600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GENETIC OPERATIONS</a:t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Selection</a:t>
            </a:r>
            <a:endParaRPr sz="2400"/>
          </a:p>
        </p:txBody>
      </p:sp>
      <p:sp>
        <p:nvSpPr>
          <p:cNvPr id="134" name="Shape 134"/>
          <p:cNvSpPr txBox="1"/>
          <p:nvPr>
            <p:ph type="ctrTitle"/>
          </p:nvPr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Snippets (Implementation)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75" y="2724200"/>
            <a:ext cx="8127850" cy="39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500900" y="805475"/>
            <a:ext cx="8185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2"/>
            </a:pPr>
            <a:r>
              <a:rPr lang="en-US" sz="2400">
                <a:solidFill>
                  <a:schemeClr val="dk1"/>
                </a:solidFill>
              </a:rPr>
              <a:t>Mutation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03" y="1509700"/>
            <a:ext cx="8055325" cy="48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600200"/>
            <a:ext cx="8229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run the program, we can directly run the Main method.</a:t>
            </a:r>
            <a:endParaRPr sz="2400"/>
          </a:p>
          <a:p>
            <a:pPr indent="-368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parameters can be modified in main method, which will affect the program working:</a:t>
            </a:r>
            <a:endParaRPr sz="2400"/>
          </a:p>
          <a:p>
            <a:pPr indent="-368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Population size : number of genes to consider in a population.</a:t>
            </a:r>
            <a:endParaRPr sz="2400"/>
          </a:p>
          <a:p>
            <a:pPr indent="-368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Gene : the </a:t>
            </a:r>
            <a:r>
              <a:rPr lang="en-US" sz="2400"/>
              <a:t>initial schedule is randomly assigned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400"/>
          </a:p>
          <a:p>
            <a:pPr indent="-368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Iterations : Generations of chromosomes.</a:t>
            </a:r>
            <a:endParaRPr sz="2400"/>
          </a:p>
        </p:txBody>
      </p:sp>
      <p:sp>
        <p:nvSpPr>
          <p:cNvPr id="148" name="Shape 148"/>
          <p:cNvSpPr txBox="1"/>
          <p:nvPr>
            <p:ph type="ctrTitle"/>
          </p:nvPr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the code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600200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 Tests have been developed for checking the following test cases:</a:t>
            </a:r>
            <a:endParaRPr sz="2400"/>
          </a:p>
          <a:p>
            <a:pPr indent="-3810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lang="en-US" sz="2400"/>
              <a:t>Time Table Scheduling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2400"/>
          </a:p>
          <a:p>
            <a:pPr indent="-3238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the fitness function.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Evaluating fitness for all genes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Genetic :</a:t>
            </a:r>
            <a:endParaRPr sz="2400"/>
          </a:p>
          <a:p>
            <a:pPr indent="-3238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the mutation function.</a:t>
            </a:r>
            <a:endParaRPr sz="2400"/>
          </a:p>
          <a:p>
            <a:pPr indent="-3238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the crossover function.</a:t>
            </a:r>
            <a:endParaRPr sz="2400"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Shape 154"/>
          <p:cNvSpPr txBox="1"/>
          <p:nvPr>
            <p:ph type="ctrTitle"/>
          </p:nvPr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the</a:t>
            </a:r>
            <a:r>
              <a:rPr lang="en-US"/>
              <a:t> </a:t>
            </a: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50" y="1648699"/>
            <a:ext cx="8069389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We noticed that the number of generations it took for the algorithm to find optimal solution fluctuate a lot depending on the population</a:t>
            </a:r>
            <a:endParaRPr sz="2400"/>
          </a:p>
          <a:p>
            <a:pPr indent="-368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After conducting test trials for the algorithm having population {20,1000}, the number of generations it took for our algorithm to achieve optimal solution greatly stabilized after crossing population count 100.</a:t>
            </a:r>
            <a:endParaRPr sz="2400"/>
          </a:p>
          <a:p>
            <a:pPr indent="-368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execution time of the algorithm increases with increase in number of iterations.</a:t>
            </a:r>
            <a:endParaRPr sz="2400"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Shape 167"/>
          <p:cNvSpPr txBox="1"/>
          <p:nvPr>
            <p:ph type="ctrTitle"/>
          </p:nvPr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2400"/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Time Table Scheduling</a:t>
            </a:r>
            <a:endParaRPr sz="2400"/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Genetic Algorithm</a:t>
            </a: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Snippets</a:t>
            </a: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the code</a:t>
            </a: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the unit tests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Output</a:t>
            </a: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Conclusion</a:t>
            </a: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sz="2400"/>
          </a:p>
        </p:txBody>
      </p:sp>
      <p:sp>
        <p:nvSpPr>
          <p:cNvPr id="76" name="Shape 76"/>
          <p:cNvSpPr txBox="1"/>
          <p:nvPr>
            <p:ph type="ctrTitle"/>
          </p:nvPr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153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Consider you are trying to come up with a weekly timetable for classes in a college for a particular batch. We have to arrange classes and come up with a timetable so that there are no clashes between classes. Here, our task is to search for the optimum timetable schedule.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ctrTitle"/>
          </p:nvPr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</p:txBody>
      </p:sp>
      <p:pic>
        <p:nvPicPr>
          <p:cNvPr descr="Image result for school time table" id="83" name="Shape 83"/>
          <p:cNvPicPr preferRelativeResize="0"/>
          <p:nvPr/>
        </p:nvPicPr>
        <p:blipFill rotWithShape="1">
          <a:blip r:embed="rId3">
            <a:alphaModFix/>
          </a:blip>
          <a:srcRect b="0" l="0" r="-593" t="0"/>
          <a:stretch/>
        </p:blipFill>
        <p:spPr>
          <a:xfrm>
            <a:off x="457200" y="3610050"/>
            <a:ext cx="8153400" cy="29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472400" y="1061950"/>
            <a:ext cx="8214300" cy="54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genetic algorithm is a method for solving both constrained and unconstrained optimization problems that is based on natural selection, the process that drives biological evolution. The genetic algorithm repeatedly modifies a population of individual solutions and comes up with the best solution.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Five phases are considered in a genetic algorithm.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Initial population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Fitness function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Selection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Crossover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Mutation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542700" y="1793325"/>
            <a:ext cx="8229600" cy="4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Individual – Possible solutions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Population - Set of all individuals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Search Space - All possible solutions to the specified problem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Chromosome – Blueprint for an individual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Trait - Possible aspect of an individual entity.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Allele - Possible settings for a trait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Locus - The position of a gene on the chromosome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Genome - Collection of all chromosomes for an individual entity</a:t>
            </a:r>
            <a:endParaRPr sz="2400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4" name="Shape 94"/>
          <p:cNvSpPr txBox="1"/>
          <p:nvPr/>
        </p:nvSpPr>
        <p:spPr>
          <a:xfrm>
            <a:off x="459150" y="1004950"/>
            <a:ext cx="82257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Terminologies used for Genetic Algorithm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457200" y="743201"/>
            <a:ext cx="8229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FLOWCHART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2840" l="0" r="4616" t="1180"/>
          <a:stretch/>
        </p:blipFill>
        <p:spPr>
          <a:xfrm>
            <a:off x="947550" y="1505200"/>
            <a:ext cx="6677326" cy="49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67312"/>
            <a:ext cx="8229600" cy="3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200"/>
              <a:t>An individual schedule is considered to be one gene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200"/>
          </a:p>
          <a:p>
            <a:pPr indent="-3810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Gene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 </a:t>
            </a:r>
            <a:r>
              <a:rPr lang="en-US" sz="2200"/>
              <a:t>randomly assigned individual schedule for a class. </a:t>
            </a:r>
            <a:endParaRPr sz="2200"/>
          </a:p>
          <a:p>
            <a:pPr indent="-3810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</a:t>
            </a:r>
            <a:r>
              <a:rPr b="1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tness Function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Genes are evaluated by counting the number of</a:t>
            </a:r>
            <a:r>
              <a:rPr lang="en-US" sz="2200"/>
              <a:t> collisions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Fewer </a:t>
            </a:r>
            <a:r>
              <a:rPr lang="en-US" sz="2200"/>
              <a:t>collisions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presumably means a better solution gene. </a:t>
            </a:r>
            <a:endParaRPr sz="2200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1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Fitness function = </a:t>
            </a:r>
            <a:r>
              <a:rPr b="1" i="1" lang="en-US" sz="2200"/>
              <a:t>1 / (collisions + 1)</a:t>
            </a:r>
            <a:endParaRPr sz="2200"/>
          </a:p>
          <a:p>
            <a:pPr indent="-3810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2200"/>
          </a:p>
          <a:p>
            <a:pPr indent="-3238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Selection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 best gene is selected based on the fitness score.</a:t>
            </a:r>
            <a:r>
              <a:rPr lang="en-US" sz="2200"/>
              <a:t> The fitness score for all genes is evaluated and compared and the gene with the best fitness is selected to be carried forward to the next generation.</a:t>
            </a:r>
            <a:endParaRPr sz="2200"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Shape 106"/>
          <p:cNvSpPr txBox="1"/>
          <p:nvPr>
            <p:ph type="ctrTitle"/>
          </p:nvPr>
        </p:nvSpPr>
        <p:spPr>
          <a:xfrm>
            <a:off x="457200" y="819225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Population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Indicates the number of genes in each generation.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Genetic Operators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Crossover or Mutation are chosen randomly for genes to produce a offspring.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Crossover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Performs crossover of two selected genes and produces a new gene.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Performs mutation by swapping the digits in the gene array.</a:t>
            </a:r>
            <a:endParaRPr/>
          </a:p>
        </p:txBody>
      </p:sp>
      <p:sp>
        <p:nvSpPr>
          <p:cNvPr id="112" name="Shape 112"/>
          <p:cNvSpPr txBox="1"/>
          <p:nvPr>
            <p:ph type="ctrTitle"/>
          </p:nvPr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/>
          </a:p>
        </p:txBody>
      </p:sp>
      <p:pic>
        <p:nvPicPr>
          <p:cNvPr descr="Image result for crossover genetic  algorithm"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349625"/>
            <a:ext cx="4105275" cy="2798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utation genetic  algorithm" id="114" name="Shape 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9675" y="4240212"/>
            <a:ext cx="32956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Fitness function:</a:t>
            </a:r>
            <a:endParaRPr/>
          </a:p>
        </p:txBody>
      </p:sp>
      <p:sp>
        <p:nvSpPr>
          <p:cNvPr id="120" name="Shape 120"/>
          <p:cNvSpPr txBox="1"/>
          <p:nvPr>
            <p:ph type="ctrTitle"/>
          </p:nvPr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Snippets (Implementation)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50" y="2267000"/>
            <a:ext cx="7928375" cy="40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