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2" r:id="rId3"/>
    <p:sldId id="260" r:id="rId4"/>
    <p:sldId id="261" r:id="rId5"/>
    <p:sldId id="262" r:id="rId6"/>
    <p:sldId id="263" r:id="rId7"/>
    <p:sldId id="265" r:id="rId8"/>
    <p:sldId id="264" r:id="rId9"/>
    <p:sldId id="268" r:id="rId10"/>
    <p:sldId id="274" r:id="rId11"/>
    <p:sldId id="275" r:id="rId12"/>
    <p:sldId id="258" r:id="rId13"/>
    <p:sldId id="273" r:id="rId14"/>
    <p:sldId id="259" r:id="rId15"/>
    <p:sldId id="276" r:id="rId16"/>
    <p:sldId id="269"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3" autoAdjust="0"/>
    <p:restoredTop sz="60209" autoAdjust="0"/>
  </p:normalViewPr>
  <p:slideViewPr>
    <p:cSldViewPr snapToGrid="0">
      <p:cViewPr varScale="1">
        <p:scale>
          <a:sx n="54" d="100"/>
          <a:sy n="54" d="100"/>
        </p:scale>
        <p:origin x="14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436A6-AEC3-4D28-A049-037CE1B62E59}" type="datetimeFigureOut">
              <a:rPr lang="en-US" smtClean="0"/>
              <a:t>7/14/2021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286C47-94E9-4DA7-B158-E4389D9F1590}" type="slidenum">
              <a:rPr lang="en-US" smtClean="0"/>
              <a:t>‹#›</a:t>
            </a:fld>
            <a:endParaRPr lang="en-US"/>
          </a:p>
        </p:txBody>
      </p:sp>
    </p:spTree>
    <p:extLst>
      <p:ext uri="{BB962C8B-B14F-4D97-AF65-F5344CB8AC3E}">
        <p14:creationId xmlns:p14="http://schemas.microsoft.com/office/powerpoint/2010/main" val="2395027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286C47-94E9-4DA7-B158-E4389D9F1590}" type="slidenum">
              <a:rPr lang="en-US" smtClean="0"/>
              <a:t>2</a:t>
            </a:fld>
            <a:endParaRPr lang="en-US"/>
          </a:p>
        </p:txBody>
      </p:sp>
    </p:spTree>
    <p:extLst>
      <p:ext uri="{BB962C8B-B14F-4D97-AF65-F5344CB8AC3E}">
        <p14:creationId xmlns:p14="http://schemas.microsoft.com/office/powerpoint/2010/main" val="3032807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environment services options/ Red Hat OpenShift</a:t>
            </a:r>
          </a:p>
          <a:p>
            <a:pPr marL="171450" indent="-171450">
              <a:buFontTx/>
              <a:buChar char="-"/>
            </a:pPr>
            <a:r>
              <a:rPr lang="en-US" dirty="0"/>
              <a:t>Linux is the foundation of these technologies</a:t>
            </a:r>
          </a:p>
          <a:p>
            <a:pPr marL="171450" indent="-171450">
              <a:buFontTx/>
              <a:buChar char="-"/>
            </a:pPr>
            <a:r>
              <a:rPr lang="en-US" dirty="0"/>
              <a:t>100s of services options</a:t>
            </a:r>
          </a:p>
          <a:p>
            <a:pPr marL="171450" indent="-171450">
              <a:buFontTx/>
              <a:buChar char="-"/>
            </a:pPr>
            <a:r>
              <a:rPr lang="en-US" dirty="0"/>
              <a:t>Source tools -&gt; compatibility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4286C47-94E9-4DA7-B158-E4389D9F1590}" type="slidenum">
              <a:rPr lang="en-US" smtClean="0"/>
              <a:t>11</a:t>
            </a:fld>
            <a:endParaRPr lang="en-US"/>
          </a:p>
        </p:txBody>
      </p:sp>
    </p:spTree>
    <p:extLst>
      <p:ext uri="{BB962C8B-B14F-4D97-AF65-F5344CB8AC3E}">
        <p14:creationId xmlns:p14="http://schemas.microsoft.com/office/powerpoint/2010/main" val="2948161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OpenShift</a:t>
            </a:r>
          </a:p>
          <a:p>
            <a:pPr marL="285750" marR="0" lvl="0" indent="-285750">
              <a:lnSpc>
                <a:spcPct val="107000"/>
              </a:lnSpc>
              <a:spcBef>
                <a:spcPts val="0"/>
              </a:spcBef>
              <a:spcAft>
                <a:spcPts val="800"/>
              </a:spcAft>
              <a:buFontTx/>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Red Hat OpenShift lets you operate consistently and innovate continuously regardless of where your applications reside today or where you put them tomorrow. It extends the capabilities of Kubernetes in smaller footprint options including  3-node cluster, remote worker node topology or a combination. </a:t>
            </a:r>
          </a:p>
          <a:p>
            <a:pPr marL="285750" marR="0" lvl="0" indent="-285750">
              <a:lnSpc>
                <a:spcPct val="107000"/>
              </a:lnSpc>
              <a:spcBef>
                <a:spcPts val="0"/>
              </a:spcBef>
              <a:spcAft>
                <a:spcPts val="800"/>
              </a:spcAft>
              <a:buFontTx/>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Red Hat OpenShift, developers build and manage applications consistently across hybrid, multi-cloud, and edge locations. IT operation teams benefit from nearly autonomous operations using operators that simplify the management of IT resources as application install, update and failover.</a:t>
            </a:r>
          </a:p>
          <a:p>
            <a:endParaRPr lang="en-US" b="1" u="sng" dirty="0"/>
          </a:p>
        </p:txBody>
      </p:sp>
      <p:sp>
        <p:nvSpPr>
          <p:cNvPr id="4" name="Slide Number Placeholder 3"/>
          <p:cNvSpPr>
            <a:spLocks noGrp="1"/>
          </p:cNvSpPr>
          <p:nvPr>
            <p:ph type="sldNum" sz="quarter" idx="5"/>
          </p:nvPr>
        </p:nvSpPr>
        <p:spPr/>
        <p:txBody>
          <a:bodyPr/>
          <a:lstStyle/>
          <a:p>
            <a:fld id="{B4286C47-94E9-4DA7-B158-E4389D9F1590}" type="slidenum">
              <a:rPr lang="en-US" smtClean="0"/>
              <a:t>12</a:t>
            </a:fld>
            <a:endParaRPr lang="en-US"/>
          </a:p>
        </p:txBody>
      </p:sp>
    </p:spTree>
    <p:extLst>
      <p:ext uri="{BB962C8B-B14F-4D97-AF65-F5344CB8AC3E}">
        <p14:creationId xmlns:p14="http://schemas.microsoft.com/office/powerpoint/2010/main" val="1920631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Red Hat tests, validates, and integrates components of the whole stack for you.</a:t>
            </a:r>
          </a:p>
          <a:p>
            <a:pPr marL="171450" indent="-171450">
              <a:buFontTx/>
              <a:buChar char="-"/>
            </a:pPr>
            <a:r>
              <a:rPr lang="en-US" dirty="0"/>
              <a:t>OpenShift: Opinionated and Prescribed approach</a:t>
            </a:r>
          </a:p>
          <a:p>
            <a:pPr marL="171450" indent="-171450">
              <a:buFontTx/>
              <a:buChar char="-"/>
            </a:pPr>
            <a:r>
              <a:rPr lang="en-US" dirty="0"/>
              <a:t>Kubernetes: Flexible and takes advantage of legacy systems</a:t>
            </a:r>
          </a:p>
          <a:p>
            <a:pPr marL="171450" indent="-171450">
              <a:buFontTx/>
              <a:buChar char="-"/>
            </a:pPr>
            <a:r>
              <a:rPr lang="en-US" dirty="0"/>
              <a:t>OpenShift is not for every organization. Understanding the underlying fundamentals of Kubernetes that power OpenShift is required.</a:t>
            </a:r>
          </a:p>
        </p:txBody>
      </p:sp>
      <p:sp>
        <p:nvSpPr>
          <p:cNvPr id="4" name="Slide Number Placeholder 3"/>
          <p:cNvSpPr>
            <a:spLocks noGrp="1"/>
          </p:cNvSpPr>
          <p:nvPr>
            <p:ph type="sldNum" sz="quarter" idx="5"/>
          </p:nvPr>
        </p:nvSpPr>
        <p:spPr/>
        <p:txBody>
          <a:bodyPr/>
          <a:lstStyle/>
          <a:p>
            <a:fld id="{B4286C47-94E9-4DA7-B158-E4389D9F1590}" type="slidenum">
              <a:rPr lang="en-US" smtClean="0"/>
              <a:t>13</a:t>
            </a:fld>
            <a:endParaRPr lang="en-US"/>
          </a:p>
        </p:txBody>
      </p:sp>
    </p:spTree>
    <p:extLst>
      <p:ext uri="{BB962C8B-B14F-4D97-AF65-F5344CB8AC3E}">
        <p14:creationId xmlns:p14="http://schemas.microsoft.com/office/powerpoint/2010/main" val="3855474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Red Hat OpenShift Services on AWS (Rosa)</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b="0" u="none" dirty="0">
                <a:effectLst/>
                <a:latin typeface="Calibri" panose="020F0502020204030204" pitchFamily="34" charset="0"/>
                <a:ea typeface="Calibri" panose="020F0502020204030204" pitchFamily="34" charset="0"/>
                <a:cs typeface="Times New Roman" panose="02020603050405020304" pitchFamily="18" charset="0"/>
              </a:rPr>
              <a:t>Use via command line only available currently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b="0" u="none" dirty="0">
                <a:effectLst/>
                <a:latin typeface="Calibri" panose="020F0502020204030204" pitchFamily="34" charset="0"/>
                <a:ea typeface="Calibri" panose="020F0502020204030204" pitchFamily="34" charset="0"/>
                <a:cs typeface="Times New Roman" panose="02020603050405020304" pitchFamily="18" charset="0"/>
              </a:rPr>
              <a:t>Service comparable to EKS or EKS Tuttle</a:t>
            </a:r>
            <a:endParaRPr lang="en-US" sz="1800" u="none"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FontTx/>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ROSA, you can use the wide range of AWS compute, database, analytics, machine learning, networking, mobile, and other services to build secure and scalable applications faster. </a:t>
            </a:r>
          </a:p>
          <a:p>
            <a:pPr marL="285750" marR="0" lvl="0" indent="-285750">
              <a:lnSpc>
                <a:spcPct val="107000"/>
              </a:lnSpc>
              <a:spcBef>
                <a:spcPts val="0"/>
              </a:spcBef>
              <a:spcAft>
                <a:spcPts val="800"/>
              </a:spcAft>
              <a:buFontTx/>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ROSA comes with pay-as-you-go hourly and annual billing, a 99.95% SLA, and joint support from AWS and Red Hat.</a:t>
            </a:r>
          </a:p>
          <a:p>
            <a:pPr marL="285750" marR="0" lvl="0" indent="-285750">
              <a:lnSpc>
                <a:spcPct val="107000"/>
              </a:lnSpc>
              <a:spcBef>
                <a:spcPts val="0"/>
              </a:spcBef>
              <a:spcAft>
                <a:spcPts val="800"/>
              </a:spcAft>
              <a:buFontTx/>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ROSA makes it easier for you to focus on deploying applications and accelerating innovation by moving the cluster lifecycle management to</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Red Hat and AWS. With ROSA, you can run containerized applications with your existing OpenShift workflows and reduce the complexity of management.</a:t>
            </a:r>
          </a:p>
          <a:p>
            <a:endParaRPr lang="en-US" dirty="0"/>
          </a:p>
        </p:txBody>
      </p:sp>
      <p:sp>
        <p:nvSpPr>
          <p:cNvPr id="4" name="Slide Number Placeholder 3"/>
          <p:cNvSpPr>
            <a:spLocks noGrp="1"/>
          </p:cNvSpPr>
          <p:nvPr>
            <p:ph type="sldNum" sz="quarter" idx="5"/>
          </p:nvPr>
        </p:nvSpPr>
        <p:spPr/>
        <p:txBody>
          <a:bodyPr/>
          <a:lstStyle/>
          <a:p>
            <a:fld id="{B4286C47-94E9-4DA7-B158-E4389D9F1590}" type="slidenum">
              <a:rPr lang="en-US" smtClean="0"/>
              <a:t>14</a:t>
            </a:fld>
            <a:endParaRPr lang="en-US"/>
          </a:p>
        </p:txBody>
      </p:sp>
    </p:spTree>
    <p:extLst>
      <p:ext uri="{BB962C8B-B14F-4D97-AF65-F5344CB8AC3E}">
        <p14:creationId xmlns:p14="http://schemas.microsoft.com/office/powerpoint/2010/main" val="3668026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u="sng" dirty="0"/>
              <a:t>Definition:</a:t>
            </a:r>
          </a:p>
          <a:p>
            <a:pPr marL="171450" indent="-171450">
              <a:buFontTx/>
              <a:buChar char="-"/>
            </a:pPr>
            <a:r>
              <a:rPr lang="en-US" dirty="0"/>
              <a:t>Containers have existed for decades, but most modern developers remember 2013 as the start of the modern container era with the introduction of Docker.</a:t>
            </a:r>
          </a:p>
          <a:p>
            <a:pPr marL="171450" indent="-171450">
              <a:buFontTx/>
              <a:buChar char="-"/>
            </a:pPr>
            <a:r>
              <a:rPr lang="en-US" dirty="0"/>
              <a:t>Containers are executable units of software in which the application code is packaged, along with its libraries and dependencies. They can be run from anywhere, on-prem, private and public cloud.</a:t>
            </a:r>
          </a:p>
          <a:p>
            <a:pPr marL="171450" indent="-171450">
              <a:buFontTx/>
              <a:buChar char="-"/>
            </a:pPr>
            <a:r>
              <a:rPr lang="en-US" dirty="0"/>
              <a:t>Containers take advantage of virtualization and are leverage to isolate processes and control the amount of CPU, memory and disk that those processes have access to.</a:t>
            </a:r>
          </a:p>
          <a:p>
            <a:pPr marL="171450" indent="-171450">
              <a:buFontTx/>
              <a:buChar char="-"/>
            </a:pPr>
            <a:r>
              <a:rPr lang="en-US" dirty="0"/>
              <a:t>Containers are not VMs. </a:t>
            </a:r>
          </a:p>
          <a:p>
            <a:pPr marL="171450" indent="-171450">
              <a:buFontTx/>
              <a:buChar char="-"/>
            </a:pPr>
            <a:r>
              <a:rPr lang="en-US" dirty="0"/>
              <a:t>VMs virtualize the underlying hardware while containers virtualize the operating system (typically Linux). </a:t>
            </a:r>
          </a:p>
          <a:p>
            <a:pPr marL="171450" indent="-171450">
              <a:buFontTx/>
              <a:buChar char="-"/>
            </a:pPr>
            <a:r>
              <a:rPr lang="en-US" dirty="0"/>
              <a:t>The absence of a guest OS is what makes containers lightweight, fast and portable. </a:t>
            </a:r>
          </a:p>
          <a:p>
            <a:pPr marL="171450" indent="-171450">
              <a:buFontTx/>
              <a:buChar char="-"/>
            </a:pPr>
            <a:r>
              <a:rPr lang="en-US" dirty="0"/>
              <a:t>Containers also enable microservice architectures because application components can be deployed and scale at a granular level. This is beneficial because developers don’t have to scale up entire monolithic applications, but rather a singe component that might be struggling to load. </a:t>
            </a:r>
          </a:p>
          <a:p>
            <a:pPr marL="171450" indent="-171450">
              <a:buFontTx/>
              <a:buChar char="-"/>
            </a:pPr>
            <a:endParaRPr lang="en-US" dirty="0"/>
          </a:p>
          <a:p>
            <a:pPr marL="0" indent="0">
              <a:buFontTx/>
              <a:buNone/>
            </a:pPr>
            <a:r>
              <a:rPr lang="en-US" b="1" u="sng" dirty="0"/>
              <a:t>Use Cases</a:t>
            </a:r>
          </a:p>
          <a:p>
            <a:pPr marL="171450" indent="-171450">
              <a:buFontTx/>
              <a:buChar char="-"/>
            </a:pPr>
            <a:r>
              <a:rPr lang="en-US" dirty="0"/>
              <a:t>Microservices: loosely coupled and independently deployable smaller services</a:t>
            </a:r>
          </a:p>
          <a:p>
            <a:pPr marL="171450" indent="-171450">
              <a:buFontTx/>
              <a:buChar char="-"/>
            </a:pPr>
            <a:r>
              <a:rPr lang="en-US" dirty="0"/>
              <a:t>DevOps:  combination of microservices as an architecture and containers as a platform </a:t>
            </a:r>
          </a:p>
          <a:p>
            <a:pPr marL="171450" indent="-171450">
              <a:buFontTx/>
              <a:buChar char="-"/>
            </a:pPr>
            <a:r>
              <a:rPr lang="en-US" dirty="0"/>
              <a:t>Hybrid, multi-cloud environments: containers can run consistently anywhere </a:t>
            </a:r>
          </a:p>
          <a:p>
            <a:pPr marL="171450" indent="-171450">
              <a:buFontTx/>
              <a:buChar char="-"/>
            </a:pPr>
            <a:r>
              <a:rPr lang="en-US" dirty="0"/>
              <a:t>Developers: application modernization and migration to the cloud</a:t>
            </a:r>
          </a:p>
        </p:txBody>
      </p:sp>
      <p:sp>
        <p:nvSpPr>
          <p:cNvPr id="4" name="Slide Number Placeholder 3"/>
          <p:cNvSpPr>
            <a:spLocks noGrp="1"/>
          </p:cNvSpPr>
          <p:nvPr>
            <p:ph type="sldNum" sz="quarter" idx="5"/>
          </p:nvPr>
        </p:nvSpPr>
        <p:spPr/>
        <p:txBody>
          <a:bodyPr/>
          <a:lstStyle/>
          <a:p>
            <a:fld id="{B4286C47-94E9-4DA7-B158-E4389D9F1590}" type="slidenum">
              <a:rPr lang="en-US" smtClean="0"/>
              <a:t>3</a:t>
            </a:fld>
            <a:endParaRPr lang="en-US"/>
          </a:p>
        </p:txBody>
      </p:sp>
    </p:spTree>
    <p:extLst>
      <p:ext uri="{BB962C8B-B14F-4D97-AF65-F5344CB8AC3E}">
        <p14:creationId xmlns:p14="http://schemas.microsoft.com/office/powerpoint/2010/main" val="1583765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Managing large number of containers across a distributed system is complex.</a:t>
            </a:r>
          </a:p>
          <a:p>
            <a:pPr marL="171450" indent="-171450">
              <a:buFontTx/>
              <a:buChar char="-"/>
            </a:pPr>
            <a:r>
              <a:rPr lang="en-US" dirty="0"/>
              <a:t>Container orchestration emerged to manage large volumes of containers throughout their lifecycle: provisioning, redundancy, health monitoring, resource allocation, scaling and load balancing, and moving between physical hosts.</a:t>
            </a:r>
          </a:p>
          <a:p>
            <a:pPr marL="171450" indent="-171450">
              <a:buFontTx/>
              <a:buChar char="-"/>
            </a:pPr>
            <a:r>
              <a:rPr lang="en-US" dirty="0"/>
              <a:t>Some example of container orchestration platforms are Apache Mesos, Nomad, and Docker Swarm.</a:t>
            </a:r>
          </a:p>
          <a:p>
            <a:pPr marL="171450" indent="-171450">
              <a:buFontTx/>
              <a:buChar char="-"/>
            </a:pPr>
            <a:endParaRPr lang="en-US" dirty="0"/>
          </a:p>
          <a:p>
            <a:pPr marL="0" indent="0">
              <a:buFontTx/>
              <a:buNone/>
            </a:pPr>
            <a:r>
              <a:rPr lang="en-US" b="1" i="0" u="sng" dirty="0"/>
              <a:t>Purpose</a:t>
            </a:r>
          </a:p>
          <a:p>
            <a:pPr marL="171450" indent="-171450">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idea is that you don’t have to spend a lot of time trying to figure out when and why a container goes down and how to fix it, the customization of the DNS or the networking, and you just simply let it go down and then beyond that one you let the system handle the failure, either bringing exactly the same back on the same VM or in another VM depending on the configuration and rules regarding resource allocation.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those who have worked with Dockers, in the Dockers world this system is called swarm. Alternative to swarm is Kubernetes.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4286C47-94E9-4DA7-B158-E4389D9F1590}" type="slidenum">
              <a:rPr lang="en-US" smtClean="0"/>
              <a:t>4</a:t>
            </a:fld>
            <a:endParaRPr lang="en-US"/>
          </a:p>
        </p:txBody>
      </p:sp>
    </p:spTree>
    <p:extLst>
      <p:ext uri="{BB962C8B-B14F-4D97-AF65-F5344CB8AC3E}">
        <p14:creationId xmlns:p14="http://schemas.microsoft.com/office/powerpoint/2010/main" val="2790039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Kubernetes</a:t>
            </a:r>
          </a:p>
          <a:p>
            <a:r>
              <a:rPr lang="en-US" dirty="0"/>
              <a:t>-   Open-source project introduce by Google in 2014.</a:t>
            </a:r>
          </a:p>
          <a:p>
            <a:pPr marL="171450" indent="-171450">
              <a:buFontTx/>
              <a:buChar char="-"/>
            </a:pPr>
            <a:r>
              <a:rPr lang="en-US" dirty="0"/>
              <a:t>It was donated to the Cloud Native Computing Foundation.</a:t>
            </a:r>
          </a:p>
          <a:p>
            <a:pPr marL="171450" indent="-171450">
              <a:buFontTx/>
              <a:buChar char="-"/>
            </a:pPr>
            <a:r>
              <a:rPr lang="en-US" dirty="0"/>
              <a:t>It is a container orchestration platform.</a:t>
            </a:r>
          </a:p>
          <a:p>
            <a:pPr marL="171450" indent="-171450">
              <a:buFontTx/>
              <a:buChar char="-"/>
            </a:pPr>
            <a:endParaRPr lang="en-US" dirty="0"/>
          </a:p>
          <a:p>
            <a:pPr marL="171450" indent="-171450">
              <a:buFontTx/>
              <a:buChar char="-"/>
            </a:pPr>
            <a:r>
              <a:rPr lang="en-US" dirty="0"/>
              <a:t>Kubernetes enables developers and operators to declare the desire state of their overall container environment through YAML files.</a:t>
            </a:r>
          </a:p>
          <a:p>
            <a:pPr marL="171450" indent="-171450">
              <a:buFontTx/>
              <a:buChar char="-"/>
            </a:pPr>
            <a:r>
              <a:rPr lang="en-US" dirty="0"/>
              <a:t>Kubernetes establish and maintain the state with activities that include deploying, rebooting, load balancing, auto scaling, among others. </a:t>
            </a:r>
          </a:p>
          <a:p>
            <a:pPr mar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Calibri" panose="020F0502020204030204" pitchFamily="34" charset="0"/>
                <a:ea typeface="Calibri" panose="020F0502020204030204" pitchFamily="34" charset="0"/>
                <a:cs typeface="Times New Roman" panose="02020603050405020304" pitchFamily="18" charset="0"/>
              </a:rPr>
              <a:t>Best use case: </a:t>
            </a:r>
            <a:r>
              <a:rPr lang="en-US" dirty="0">
                <a:latin typeface="Calibri" panose="020F0502020204030204" pitchFamily="34" charset="0"/>
                <a:ea typeface="Calibri" panose="020F0502020204030204" pitchFamily="34" charset="0"/>
                <a:cs typeface="Times New Roman" panose="02020603050405020304" pitchFamily="18" charset="0"/>
              </a:rPr>
              <a:t>Companies with Cloud Native Maturity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Tx/>
              <a:buNone/>
            </a:pPr>
            <a:endParaRPr lang="en-US" dirty="0"/>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4286C47-94E9-4DA7-B158-E4389D9F1590}" type="slidenum">
              <a:rPr lang="en-US" smtClean="0"/>
              <a:t>5</a:t>
            </a:fld>
            <a:endParaRPr lang="en-US"/>
          </a:p>
        </p:txBody>
      </p:sp>
    </p:spTree>
    <p:extLst>
      <p:ext uri="{BB962C8B-B14F-4D97-AF65-F5344CB8AC3E}">
        <p14:creationId xmlns:p14="http://schemas.microsoft.com/office/powerpoint/2010/main" val="386448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know that you can have VM with Dockers running containers inside the VM. And we saw that when you have multiple VMs you need a structure that sits around the entire system and that is orchestration. Basically, in this setup you have essentially a Kubernetes cluster.</a:t>
            </a:r>
          </a:p>
          <a:p>
            <a:pPr marL="285750" indent="-285750">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worth mentioning that you could also have a cluster out of a single Master, but that will give you a single point of failure which basically defeats the whole purpose.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4286C47-94E9-4DA7-B158-E4389D9F1590}" type="slidenum">
              <a:rPr lang="en-US" smtClean="0"/>
              <a:t>6</a:t>
            </a:fld>
            <a:endParaRPr lang="en-US"/>
          </a:p>
        </p:txBody>
      </p:sp>
    </p:spTree>
    <p:extLst>
      <p:ext uri="{BB962C8B-B14F-4D97-AF65-F5344CB8AC3E}">
        <p14:creationId xmlns:p14="http://schemas.microsoft.com/office/powerpoint/2010/main" val="3492768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Master</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b="0" u="none" dirty="0">
                <a:effectLst/>
                <a:latin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hey are responsible for the whole cluster, and they are the ones making decisions about which nodes to schedule application services on.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Scheduling in this contexts means assigning the application services to the various nodes.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Master have several components and all of those components together are called control plane.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piece is the API server and that server as you can see handles scheduling and scheduling ultimately goes through REST services.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have 3 more components below. You have the Scheduler which it will go into the scheduling piece of the API server, and it can also go into the REST services directly.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the replication controllers and those will be handling the replicas. Replica is a series of pods realizing other pods.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Pods are a series of multiple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cgroups</a:t>
            </a:r>
            <a:r>
              <a:rPr lang="en-US" sz="1800" dirty="0">
                <a:effectLst/>
                <a:latin typeface="Calibri" panose="020F0502020204030204" pitchFamily="34" charset="0"/>
                <a:ea typeface="Calibri" panose="020F0502020204030204" pitchFamily="34" charset="0"/>
                <a:cs typeface="Times New Roman" panose="02020603050405020304" pitchFamily="18" charset="0"/>
              </a:rPr>
              <a:t>, kernel namespaces and unit capable file systems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ufs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last component is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etcd</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manages state. It is the database essentially of all Kubernetes. It tells Kubernetes who is available and what state all available things are. It is worth mentioning that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etcd</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 distributed, consistent and watchable key-value store.</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0" u="none" dirty="0"/>
          </a:p>
        </p:txBody>
      </p:sp>
      <p:sp>
        <p:nvSpPr>
          <p:cNvPr id="4" name="Slide Number Placeholder 3"/>
          <p:cNvSpPr>
            <a:spLocks noGrp="1"/>
          </p:cNvSpPr>
          <p:nvPr>
            <p:ph type="sldNum" sz="quarter" idx="5"/>
          </p:nvPr>
        </p:nvSpPr>
        <p:spPr/>
        <p:txBody>
          <a:bodyPr/>
          <a:lstStyle/>
          <a:p>
            <a:fld id="{B4286C47-94E9-4DA7-B158-E4389D9F1590}" type="slidenum">
              <a:rPr lang="en-US" smtClean="0"/>
              <a:t>7</a:t>
            </a:fld>
            <a:endParaRPr lang="en-US"/>
          </a:p>
        </p:txBody>
      </p:sp>
    </p:spTree>
    <p:extLst>
      <p:ext uri="{BB962C8B-B14F-4D97-AF65-F5344CB8AC3E}">
        <p14:creationId xmlns:p14="http://schemas.microsoft.com/office/powerpoint/2010/main" val="295343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Node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node has 2 major components: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Kubelet</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Kube</a:t>
            </a:r>
            <a:r>
              <a:rPr lang="en-US" sz="1800" dirty="0">
                <a:effectLst/>
                <a:latin typeface="Calibri" panose="020F0502020204030204" pitchFamily="34" charset="0"/>
                <a:ea typeface="Calibri" panose="020F0502020204030204" pitchFamily="34" charset="0"/>
                <a:cs typeface="Times New Roman" panose="02020603050405020304" pitchFamily="18" charset="0"/>
              </a:rPr>
              <a:t>-proxy.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Kube</a:t>
            </a:r>
            <a:r>
              <a:rPr lang="en-US" sz="1800" dirty="0">
                <a:effectLst/>
                <a:latin typeface="Calibri" panose="020F0502020204030204" pitchFamily="34" charset="0"/>
                <a:ea typeface="Calibri" panose="020F0502020204030204" pitchFamily="34" charset="0"/>
                <a:cs typeface="Times New Roman" panose="02020603050405020304" pitchFamily="18" charset="0"/>
              </a:rPr>
              <a:t>-proxy allow network traffic to come in and then be re-directed into one of the various pods. As mentioned before inside of those pods is where you find containers, and the container engine is what is running all of these containers. An example of an engine is Docker.</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Kubelet</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an agent, and its job is to communicate back to the master, so there is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kubelet</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every node. If a pod goes down is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kubelet</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one that communicates that back to the master. Worth mentioning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kubelet</a:t>
            </a:r>
            <a:r>
              <a:rPr lang="en-US" sz="1800" dirty="0">
                <a:effectLst/>
                <a:latin typeface="Calibri" panose="020F0502020204030204" pitchFamily="34" charset="0"/>
                <a:ea typeface="Calibri" panose="020F0502020204030204" pitchFamily="34" charset="0"/>
                <a:cs typeface="Times New Roman" panose="02020603050405020304" pitchFamily="18" charset="0"/>
              </a:rPr>
              <a:t> do not start the pod, the master do that, and that work is exposed, and its called endpoint and it that happens on a TCP port 10255.</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 pod contains more than one container then the IP address of the first container is the same IP address of the second container and the same is true for memory and volumes. This means that if container 1 needs to talk with container 2, it can use local host to do so.</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u="sng" dirty="0"/>
          </a:p>
        </p:txBody>
      </p:sp>
      <p:sp>
        <p:nvSpPr>
          <p:cNvPr id="4" name="Slide Number Placeholder 3"/>
          <p:cNvSpPr>
            <a:spLocks noGrp="1"/>
          </p:cNvSpPr>
          <p:nvPr>
            <p:ph type="sldNum" sz="quarter" idx="5"/>
          </p:nvPr>
        </p:nvSpPr>
        <p:spPr/>
        <p:txBody>
          <a:bodyPr/>
          <a:lstStyle/>
          <a:p>
            <a:fld id="{B4286C47-94E9-4DA7-B158-E4389D9F1590}" type="slidenum">
              <a:rPr lang="en-US" smtClean="0"/>
              <a:t>8</a:t>
            </a:fld>
            <a:endParaRPr lang="en-US"/>
          </a:p>
        </p:txBody>
      </p:sp>
    </p:spTree>
    <p:extLst>
      <p:ext uri="{BB962C8B-B14F-4D97-AF65-F5344CB8AC3E}">
        <p14:creationId xmlns:p14="http://schemas.microsoft.com/office/powerpoint/2010/main" val="2751835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Kubernetes Master and Scheduler</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b="0" u="none" dirty="0" err="1">
                <a:effectLst/>
                <a:latin typeface="Calibri" panose="020F0502020204030204" pitchFamily="34" charset="0"/>
                <a:ea typeface="Calibri" panose="020F0502020204030204" pitchFamily="34" charset="0"/>
                <a:cs typeface="Times New Roman" panose="02020603050405020304" pitchFamily="18" charset="0"/>
              </a:rPr>
              <a:t>Ectd</a:t>
            </a:r>
            <a:r>
              <a:rPr lang="en-US" sz="1800" b="0" u="none" dirty="0">
                <a:effectLst/>
                <a:latin typeface="Calibri" panose="020F0502020204030204" pitchFamily="34" charset="0"/>
                <a:ea typeface="Calibri" panose="020F0502020204030204" pitchFamily="34" charset="0"/>
                <a:cs typeface="Times New Roman" panose="02020603050405020304" pitchFamily="18" charset="0"/>
              </a:rPr>
              <a:t> holds the state. </a:t>
            </a:r>
            <a:r>
              <a:rPr lang="en-US" sz="1800" dirty="0">
                <a:effectLst/>
                <a:latin typeface="Calibri" panose="020F0502020204030204" pitchFamily="34" charset="0"/>
                <a:ea typeface="Calibri" panose="020F0502020204030204" pitchFamily="34" charset="0"/>
                <a:cs typeface="Times New Roman" panose="02020603050405020304" pitchFamily="18" charset="0"/>
              </a:rPr>
              <a:t>Broadly speaking there are 2 kinds of states: 1. The desired and 2. The actual state.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configure Kubernetes by feeding YAML files into the master. Usually that is done with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kubectl</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command which uses a post connection when you are creating things. And it uses the HTTP method because the recipient in the other end is REST and so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kubectl</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doing REST calls; that is the desired state of running pods.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desired state might not match the actual state, and the actual state is found on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etcd</a:t>
            </a:r>
            <a:r>
              <a:rPr lang="en-US" sz="1800" dirty="0">
                <a:effectLst/>
                <a:latin typeface="Calibri" panose="020F0502020204030204" pitchFamily="34" charset="0"/>
                <a:ea typeface="Calibri" panose="020F0502020204030204" pitchFamily="34" charset="0"/>
                <a:cs typeface="Times New Roman" panose="02020603050405020304" pitchFamily="18" charset="0"/>
              </a:rPr>
              <a:t> database.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purpose of the master is to determine if the desired state is equal to the actual state.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Most if not all components of Kubernetes are trying to figure out that same question.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 node pod goes down,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kubelet</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going to contact the master and that will update the state. And now the scheduler gets involved.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scheduler coordinates with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Kubelet</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see which node is going to host the new pod and it does that by determining which node has the load capacity.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node with the required capacity will be the one hosting that pod. </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US" sz="1800" b="0" u="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4286C47-94E9-4DA7-B158-E4389D9F1590}" type="slidenum">
              <a:rPr lang="en-US" smtClean="0"/>
              <a:t>9</a:t>
            </a:fld>
            <a:endParaRPr lang="en-US"/>
          </a:p>
        </p:txBody>
      </p:sp>
    </p:spTree>
    <p:extLst>
      <p:ext uri="{BB962C8B-B14F-4D97-AF65-F5344CB8AC3E}">
        <p14:creationId xmlns:p14="http://schemas.microsoft.com/office/powerpoint/2010/main" val="2389924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286C47-94E9-4DA7-B158-E4389D9F1590}" type="slidenum">
              <a:rPr lang="en-US" smtClean="0"/>
              <a:t>10</a:t>
            </a:fld>
            <a:endParaRPr lang="en-US"/>
          </a:p>
        </p:txBody>
      </p:sp>
    </p:spTree>
    <p:extLst>
      <p:ext uri="{BB962C8B-B14F-4D97-AF65-F5344CB8AC3E}">
        <p14:creationId xmlns:p14="http://schemas.microsoft.com/office/powerpoint/2010/main" val="197504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CE178-D96F-4F92-B6AD-63BE8A8CA0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446A82-EBFA-4DDE-82DD-6BDCB67DF7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C7A61F-1CC1-4EFC-BA2C-DB43B7427A1E}"/>
              </a:ext>
            </a:extLst>
          </p:cNvPr>
          <p:cNvSpPr>
            <a:spLocks noGrp="1"/>
          </p:cNvSpPr>
          <p:nvPr>
            <p:ph type="dt" sz="half" idx="10"/>
          </p:nvPr>
        </p:nvSpPr>
        <p:spPr/>
        <p:txBody>
          <a:bodyPr/>
          <a:lstStyle/>
          <a:p>
            <a:fld id="{85B13C91-E763-4C63-8148-5301E0AD7DC5}" type="datetimeFigureOut">
              <a:rPr lang="en-US" smtClean="0"/>
              <a:t>7/14/2021</a:t>
            </a:fld>
            <a:endParaRPr lang="en-US"/>
          </a:p>
        </p:txBody>
      </p:sp>
      <p:sp>
        <p:nvSpPr>
          <p:cNvPr id="5" name="Footer Placeholder 4">
            <a:extLst>
              <a:ext uri="{FF2B5EF4-FFF2-40B4-BE49-F238E27FC236}">
                <a16:creationId xmlns:a16="http://schemas.microsoft.com/office/drawing/2014/main" id="{CCD851F7-4DDE-4BF8-B074-7F4F97111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B1E70-01E2-4748-85D3-A7F50A3C4DC3}"/>
              </a:ext>
            </a:extLst>
          </p:cNvPr>
          <p:cNvSpPr>
            <a:spLocks noGrp="1"/>
          </p:cNvSpPr>
          <p:nvPr>
            <p:ph type="sldNum" sz="quarter" idx="12"/>
          </p:nvPr>
        </p:nvSpPr>
        <p:spPr/>
        <p:txBody>
          <a:bodyPr/>
          <a:lstStyle/>
          <a:p>
            <a:fld id="{49AB07FA-AD17-4A9C-B96E-1E171C39FA52}" type="slidenum">
              <a:rPr lang="en-US" smtClean="0"/>
              <a:t>‹#›</a:t>
            </a:fld>
            <a:endParaRPr lang="en-US"/>
          </a:p>
        </p:txBody>
      </p:sp>
    </p:spTree>
    <p:extLst>
      <p:ext uri="{BB962C8B-B14F-4D97-AF65-F5344CB8AC3E}">
        <p14:creationId xmlns:p14="http://schemas.microsoft.com/office/powerpoint/2010/main" val="2004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48F51-B207-4661-968D-8F2FDCD025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3D8545-D71E-4E1A-A19C-F7E05241EB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D6223-BA7F-452A-9725-E7094025B251}"/>
              </a:ext>
            </a:extLst>
          </p:cNvPr>
          <p:cNvSpPr>
            <a:spLocks noGrp="1"/>
          </p:cNvSpPr>
          <p:nvPr>
            <p:ph type="dt" sz="half" idx="10"/>
          </p:nvPr>
        </p:nvSpPr>
        <p:spPr/>
        <p:txBody>
          <a:bodyPr/>
          <a:lstStyle/>
          <a:p>
            <a:fld id="{85B13C91-E763-4C63-8148-5301E0AD7DC5}" type="datetimeFigureOut">
              <a:rPr lang="en-US" smtClean="0"/>
              <a:t>7/14/2021</a:t>
            </a:fld>
            <a:endParaRPr lang="en-US"/>
          </a:p>
        </p:txBody>
      </p:sp>
      <p:sp>
        <p:nvSpPr>
          <p:cNvPr id="5" name="Footer Placeholder 4">
            <a:extLst>
              <a:ext uri="{FF2B5EF4-FFF2-40B4-BE49-F238E27FC236}">
                <a16:creationId xmlns:a16="http://schemas.microsoft.com/office/drawing/2014/main" id="{DE49F570-6649-4773-B2B0-76F9DFFC7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84E5A-7ADD-4FF6-99F9-609F0D8A842D}"/>
              </a:ext>
            </a:extLst>
          </p:cNvPr>
          <p:cNvSpPr>
            <a:spLocks noGrp="1"/>
          </p:cNvSpPr>
          <p:nvPr>
            <p:ph type="sldNum" sz="quarter" idx="12"/>
          </p:nvPr>
        </p:nvSpPr>
        <p:spPr/>
        <p:txBody>
          <a:bodyPr/>
          <a:lstStyle/>
          <a:p>
            <a:fld id="{49AB07FA-AD17-4A9C-B96E-1E171C39FA52}" type="slidenum">
              <a:rPr lang="en-US" smtClean="0"/>
              <a:t>‹#›</a:t>
            </a:fld>
            <a:endParaRPr lang="en-US"/>
          </a:p>
        </p:txBody>
      </p:sp>
    </p:spTree>
    <p:extLst>
      <p:ext uri="{BB962C8B-B14F-4D97-AF65-F5344CB8AC3E}">
        <p14:creationId xmlns:p14="http://schemas.microsoft.com/office/powerpoint/2010/main" val="144507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649753-D9B6-46C6-B360-D98F9E3BB9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EA9B2D-D514-41C6-9085-4ECC30AD6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AC834-1DF8-4AED-B9AE-6C457C9FB0E6}"/>
              </a:ext>
            </a:extLst>
          </p:cNvPr>
          <p:cNvSpPr>
            <a:spLocks noGrp="1"/>
          </p:cNvSpPr>
          <p:nvPr>
            <p:ph type="dt" sz="half" idx="10"/>
          </p:nvPr>
        </p:nvSpPr>
        <p:spPr/>
        <p:txBody>
          <a:bodyPr/>
          <a:lstStyle/>
          <a:p>
            <a:fld id="{85B13C91-E763-4C63-8148-5301E0AD7DC5}" type="datetimeFigureOut">
              <a:rPr lang="en-US" smtClean="0"/>
              <a:t>7/14/2021</a:t>
            </a:fld>
            <a:endParaRPr lang="en-US"/>
          </a:p>
        </p:txBody>
      </p:sp>
      <p:sp>
        <p:nvSpPr>
          <p:cNvPr id="5" name="Footer Placeholder 4">
            <a:extLst>
              <a:ext uri="{FF2B5EF4-FFF2-40B4-BE49-F238E27FC236}">
                <a16:creationId xmlns:a16="http://schemas.microsoft.com/office/drawing/2014/main" id="{6DEF6171-4FD6-41C3-99CB-9D73FF37A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BF3C6-DE6A-4CCF-A75E-BFE28602A1B2}"/>
              </a:ext>
            </a:extLst>
          </p:cNvPr>
          <p:cNvSpPr>
            <a:spLocks noGrp="1"/>
          </p:cNvSpPr>
          <p:nvPr>
            <p:ph type="sldNum" sz="quarter" idx="12"/>
          </p:nvPr>
        </p:nvSpPr>
        <p:spPr/>
        <p:txBody>
          <a:bodyPr/>
          <a:lstStyle/>
          <a:p>
            <a:fld id="{49AB07FA-AD17-4A9C-B96E-1E171C39FA52}" type="slidenum">
              <a:rPr lang="en-US" smtClean="0"/>
              <a:t>‹#›</a:t>
            </a:fld>
            <a:endParaRPr lang="en-US"/>
          </a:p>
        </p:txBody>
      </p:sp>
    </p:spTree>
    <p:extLst>
      <p:ext uri="{BB962C8B-B14F-4D97-AF65-F5344CB8AC3E}">
        <p14:creationId xmlns:p14="http://schemas.microsoft.com/office/powerpoint/2010/main" val="1972029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D4C09-3F39-4E8E-84F7-094DF23AD9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C01ACC-011E-45E7-B493-60F0025992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E8B21-171F-4C1C-BCA7-D49FCA749EAB}"/>
              </a:ext>
            </a:extLst>
          </p:cNvPr>
          <p:cNvSpPr>
            <a:spLocks noGrp="1"/>
          </p:cNvSpPr>
          <p:nvPr>
            <p:ph type="dt" sz="half" idx="10"/>
          </p:nvPr>
        </p:nvSpPr>
        <p:spPr/>
        <p:txBody>
          <a:bodyPr/>
          <a:lstStyle/>
          <a:p>
            <a:fld id="{85B13C91-E763-4C63-8148-5301E0AD7DC5}" type="datetimeFigureOut">
              <a:rPr lang="en-US" smtClean="0"/>
              <a:t>7/14/2021</a:t>
            </a:fld>
            <a:endParaRPr lang="en-US"/>
          </a:p>
        </p:txBody>
      </p:sp>
      <p:sp>
        <p:nvSpPr>
          <p:cNvPr id="5" name="Footer Placeholder 4">
            <a:extLst>
              <a:ext uri="{FF2B5EF4-FFF2-40B4-BE49-F238E27FC236}">
                <a16:creationId xmlns:a16="http://schemas.microsoft.com/office/drawing/2014/main" id="{306E8503-6536-4A8A-AF04-D7FF28955C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7BA7D-313D-4718-A70C-D693A3B31686}"/>
              </a:ext>
            </a:extLst>
          </p:cNvPr>
          <p:cNvSpPr>
            <a:spLocks noGrp="1"/>
          </p:cNvSpPr>
          <p:nvPr>
            <p:ph type="sldNum" sz="quarter" idx="12"/>
          </p:nvPr>
        </p:nvSpPr>
        <p:spPr/>
        <p:txBody>
          <a:bodyPr/>
          <a:lstStyle/>
          <a:p>
            <a:fld id="{49AB07FA-AD17-4A9C-B96E-1E171C39FA52}" type="slidenum">
              <a:rPr lang="en-US" smtClean="0"/>
              <a:t>‹#›</a:t>
            </a:fld>
            <a:endParaRPr lang="en-US"/>
          </a:p>
        </p:txBody>
      </p:sp>
    </p:spTree>
    <p:extLst>
      <p:ext uri="{BB962C8B-B14F-4D97-AF65-F5344CB8AC3E}">
        <p14:creationId xmlns:p14="http://schemas.microsoft.com/office/powerpoint/2010/main" val="2364471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19A4-F9D4-410D-98B4-72E9003E69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A71F75-7226-43C0-92FC-155A6E458C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5E8061-9EAE-484D-ADB6-003E79AD6832}"/>
              </a:ext>
            </a:extLst>
          </p:cNvPr>
          <p:cNvSpPr>
            <a:spLocks noGrp="1"/>
          </p:cNvSpPr>
          <p:nvPr>
            <p:ph type="dt" sz="half" idx="10"/>
          </p:nvPr>
        </p:nvSpPr>
        <p:spPr/>
        <p:txBody>
          <a:bodyPr/>
          <a:lstStyle/>
          <a:p>
            <a:fld id="{85B13C91-E763-4C63-8148-5301E0AD7DC5}" type="datetimeFigureOut">
              <a:rPr lang="en-US" smtClean="0"/>
              <a:t>7/14/2021</a:t>
            </a:fld>
            <a:endParaRPr lang="en-US"/>
          </a:p>
        </p:txBody>
      </p:sp>
      <p:sp>
        <p:nvSpPr>
          <p:cNvPr id="5" name="Footer Placeholder 4">
            <a:extLst>
              <a:ext uri="{FF2B5EF4-FFF2-40B4-BE49-F238E27FC236}">
                <a16:creationId xmlns:a16="http://schemas.microsoft.com/office/drawing/2014/main" id="{01D5B944-F11A-4101-91D8-309F2C665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471B3-BE10-491B-9EF6-EEF995D5EAA7}"/>
              </a:ext>
            </a:extLst>
          </p:cNvPr>
          <p:cNvSpPr>
            <a:spLocks noGrp="1"/>
          </p:cNvSpPr>
          <p:nvPr>
            <p:ph type="sldNum" sz="quarter" idx="12"/>
          </p:nvPr>
        </p:nvSpPr>
        <p:spPr/>
        <p:txBody>
          <a:bodyPr/>
          <a:lstStyle/>
          <a:p>
            <a:fld id="{49AB07FA-AD17-4A9C-B96E-1E171C39FA52}" type="slidenum">
              <a:rPr lang="en-US" smtClean="0"/>
              <a:t>‹#›</a:t>
            </a:fld>
            <a:endParaRPr lang="en-US"/>
          </a:p>
        </p:txBody>
      </p:sp>
    </p:spTree>
    <p:extLst>
      <p:ext uri="{BB962C8B-B14F-4D97-AF65-F5344CB8AC3E}">
        <p14:creationId xmlns:p14="http://schemas.microsoft.com/office/powerpoint/2010/main" val="159572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F03A-4F8E-4BDE-84FC-9AFBD64F80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EAFFB6-7730-4788-BC0F-039FCE8438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4565E3-866F-4B8A-81D9-D02AD7CFB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6C5871-26A3-4E5C-90AF-D4F089998F97}"/>
              </a:ext>
            </a:extLst>
          </p:cNvPr>
          <p:cNvSpPr>
            <a:spLocks noGrp="1"/>
          </p:cNvSpPr>
          <p:nvPr>
            <p:ph type="dt" sz="half" idx="10"/>
          </p:nvPr>
        </p:nvSpPr>
        <p:spPr/>
        <p:txBody>
          <a:bodyPr/>
          <a:lstStyle/>
          <a:p>
            <a:fld id="{85B13C91-E763-4C63-8148-5301E0AD7DC5}" type="datetimeFigureOut">
              <a:rPr lang="en-US" smtClean="0"/>
              <a:t>7/14/2021</a:t>
            </a:fld>
            <a:endParaRPr lang="en-US"/>
          </a:p>
        </p:txBody>
      </p:sp>
      <p:sp>
        <p:nvSpPr>
          <p:cNvPr id="6" name="Footer Placeholder 5">
            <a:extLst>
              <a:ext uri="{FF2B5EF4-FFF2-40B4-BE49-F238E27FC236}">
                <a16:creationId xmlns:a16="http://schemas.microsoft.com/office/drawing/2014/main" id="{8B277BF0-56EE-43CD-BE06-652401D232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B8316-8DE7-4547-83F9-86CB4F31C725}"/>
              </a:ext>
            </a:extLst>
          </p:cNvPr>
          <p:cNvSpPr>
            <a:spLocks noGrp="1"/>
          </p:cNvSpPr>
          <p:nvPr>
            <p:ph type="sldNum" sz="quarter" idx="12"/>
          </p:nvPr>
        </p:nvSpPr>
        <p:spPr/>
        <p:txBody>
          <a:bodyPr/>
          <a:lstStyle/>
          <a:p>
            <a:fld id="{49AB07FA-AD17-4A9C-B96E-1E171C39FA52}" type="slidenum">
              <a:rPr lang="en-US" smtClean="0"/>
              <a:t>‹#›</a:t>
            </a:fld>
            <a:endParaRPr lang="en-US"/>
          </a:p>
        </p:txBody>
      </p:sp>
    </p:spTree>
    <p:extLst>
      <p:ext uri="{BB962C8B-B14F-4D97-AF65-F5344CB8AC3E}">
        <p14:creationId xmlns:p14="http://schemas.microsoft.com/office/powerpoint/2010/main" val="209584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7A30-9FE8-49BE-BD24-9B41B29F7D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72E8D7-5BEF-42B3-9A1E-A11340B411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4F0C65-6837-4B17-A34B-9C226D2768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4D43B7-480A-4FF3-9AE0-ADE3B3F9E5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F8B409-0801-4904-A743-8C2E5AF10E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8A3D4B-9FFD-4A2D-924E-81B1E59F3E34}"/>
              </a:ext>
            </a:extLst>
          </p:cNvPr>
          <p:cNvSpPr>
            <a:spLocks noGrp="1"/>
          </p:cNvSpPr>
          <p:nvPr>
            <p:ph type="dt" sz="half" idx="10"/>
          </p:nvPr>
        </p:nvSpPr>
        <p:spPr/>
        <p:txBody>
          <a:bodyPr/>
          <a:lstStyle/>
          <a:p>
            <a:fld id="{85B13C91-E763-4C63-8148-5301E0AD7DC5}" type="datetimeFigureOut">
              <a:rPr lang="en-US" smtClean="0"/>
              <a:t>7/14/2021</a:t>
            </a:fld>
            <a:endParaRPr lang="en-US"/>
          </a:p>
        </p:txBody>
      </p:sp>
      <p:sp>
        <p:nvSpPr>
          <p:cNvPr id="8" name="Footer Placeholder 7">
            <a:extLst>
              <a:ext uri="{FF2B5EF4-FFF2-40B4-BE49-F238E27FC236}">
                <a16:creationId xmlns:a16="http://schemas.microsoft.com/office/drawing/2014/main" id="{1E5ADEBC-BB57-43F2-8382-A41AA4280C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F48938-2C6A-4D82-8333-C3C247B71CC6}"/>
              </a:ext>
            </a:extLst>
          </p:cNvPr>
          <p:cNvSpPr>
            <a:spLocks noGrp="1"/>
          </p:cNvSpPr>
          <p:nvPr>
            <p:ph type="sldNum" sz="quarter" idx="12"/>
          </p:nvPr>
        </p:nvSpPr>
        <p:spPr/>
        <p:txBody>
          <a:bodyPr/>
          <a:lstStyle/>
          <a:p>
            <a:fld id="{49AB07FA-AD17-4A9C-B96E-1E171C39FA52}" type="slidenum">
              <a:rPr lang="en-US" smtClean="0"/>
              <a:t>‹#›</a:t>
            </a:fld>
            <a:endParaRPr lang="en-US"/>
          </a:p>
        </p:txBody>
      </p:sp>
    </p:spTree>
    <p:extLst>
      <p:ext uri="{BB962C8B-B14F-4D97-AF65-F5344CB8AC3E}">
        <p14:creationId xmlns:p14="http://schemas.microsoft.com/office/powerpoint/2010/main" val="22586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8123-3243-4F9D-9006-CEB1F44AF8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AFE3FC-E849-4563-9E16-01FCC939D5D5}"/>
              </a:ext>
            </a:extLst>
          </p:cNvPr>
          <p:cNvSpPr>
            <a:spLocks noGrp="1"/>
          </p:cNvSpPr>
          <p:nvPr>
            <p:ph type="dt" sz="half" idx="10"/>
          </p:nvPr>
        </p:nvSpPr>
        <p:spPr/>
        <p:txBody>
          <a:bodyPr/>
          <a:lstStyle/>
          <a:p>
            <a:fld id="{85B13C91-E763-4C63-8148-5301E0AD7DC5}" type="datetimeFigureOut">
              <a:rPr lang="en-US" smtClean="0"/>
              <a:t>7/14/2021</a:t>
            </a:fld>
            <a:endParaRPr lang="en-US"/>
          </a:p>
        </p:txBody>
      </p:sp>
      <p:sp>
        <p:nvSpPr>
          <p:cNvPr id="4" name="Footer Placeholder 3">
            <a:extLst>
              <a:ext uri="{FF2B5EF4-FFF2-40B4-BE49-F238E27FC236}">
                <a16:creationId xmlns:a16="http://schemas.microsoft.com/office/drawing/2014/main" id="{DDC76423-50A1-4DD9-8177-736C25A6E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5552C6-8350-4394-86CF-EBFA0FC067E5}"/>
              </a:ext>
            </a:extLst>
          </p:cNvPr>
          <p:cNvSpPr>
            <a:spLocks noGrp="1"/>
          </p:cNvSpPr>
          <p:nvPr>
            <p:ph type="sldNum" sz="quarter" idx="12"/>
          </p:nvPr>
        </p:nvSpPr>
        <p:spPr/>
        <p:txBody>
          <a:bodyPr/>
          <a:lstStyle/>
          <a:p>
            <a:fld id="{49AB07FA-AD17-4A9C-B96E-1E171C39FA52}" type="slidenum">
              <a:rPr lang="en-US" smtClean="0"/>
              <a:t>‹#›</a:t>
            </a:fld>
            <a:endParaRPr lang="en-US"/>
          </a:p>
        </p:txBody>
      </p:sp>
    </p:spTree>
    <p:extLst>
      <p:ext uri="{BB962C8B-B14F-4D97-AF65-F5344CB8AC3E}">
        <p14:creationId xmlns:p14="http://schemas.microsoft.com/office/powerpoint/2010/main" val="1102441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5B472F-A54E-4A22-9397-55D547F29A2D}"/>
              </a:ext>
            </a:extLst>
          </p:cNvPr>
          <p:cNvSpPr>
            <a:spLocks noGrp="1"/>
          </p:cNvSpPr>
          <p:nvPr>
            <p:ph type="dt" sz="half" idx="10"/>
          </p:nvPr>
        </p:nvSpPr>
        <p:spPr/>
        <p:txBody>
          <a:bodyPr/>
          <a:lstStyle/>
          <a:p>
            <a:fld id="{85B13C91-E763-4C63-8148-5301E0AD7DC5}" type="datetimeFigureOut">
              <a:rPr lang="en-US" smtClean="0"/>
              <a:t>7/14/2021</a:t>
            </a:fld>
            <a:endParaRPr lang="en-US"/>
          </a:p>
        </p:txBody>
      </p:sp>
      <p:sp>
        <p:nvSpPr>
          <p:cNvPr id="3" name="Footer Placeholder 2">
            <a:extLst>
              <a:ext uri="{FF2B5EF4-FFF2-40B4-BE49-F238E27FC236}">
                <a16:creationId xmlns:a16="http://schemas.microsoft.com/office/drawing/2014/main" id="{AFCDC289-A0AB-410F-86E7-F4D1EB8651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7D7477-C713-43D9-88DC-3295A79552B1}"/>
              </a:ext>
            </a:extLst>
          </p:cNvPr>
          <p:cNvSpPr>
            <a:spLocks noGrp="1"/>
          </p:cNvSpPr>
          <p:nvPr>
            <p:ph type="sldNum" sz="quarter" idx="12"/>
          </p:nvPr>
        </p:nvSpPr>
        <p:spPr/>
        <p:txBody>
          <a:bodyPr/>
          <a:lstStyle/>
          <a:p>
            <a:fld id="{49AB07FA-AD17-4A9C-B96E-1E171C39FA52}" type="slidenum">
              <a:rPr lang="en-US" smtClean="0"/>
              <a:t>‹#›</a:t>
            </a:fld>
            <a:endParaRPr lang="en-US"/>
          </a:p>
        </p:txBody>
      </p:sp>
    </p:spTree>
    <p:extLst>
      <p:ext uri="{BB962C8B-B14F-4D97-AF65-F5344CB8AC3E}">
        <p14:creationId xmlns:p14="http://schemas.microsoft.com/office/powerpoint/2010/main" val="353092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95E6-BCED-4955-9201-42DF340A1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7218E7-F2FF-4FC8-B340-8B9978D7CC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2B27C4-3A90-4B05-8D91-1D0D07C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CF9F33-4F0E-4D57-A585-2838E7352A00}"/>
              </a:ext>
            </a:extLst>
          </p:cNvPr>
          <p:cNvSpPr>
            <a:spLocks noGrp="1"/>
          </p:cNvSpPr>
          <p:nvPr>
            <p:ph type="dt" sz="half" idx="10"/>
          </p:nvPr>
        </p:nvSpPr>
        <p:spPr/>
        <p:txBody>
          <a:bodyPr/>
          <a:lstStyle/>
          <a:p>
            <a:fld id="{85B13C91-E763-4C63-8148-5301E0AD7DC5}" type="datetimeFigureOut">
              <a:rPr lang="en-US" smtClean="0"/>
              <a:t>7/14/2021</a:t>
            </a:fld>
            <a:endParaRPr lang="en-US"/>
          </a:p>
        </p:txBody>
      </p:sp>
      <p:sp>
        <p:nvSpPr>
          <p:cNvPr id="6" name="Footer Placeholder 5">
            <a:extLst>
              <a:ext uri="{FF2B5EF4-FFF2-40B4-BE49-F238E27FC236}">
                <a16:creationId xmlns:a16="http://schemas.microsoft.com/office/drawing/2014/main" id="{61F1EB87-5E39-43AE-A9A3-1CC783164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90FEBD-F9E5-4DAF-B423-E403489615B0}"/>
              </a:ext>
            </a:extLst>
          </p:cNvPr>
          <p:cNvSpPr>
            <a:spLocks noGrp="1"/>
          </p:cNvSpPr>
          <p:nvPr>
            <p:ph type="sldNum" sz="quarter" idx="12"/>
          </p:nvPr>
        </p:nvSpPr>
        <p:spPr/>
        <p:txBody>
          <a:bodyPr/>
          <a:lstStyle/>
          <a:p>
            <a:fld id="{49AB07FA-AD17-4A9C-B96E-1E171C39FA52}" type="slidenum">
              <a:rPr lang="en-US" smtClean="0"/>
              <a:t>‹#›</a:t>
            </a:fld>
            <a:endParaRPr lang="en-US"/>
          </a:p>
        </p:txBody>
      </p:sp>
    </p:spTree>
    <p:extLst>
      <p:ext uri="{BB962C8B-B14F-4D97-AF65-F5344CB8AC3E}">
        <p14:creationId xmlns:p14="http://schemas.microsoft.com/office/powerpoint/2010/main" val="235980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0D09-8AC6-4ABE-940F-8F0D3AF10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9DD126-030D-4138-A464-AD4A84AF7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EF5874-7C04-4CCC-B4DC-54DF8CF2B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A066B-1E88-4135-B0A9-8DB0FEB3344D}"/>
              </a:ext>
            </a:extLst>
          </p:cNvPr>
          <p:cNvSpPr>
            <a:spLocks noGrp="1"/>
          </p:cNvSpPr>
          <p:nvPr>
            <p:ph type="dt" sz="half" idx="10"/>
          </p:nvPr>
        </p:nvSpPr>
        <p:spPr/>
        <p:txBody>
          <a:bodyPr/>
          <a:lstStyle/>
          <a:p>
            <a:fld id="{85B13C91-E763-4C63-8148-5301E0AD7DC5}" type="datetimeFigureOut">
              <a:rPr lang="en-US" smtClean="0"/>
              <a:t>7/14/2021</a:t>
            </a:fld>
            <a:endParaRPr lang="en-US"/>
          </a:p>
        </p:txBody>
      </p:sp>
      <p:sp>
        <p:nvSpPr>
          <p:cNvPr id="6" name="Footer Placeholder 5">
            <a:extLst>
              <a:ext uri="{FF2B5EF4-FFF2-40B4-BE49-F238E27FC236}">
                <a16:creationId xmlns:a16="http://schemas.microsoft.com/office/drawing/2014/main" id="{C82F5260-D59D-4752-A8BE-8618615067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CB872-0983-42C9-BC20-2E57A13140F0}"/>
              </a:ext>
            </a:extLst>
          </p:cNvPr>
          <p:cNvSpPr>
            <a:spLocks noGrp="1"/>
          </p:cNvSpPr>
          <p:nvPr>
            <p:ph type="sldNum" sz="quarter" idx="12"/>
          </p:nvPr>
        </p:nvSpPr>
        <p:spPr/>
        <p:txBody>
          <a:bodyPr/>
          <a:lstStyle/>
          <a:p>
            <a:fld id="{49AB07FA-AD17-4A9C-B96E-1E171C39FA52}" type="slidenum">
              <a:rPr lang="en-US" smtClean="0"/>
              <a:t>‹#›</a:t>
            </a:fld>
            <a:endParaRPr lang="en-US"/>
          </a:p>
        </p:txBody>
      </p:sp>
    </p:spTree>
    <p:extLst>
      <p:ext uri="{BB962C8B-B14F-4D97-AF65-F5344CB8AC3E}">
        <p14:creationId xmlns:p14="http://schemas.microsoft.com/office/powerpoint/2010/main" val="3862661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717D56-9B6B-4069-870A-7B489E85AF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6EC13A-EAF4-419C-BC95-0E46D0075C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6E545-536E-43CE-B43C-CE44652B1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13C91-E763-4C63-8148-5301E0AD7DC5}" type="datetimeFigureOut">
              <a:rPr lang="en-US" smtClean="0"/>
              <a:t>7/14/2021</a:t>
            </a:fld>
            <a:endParaRPr lang="en-US"/>
          </a:p>
        </p:txBody>
      </p:sp>
      <p:sp>
        <p:nvSpPr>
          <p:cNvPr id="5" name="Footer Placeholder 4">
            <a:extLst>
              <a:ext uri="{FF2B5EF4-FFF2-40B4-BE49-F238E27FC236}">
                <a16:creationId xmlns:a16="http://schemas.microsoft.com/office/drawing/2014/main" id="{FC0A0946-E4B1-4D5D-9AA3-F17472F28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AA1313-CF1B-4B97-8B35-468B2C364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B07FA-AD17-4A9C-B96E-1E171C39FA52}" type="slidenum">
              <a:rPr lang="en-US" smtClean="0"/>
              <a:t>‹#›</a:t>
            </a:fld>
            <a:endParaRPr lang="en-US"/>
          </a:p>
        </p:txBody>
      </p:sp>
    </p:spTree>
    <p:extLst>
      <p:ext uri="{BB962C8B-B14F-4D97-AF65-F5344CB8AC3E}">
        <p14:creationId xmlns:p14="http://schemas.microsoft.com/office/powerpoint/2010/main" val="244461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loud.redhat.com/openshift/"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aws.amazon.com/rosa/"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openshift.com/container-platform/4.2/cli_reference/openshift_cli/getting-started-cli.html" TargetMode="External"/><Relationship Id="rId2" Type="http://schemas.openxmlformats.org/officeDocument/2006/relationships/hyperlink" Target="https://www.redhat.com/en" TargetMode="External"/><Relationship Id="rId1" Type="http://schemas.openxmlformats.org/officeDocument/2006/relationships/slideLayout" Target="../slideLayouts/slideLayout2.xml"/><Relationship Id="rId6" Type="http://schemas.openxmlformats.org/officeDocument/2006/relationships/hyperlink" Target="https://www.ibm.com/cloud/redhat" TargetMode="External"/><Relationship Id="rId5" Type="http://schemas.openxmlformats.org/officeDocument/2006/relationships/hyperlink" Target="https://kubernetes.io/" TargetMode="External"/><Relationship Id="rId4" Type="http://schemas.openxmlformats.org/officeDocument/2006/relationships/hyperlink" Target="https://aws.amazon.com/ros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commons.wikimedia.org/wiki/File:Question_mark_2.svg" TargetMode="External"/><Relationship Id="rId5" Type="http://schemas.microsoft.com/office/2007/relationships/hdphoto" Target="../media/hdphoto2.wdp"/><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7194-CD5E-4A53-AC20-B1993E100182}"/>
              </a:ext>
            </a:extLst>
          </p:cNvPr>
          <p:cNvSpPr>
            <a:spLocks noGrp="1"/>
          </p:cNvSpPr>
          <p:nvPr>
            <p:ph type="ctrTitle"/>
          </p:nvPr>
        </p:nvSpPr>
        <p:spPr>
          <a:xfrm>
            <a:off x="0" y="2851859"/>
            <a:ext cx="7247684" cy="1355750"/>
          </a:xfrm>
        </p:spPr>
        <p:txBody>
          <a:bodyPr>
            <a:normAutofit fontScale="90000"/>
          </a:bodyPr>
          <a:lstStyle/>
          <a:p>
            <a:r>
              <a:rPr lang="en-US" sz="4900" b="1" dirty="0"/>
              <a:t>Introduction to </a:t>
            </a:r>
            <a:br>
              <a:rPr lang="en-US" sz="4900" b="1" dirty="0"/>
            </a:br>
            <a:r>
              <a:rPr lang="en-US" sz="4900" b="1" dirty="0"/>
              <a:t>Red Hat OpenShift on AWS </a:t>
            </a:r>
            <a:br>
              <a:rPr lang="en-US" sz="4000" dirty="0"/>
            </a:br>
            <a:r>
              <a:rPr lang="en-US" sz="4000" b="1" dirty="0"/>
              <a:t>(ROSA)</a:t>
            </a:r>
          </a:p>
        </p:txBody>
      </p:sp>
      <p:sp>
        <p:nvSpPr>
          <p:cNvPr id="73" name="Freeform 17">
            <a:extLst>
              <a:ext uri="{FF2B5EF4-FFF2-40B4-BE49-F238E27FC236}">
                <a16:creationId xmlns:a16="http://schemas.microsoft.com/office/drawing/2014/main" id="{41F18803-BE79-4916-AE6B-5DE238B36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110" cy="2130951"/>
          </a:xfrm>
          <a:custGeom>
            <a:avLst/>
            <a:gdLst>
              <a:gd name="connsiteX0" fmla="*/ 0 w 8663110"/>
              <a:gd name="connsiteY0" fmla="*/ 0 h 2130951"/>
              <a:gd name="connsiteX1" fmla="*/ 819150 w 8663110"/>
              <a:gd name="connsiteY1" fmla="*/ 0 h 2130951"/>
              <a:gd name="connsiteX2" fmla="*/ 1028700 w 8663110"/>
              <a:gd name="connsiteY2" fmla="*/ 0 h 2130951"/>
              <a:gd name="connsiteX3" fmla="*/ 4187970 w 8663110"/>
              <a:gd name="connsiteY3" fmla="*/ 0 h 2130951"/>
              <a:gd name="connsiteX4" fmla="*/ 4400550 w 8663110"/>
              <a:gd name="connsiteY4" fmla="*/ 0 h 2130951"/>
              <a:gd name="connsiteX5" fmla="*/ 5262791 w 8663110"/>
              <a:gd name="connsiteY5" fmla="*/ 0 h 2130951"/>
              <a:gd name="connsiteX6" fmla="*/ 5262791 w 8663110"/>
              <a:gd name="connsiteY6" fmla="*/ 478 h 2130951"/>
              <a:gd name="connsiteX7" fmla="*/ 8663110 w 8663110"/>
              <a:gd name="connsiteY7" fmla="*/ 478 h 2130951"/>
              <a:gd name="connsiteX8" fmla="*/ 7676422 w 8663110"/>
              <a:gd name="connsiteY8" fmla="*/ 2130951 h 2130951"/>
              <a:gd name="connsiteX9" fmla="*/ 4400550 w 8663110"/>
              <a:gd name="connsiteY9" fmla="*/ 2130951 h 2130951"/>
              <a:gd name="connsiteX10" fmla="*/ 4187970 w 8663110"/>
              <a:gd name="connsiteY10" fmla="*/ 2130951 h 2130951"/>
              <a:gd name="connsiteX11" fmla="*/ 1028700 w 8663110"/>
              <a:gd name="connsiteY11" fmla="*/ 2130951 h 2130951"/>
              <a:gd name="connsiteX12" fmla="*/ 819150 w 8663110"/>
              <a:gd name="connsiteY12" fmla="*/ 2130951 h 2130951"/>
              <a:gd name="connsiteX13" fmla="*/ 0 w 8663110"/>
              <a:gd name="connsiteY13"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63110" h="2130951">
                <a:moveTo>
                  <a:pt x="0" y="0"/>
                </a:moveTo>
                <a:lnTo>
                  <a:pt x="819150" y="0"/>
                </a:lnTo>
                <a:lnTo>
                  <a:pt x="1028700" y="0"/>
                </a:lnTo>
                <a:lnTo>
                  <a:pt x="4187970" y="0"/>
                </a:lnTo>
                <a:lnTo>
                  <a:pt x="4400550" y="0"/>
                </a:lnTo>
                <a:lnTo>
                  <a:pt x="5262791" y="0"/>
                </a:lnTo>
                <a:lnTo>
                  <a:pt x="5262791" y="478"/>
                </a:lnTo>
                <a:lnTo>
                  <a:pt x="8663110" y="478"/>
                </a:lnTo>
                <a:lnTo>
                  <a:pt x="7676422" y="2130951"/>
                </a:lnTo>
                <a:lnTo>
                  <a:pt x="4400550" y="2130951"/>
                </a:lnTo>
                <a:lnTo>
                  <a:pt x="4187970" y="2130951"/>
                </a:lnTo>
                <a:lnTo>
                  <a:pt x="1028700" y="2130951"/>
                </a:lnTo>
                <a:lnTo>
                  <a:pt x="819150" y="2130951"/>
                </a:lnTo>
                <a:lnTo>
                  <a:pt x="0" y="213095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8">
            <a:extLst>
              <a:ext uri="{FF2B5EF4-FFF2-40B4-BE49-F238E27FC236}">
                <a16:creationId xmlns:a16="http://schemas.microsoft.com/office/drawing/2014/main" id="{C15229F3-7A2E-4558-98FE-7A5F69409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683319"/>
            <a:ext cx="6516874" cy="2174681"/>
          </a:xfrm>
          <a:custGeom>
            <a:avLst/>
            <a:gdLst>
              <a:gd name="connsiteX0" fmla="*/ 0 w 6516874"/>
              <a:gd name="connsiteY0" fmla="*/ 0 h 2174681"/>
              <a:gd name="connsiteX1" fmla="*/ 819150 w 6516874"/>
              <a:gd name="connsiteY1" fmla="*/ 0 h 2174681"/>
              <a:gd name="connsiteX2" fmla="*/ 1038225 w 6516874"/>
              <a:gd name="connsiteY2" fmla="*/ 0 h 2174681"/>
              <a:gd name="connsiteX3" fmla="*/ 6516874 w 6516874"/>
              <a:gd name="connsiteY3" fmla="*/ 0 h 2174681"/>
              <a:gd name="connsiteX4" fmla="*/ 5509712 w 6516874"/>
              <a:gd name="connsiteY4" fmla="*/ 2174681 h 2174681"/>
              <a:gd name="connsiteX5" fmla="*/ 1038225 w 6516874"/>
              <a:gd name="connsiteY5" fmla="*/ 2174681 h 2174681"/>
              <a:gd name="connsiteX6" fmla="*/ 947987 w 6516874"/>
              <a:gd name="connsiteY6" fmla="*/ 2174681 h 2174681"/>
              <a:gd name="connsiteX7" fmla="*/ 819150 w 6516874"/>
              <a:gd name="connsiteY7" fmla="*/ 2174681 h 2174681"/>
              <a:gd name="connsiteX8" fmla="*/ 0 w 6516874"/>
              <a:gd name="connsiteY8"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6874" h="2174681">
                <a:moveTo>
                  <a:pt x="0" y="0"/>
                </a:moveTo>
                <a:lnTo>
                  <a:pt x="819150" y="0"/>
                </a:lnTo>
                <a:lnTo>
                  <a:pt x="1038225" y="0"/>
                </a:lnTo>
                <a:lnTo>
                  <a:pt x="6516874" y="0"/>
                </a:lnTo>
                <a:lnTo>
                  <a:pt x="5509712" y="2174681"/>
                </a:lnTo>
                <a:lnTo>
                  <a:pt x="1038225" y="2174681"/>
                </a:lnTo>
                <a:lnTo>
                  <a:pt x="947987" y="2174681"/>
                </a:lnTo>
                <a:lnTo>
                  <a:pt x="819150" y="2174681"/>
                </a:lnTo>
                <a:lnTo>
                  <a:pt x="0" y="2174681"/>
                </a:lnTo>
                <a:close/>
              </a:path>
            </a:pathLst>
          </a:cu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Amazon Web Services - Wikipedia">
            <a:extLst>
              <a:ext uri="{FF2B5EF4-FFF2-40B4-BE49-F238E27FC236}">
                <a16:creationId xmlns:a16="http://schemas.microsoft.com/office/drawing/2014/main" id="{71A8B501-D086-4B4A-9E0E-58DE3FFC1F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54900" y="2851859"/>
            <a:ext cx="4040717" cy="24244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d Hat | LinkedIn">
            <a:extLst>
              <a:ext uri="{FF2B5EF4-FFF2-40B4-BE49-F238E27FC236}">
                <a16:creationId xmlns:a16="http://schemas.microsoft.com/office/drawing/2014/main" id="{8665B331-3CC2-40F1-B689-4F1FCA02863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bwMode="auto">
          <a:xfrm>
            <a:off x="8453831" y="896873"/>
            <a:ext cx="2042854" cy="2042854"/>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E8B12BA3-7622-4B20-B068-87171B786230}"/>
              </a:ext>
            </a:extLst>
          </p:cNvPr>
          <p:cNvSpPr>
            <a:spLocks noGrp="1"/>
          </p:cNvSpPr>
          <p:nvPr>
            <p:ph type="subTitle" idx="1"/>
          </p:nvPr>
        </p:nvSpPr>
        <p:spPr>
          <a:xfrm>
            <a:off x="133692" y="5770659"/>
            <a:ext cx="2792819" cy="911117"/>
          </a:xfrm>
        </p:spPr>
        <p:txBody>
          <a:bodyPr>
            <a:normAutofit/>
          </a:bodyPr>
          <a:lstStyle/>
          <a:p>
            <a:pPr algn="l"/>
            <a:endParaRPr lang="en-US" sz="2000" dirty="0">
              <a:solidFill>
                <a:schemeClr val="bg1"/>
              </a:solidFill>
            </a:endParaRPr>
          </a:p>
          <a:p>
            <a:pPr algn="l"/>
            <a:r>
              <a:rPr lang="en-US" sz="2000" dirty="0">
                <a:solidFill>
                  <a:schemeClr val="bg1"/>
                </a:solidFill>
              </a:rPr>
              <a:t>Jesus Olivera</a:t>
            </a:r>
          </a:p>
        </p:txBody>
      </p:sp>
    </p:spTree>
    <p:extLst>
      <p:ext uri="{BB962C8B-B14F-4D97-AF65-F5344CB8AC3E}">
        <p14:creationId xmlns:p14="http://schemas.microsoft.com/office/powerpoint/2010/main" val="197329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AD445D-121C-43E6-B4DB-E60A0ACE0D16}"/>
              </a:ext>
            </a:extLst>
          </p:cNvPr>
          <p:cNvPicPr>
            <a:picLocks noChangeAspect="1"/>
          </p:cNvPicPr>
          <p:nvPr/>
        </p:nvPicPr>
        <p:blipFill>
          <a:blip r:embed="rId3"/>
          <a:stretch>
            <a:fillRect/>
          </a:stretch>
        </p:blipFill>
        <p:spPr>
          <a:xfrm>
            <a:off x="294705" y="324464"/>
            <a:ext cx="11602590" cy="6209071"/>
          </a:xfrm>
          <a:prstGeom prst="rect">
            <a:avLst/>
          </a:prstGeom>
        </p:spPr>
      </p:pic>
    </p:spTree>
    <p:extLst>
      <p:ext uri="{BB962C8B-B14F-4D97-AF65-F5344CB8AC3E}">
        <p14:creationId xmlns:p14="http://schemas.microsoft.com/office/powerpoint/2010/main" val="2025758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F3AB02-D96D-4608-ACCE-6D3881D8A963}"/>
              </a:ext>
            </a:extLst>
          </p:cNvPr>
          <p:cNvPicPr>
            <a:picLocks noChangeAspect="1"/>
          </p:cNvPicPr>
          <p:nvPr/>
        </p:nvPicPr>
        <p:blipFill>
          <a:blip r:embed="rId3"/>
          <a:stretch>
            <a:fillRect/>
          </a:stretch>
        </p:blipFill>
        <p:spPr>
          <a:xfrm>
            <a:off x="137651" y="176967"/>
            <a:ext cx="11916697" cy="6504066"/>
          </a:xfrm>
          <a:prstGeom prst="rect">
            <a:avLst/>
          </a:prstGeom>
        </p:spPr>
      </p:pic>
    </p:spTree>
    <p:extLst>
      <p:ext uri="{BB962C8B-B14F-4D97-AF65-F5344CB8AC3E}">
        <p14:creationId xmlns:p14="http://schemas.microsoft.com/office/powerpoint/2010/main" val="1446276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E9871-A9D4-4275-8E01-BFAC42A44A21}"/>
              </a:ext>
            </a:extLst>
          </p:cNvPr>
          <p:cNvSpPr>
            <a:spLocks noGrp="1"/>
          </p:cNvSpPr>
          <p:nvPr>
            <p:ph type="title"/>
          </p:nvPr>
        </p:nvSpPr>
        <p:spPr>
          <a:xfrm>
            <a:off x="653688" y="2678787"/>
            <a:ext cx="5157216" cy="1344975"/>
          </a:xfrm>
        </p:spPr>
        <p:txBody>
          <a:bodyPr vert="horz" lIns="91440" tIns="45720" rIns="91440" bIns="45720" rtlCol="0" anchor="ctr">
            <a:normAutofit fontScale="90000"/>
          </a:bodyPr>
          <a:lstStyle/>
          <a:p>
            <a:pPr algn="ctr"/>
            <a:r>
              <a:rPr lang="en-US" sz="4900" b="1" kern="1200" dirty="0">
                <a:solidFill>
                  <a:schemeClr val="tx1"/>
                </a:solidFill>
                <a:effectLst/>
                <a:latin typeface="+mj-lt"/>
                <a:ea typeface="+mj-ea"/>
                <a:cs typeface="+mj-cs"/>
              </a:rPr>
              <a:t>The Kubernetes platform for the enterprise</a:t>
            </a:r>
            <a:br>
              <a:rPr lang="en-US" sz="2800" b="1" kern="1200" dirty="0">
                <a:solidFill>
                  <a:schemeClr val="tx1"/>
                </a:solidFill>
                <a:effectLst/>
                <a:latin typeface="+mj-lt"/>
                <a:ea typeface="+mj-ea"/>
                <a:cs typeface="+mj-cs"/>
              </a:rPr>
            </a:br>
            <a:endParaRPr lang="en-US" sz="2800" b="1" kern="1200" dirty="0">
              <a:solidFill>
                <a:schemeClr val="tx1"/>
              </a:solidFill>
              <a:latin typeface="+mj-lt"/>
              <a:ea typeface="+mj-ea"/>
              <a:cs typeface="+mj-cs"/>
            </a:endParaRPr>
          </a:p>
        </p:txBody>
      </p:sp>
      <p:sp>
        <p:nvSpPr>
          <p:cNvPr id="9" name="TextBox 8">
            <a:extLst>
              <a:ext uri="{FF2B5EF4-FFF2-40B4-BE49-F238E27FC236}">
                <a16:creationId xmlns:a16="http://schemas.microsoft.com/office/drawing/2014/main" id="{39E0D410-6C43-49C6-AF13-ADA2E0AC45AB}"/>
              </a:ext>
            </a:extLst>
          </p:cNvPr>
          <p:cNvSpPr txBox="1"/>
          <p:nvPr/>
        </p:nvSpPr>
        <p:spPr>
          <a:xfrm>
            <a:off x="1187444" y="4369025"/>
            <a:ext cx="4246712" cy="503738"/>
          </a:xfrm>
          <a:prstGeom prst="rect">
            <a:avLst/>
          </a:prstGeom>
        </p:spPr>
        <p:txBody>
          <a:bodyPr vert="horz" lIns="91440" tIns="45720" rIns="91440" bIns="45720" rtlCol="0">
            <a:normAutofit/>
          </a:bodyPr>
          <a:lstStyle/>
          <a:p>
            <a:pPr>
              <a:lnSpc>
                <a:spcPct val="90000"/>
              </a:lnSpc>
              <a:spcAft>
                <a:spcPts val="600"/>
              </a:spcAft>
            </a:pPr>
            <a:r>
              <a:rPr lang="en-US" sz="2000" dirty="0">
                <a:hlinkClick r:id="rId3"/>
              </a:rPr>
              <a:t>https://cloud.redhat.com/openshift/</a:t>
            </a: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2050" name="Picture 2" descr="OpenShift - Wikipedia">
            <a:extLst>
              <a:ext uri="{FF2B5EF4-FFF2-40B4-BE49-F238E27FC236}">
                <a16:creationId xmlns:a16="http://schemas.microsoft.com/office/drawing/2014/main" id="{18B25971-251D-41C9-B77D-C56D158692C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989311" y="130890"/>
            <a:ext cx="921428" cy="9854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885D44D-BDF7-4A56-95B8-9223BE437CB0}"/>
              </a:ext>
            </a:extLst>
          </p:cNvPr>
          <p:cNvPicPr>
            <a:picLocks noChangeAspect="1"/>
          </p:cNvPicPr>
          <p:nvPr/>
        </p:nvPicPr>
        <p:blipFill>
          <a:blip r:embed="rId5"/>
          <a:stretch>
            <a:fillRect/>
          </a:stretch>
        </p:blipFill>
        <p:spPr>
          <a:xfrm>
            <a:off x="7377891" y="1500285"/>
            <a:ext cx="3626665" cy="2988566"/>
          </a:xfrm>
          <a:prstGeom prst="rect">
            <a:avLst/>
          </a:prstGeom>
        </p:spPr>
      </p:pic>
      <p:pic>
        <p:nvPicPr>
          <p:cNvPr id="4" name="Picture 3">
            <a:extLst>
              <a:ext uri="{FF2B5EF4-FFF2-40B4-BE49-F238E27FC236}">
                <a16:creationId xmlns:a16="http://schemas.microsoft.com/office/drawing/2014/main" id="{B356EC53-110A-4D7C-86BB-9A60ED487B68}"/>
              </a:ext>
            </a:extLst>
          </p:cNvPr>
          <p:cNvPicPr>
            <a:picLocks noChangeAspect="1"/>
          </p:cNvPicPr>
          <p:nvPr/>
        </p:nvPicPr>
        <p:blipFill>
          <a:blip r:embed="rId6"/>
          <a:stretch>
            <a:fillRect/>
          </a:stretch>
        </p:blipFill>
        <p:spPr>
          <a:xfrm>
            <a:off x="6529454" y="4872763"/>
            <a:ext cx="5596162" cy="1431426"/>
          </a:xfrm>
          <a:prstGeom prst="rect">
            <a:avLst/>
          </a:prstGeom>
        </p:spPr>
      </p:pic>
    </p:spTree>
    <p:extLst>
      <p:ext uri="{BB962C8B-B14F-4D97-AF65-F5344CB8AC3E}">
        <p14:creationId xmlns:p14="http://schemas.microsoft.com/office/powerpoint/2010/main" val="319571093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BCAD0-B794-428D-BC40-E65D9C03961F}"/>
              </a:ext>
            </a:extLst>
          </p:cNvPr>
          <p:cNvSpPr>
            <a:spLocks noGrp="1"/>
          </p:cNvSpPr>
          <p:nvPr>
            <p:ph type="title"/>
          </p:nvPr>
        </p:nvSpPr>
        <p:spPr>
          <a:xfrm>
            <a:off x="6612205" y="319528"/>
            <a:ext cx="5257800" cy="621464"/>
          </a:xfrm>
        </p:spPr>
        <p:txBody>
          <a:bodyPr>
            <a:normAutofit fontScale="90000"/>
          </a:bodyPr>
          <a:lstStyle/>
          <a:p>
            <a:r>
              <a:rPr lang="en-US" b="1" dirty="0"/>
              <a:t>Kubernetes vs OpenShift</a:t>
            </a:r>
          </a:p>
        </p:txBody>
      </p:sp>
      <p:graphicFrame>
        <p:nvGraphicFramePr>
          <p:cNvPr id="4" name="Table 3">
            <a:extLst>
              <a:ext uri="{FF2B5EF4-FFF2-40B4-BE49-F238E27FC236}">
                <a16:creationId xmlns:a16="http://schemas.microsoft.com/office/drawing/2014/main" id="{50F20EEC-6234-44F6-A702-DFC83810671A}"/>
              </a:ext>
            </a:extLst>
          </p:cNvPr>
          <p:cNvGraphicFramePr>
            <a:graphicFrameLocks noGrp="1"/>
          </p:cNvGraphicFramePr>
          <p:nvPr>
            <p:extLst>
              <p:ext uri="{D42A27DB-BD31-4B8C-83A1-F6EECF244321}">
                <p14:modId xmlns:p14="http://schemas.microsoft.com/office/powerpoint/2010/main" val="1083543264"/>
              </p:ext>
            </p:extLst>
          </p:nvPr>
        </p:nvGraphicFramePr>
        <p:xfrm>
          <a:off x="796402" y="1877690"/>
          <a:ext cx="7967588" cy="762000"/>
        </p:xfrm>
        <a:graphic>
          <a:graphicData uri="http://schemas.openxmlformats.org/drawingml/2006/table">
            <a:tbl>
              <a:tblPr/>
              <a:tblGrid>
                <a:gridCol w="3833923">
                  <a:extLst>
                    <a:ext uri="{9D8B030D-6E8A-4147-A177-3AD203B41FA5}">
                      <a16:colId xmlns:a16="http://schemas.microsoft.com/office/drawing/2014/main" val="1217075749"/>
                    </a:ext>
                  </a:extLst>
                </a:gridCol>
                <a:gridCol w="4133665">
                  <a:extLst>
                    <a:ext uri="{9D8B030D-6E8A-4147-A177-3AD203B41FA5}">
                      <a16:colId xmlns:a16="http://schemas.microsoft.com/office/drawing/2014/main" val="37502761"/>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Pull code from repository to local machine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Create an application and a project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3248585"/>
                  </a:ext>
                </a:extLst>
              </a:tr>
              <a:tr h="190500">
                <a:tc>
                  <a:txBody>
                    <a:bodyPr/>
                    <a:lstStyle/>
                    <a:p>
                      <a:pPr algn="l" fontAlgn="b"/>
                      <a:r>
                        <a:rPr lang="en-US" sz="1100" b="0" i="0" u="none" strike="noStrike" dirty="0">
                          <a:solidFill>
                            <a:srgbClr val="000000"/>
                          </a:solidFill>
                          <a:effectLst/>
                          <a:latin typeface="Calibri" panose="020F0502020204030204" pitchFamily="34" charset="0"/>
                        </a:rPr>
                        <a:t>Spin up a container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7976409"/>
                  </a:ext>
                </a:extLst>
              </a:tr>
              <a:tr h="190500">
                <a:tc>
                  <a:txBody>
                    <a:bodyPr/>
                    <a:lstStyle/>
                    <a:p>
                      <a:pPr algn="l" fontAlgn="b"/>
                      <a:r>
                        <a:rPr lang="en-US" sz="1100" b="0" i="0" u="none" strike="noStrike">
                          <a:solidFill>
                            <a:srgbClr val="000000"/>
                          </a:solidFill>
                          <a:effectLst/>
                          <a:latin typeface="Calibri" panose="020F0502020204030204" pitchFamily="34" charset="0"/>
                        </a:rPr>
                        <a:t>Host container in a registry (ex. Docker Hub or private registry)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1682628"/>
                  </a:ext>
                </a:extLst>
              </a:tr>
              <a:tr h="190500">
                <a:tc>
                  <a:txBody>
                    <a:bodyPr/>
                    <a:lstStyle/>
                    <a:p>
                      <a:pPr algn="l" fontAlgn="b"/>
                      <a:r>
                        <a:rPr lang="en-US" sz="1100" b="0" i="0" u="none" strike="noStrike">
                          <a:solidFill>
                            <a:srgbClr val="000000"/>
                          </a:solidFill>
                          <a:effectLst/>
                          <a:latin typeface="Calibri" panose="020F0502020204030204" pitchFamily="34" charset="0"/>
                        </a:rPr>
                        <a:t>Figure out CIDC story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5571707"/>
                  </a:ext>
                </a:extLst>
              </a:tr>
            </a:tbl>
          </a:graphicData>
        </a:graphic>
      </p:graphicFrame>
      <p:sp>
        <p:nvSpPr>
          <p:cNvPr id="5" name="TextBox 4">
            <a:extLst>
              <a:ext uri="{FF2B5EF4-FFF2-40B4-BE49-F238E27FC236}">
                <a16:creationId xmlns:a16="http://schemas.microsoft.com/office/drawing/2014/main" id="{303371E3-127B-4591-A7D4-5A7BA2011840}"/>
              </a:ext>
            </a:extLst>
          </p:cNvPr>
          <p:cNvSpPr txBox="1"/>
          <p:nvPr/>
        </p:nvSpPr>
        <p:spPr>
          <a:xfrm>
            <a:off x="758351" y="1509859"/>
            <a:ext cx="2434441" cy="369332"/>
          </a:xfrm>
          <a:prstGeom prst="rect">
            <a:avLst/>
          </a:prstGeom>
          <a:noFill/>
        </p:spPr>
        <p:txBody>
          <a:bodyPr wrap="square" rtlCol="0">
            <a:spAutoFit/>
          </a:bodyPr>
          <a:lstStyle/>
          <a:p>
            <a:r>
              <a:rPr lang="en-US" b="1" dirty="0">
                <a:highlight>
                  <a:srgbClr val="FFFF00"/>
                </a:highlight>
              </a:rPr>
              <a:t>Deploy an Application</a:t>
            </a:r>
          </a:p>
        </p:txBody>
      </p:sp>
      <p:pic>
        <p:nvPicPr>
          <p:cNvPr id="6" name="Picture 5">
            <a:extLst>
              <a:ext uri="{FF2B5EF4-FFF2-40B4-BE49-F238E27FC236}">
                <a16:creationId xmlns:a16="http://schemas.microsoft.com/office/drawing/2014/main" id="{0F5B0BAE-F5EC-4503-A209-12D7641A15F5}"/>
              </a:ext>
            </a:extLst>
          </p:cNvPr>
          <p:cNvPicPr>
            <a:picLocks noChangeAspect="1"/>
          </p:cNvPicPr>
          <p:nvPr/>
        </p:nvPicPr>
        <p:blipFill>
          <a:blip r:embed="rId3"/>
          <a:stretch>
            <a:fillRect/>
          </a:stretch>
        </p:blipFill>
        <p:spPr>
          <a:xfrm>
            <a:off x="1975572" y="1009761"/>
            <a:ext cx="456579" cy="466725"/>
          </a:xfrm>
          <a:prstGeom prst="rect">
            <a:avLst/>
          </a:prstGeom>
        </p:spPr>
      </p:pic>
      <p:pic>
        <p:nvPicPr>
          <p:cNvPr id="7" name="Picture 2" descr="OpenShift - Wikipedia">
            <a:extLst>
              <a:ext uri="{FF2B5EF4-FFF2-40B4-BE49-F238E27FC236}">
                <a16:creationId xmlns:a16="http://schemas.microsoft.com/office/drawing/2014/main" id="{697DBAB5-B8E9-43C8-BAE0-3BEE79FD15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1127"/>
          <a:stretch/>
        </p:blipFill>
        <p:spPr bwMode="auto">
          <a:xfrm>
            <a:off x="5877086" y="1055938"/>
            <a:ext cx="437827" cy="3693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4B365ED-ECCA-416B-8EBF-A1B77A16042C}"/>
              </a:ext>
            </a:extLst>
          </p:cNvPr>
          <p:cNvSpPr txBox="1"/>
          <p:nvPr/>
        </p:nvSpPr>
        <p:spPr>
          <a:xfrm>
            <a:off x="744805" y="2792186"/>
            <a:ext cx="2738719" cy="369332"/>
          </a:xfrm>
          <a:prstGeom prst="rect">
            <a:avLst/>
          </a:prstGeom>
          <a:noFill/>
        </p:spPr>
        <p:txBody>
          <a:bodyPr wrap="square" rtlCol="0">
            <a:spAutoFit/>
          </a:bodyPr>
          <a:lstStyle/>
          <a:p>
            <a:r>
              <a:rPr lang="en-US" b="1" dirty="0">
                <a:highlight>
                  <a:srgbClr val="FFFF00"/>
                </a:highlight>
              </a:rPr>
              <a:t>Managing an Application</a:t>
            </a:r>
          </a:p>
        </p:txBody>
      </p:sp>
      <p:graphicFrame>
        <p:nvGraphicFramePr>
          <p:cNvPr id="9" name="Table 8">
            <a:extLst>
              <a:ext uri="{FF2B5EF4-FFF2-40B4-BE49-F238E27FC236}">
                <a16:creationId xmlns:a16="http://schemas.microsoft.com/office/drawing/2014/main" id="{57EFF0BC-1FF3-436A-A107-2D35036EB417}"/>
              </a:ext>
            </a:extLst>
          </p:cNvPr>
          <p:cNvGraphicFramePr>
            <a:graphicFrameLocks noGrp="1"/>
          </p:cNvGraphicFramePr>
          <p:nvPr>
            <p:extLst>
              <p:ext uri="{D42A27DB-BD31-4B8C-83A1-F6EECF244321}">
                <p14:modId xmlns:p14="http://schemas.microsoft.com/office/powerpoint/2010/main" val="2071043368"/>
              </p:ext>
            </p:extLst>
          </p:nvPr>
        </p:nvGraphicFramePr>
        <p:xfrm>
          <a:off x="758351" y="3182722"/>
          <a:ext cx="8017514" cy="571500"/>
        </p:xfrm>
        <a:graphic>
          <a:graphicData uri="http://schemas.openxmlformats.org/drawingml/2006/table">
            <a:tbl>
              <a:tblPr/>
              <a:tblGrid>
                <a:gridCol w="3795831">
                  <a:extLst>
                    <a:ext uri="{9D8B030D-6E8A-4147-A177-3AD203B41FA5}">
                      <a16:colId xmlns:a16="http://schemas.microsoft.com/office/drawing/2014/main" val="1118863393"/>
                    </a:ext>
                  </a:extLst>
                </a:gridCol>
                <a:gridCol w="4221683">
                  <a:extLst>
                    <a:ext uri="{9D8B030D-6E8A-4147-A177-3AD203B41FA5}">
                      <a16:colId xmlns:a16="http://schemas.microsoft.com/office/drawing/2014/main" val="3456306373"/>
                    </a:ext>
                  </a:extLst>
                </a:gridCol>
              </a:tblGrid>
              <a:tr h="381000">
                <a:tc>
                  <a:txBody>
                    <a:bodyPr/>
                    <a:lstStyle/>
                    <a:p>
                      <a:pPr algn="l" fontAlgn="b"/>
                      <a:r>
                        <a:rPr lang="en-US" sz="1100" b="0" i="0" u="none" strike="noStrike" dirty="0">
                          <a:solidFill>
                            <a:srgbClr val="000000"/>
                          </a:solidFill>
                          <a:effectLst/>
                          <a:latin typeface="Calibri" panose="020F0502020204030204" pitchFamily="34" charset="0"/>
                        </a:rPr>
                        <a:t>Default dashboard not enough so additional dashboards might be needed (ex. ELK stack, Grafana, etc.)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panose="020F0502020204030204" pitchFamily="34" charset="0"/>
                        </a:rPr>
                        <a:t>Web console that build on the K8s API's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3205854"/>
                  </a:ext>
                </a:extLst>
              </a:tr>
              <a:tr h="190500">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Automated installers &amp; Ansible playbooks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8872948"/>
                  </a:ext>
                </a:extLst>
              </a:tr>
            </a:tbl>
          </a:graphicData>
        </a:graphic>
      </p:graphicFrame>
      <p:sp>
        <p:nvSpPr>
          <p:cNvPr id="10" name="TextBox 9">
            <a:extLst>
              <a:ext uri="{FF2B5EF4-FFF2-40B4-BE49-F238E27FC236}">
                <a16:creationId xmlns:a16="http://schemas.microsoft.com/office/drawing/2014/main" id="{0AFB8B61-EC80-441E-83B2-B62D47B1570E}"/>
              </a:ext>
            </a:extLst>
          </p:cNvPr>
          <p:cNvSpPr txBox="1"/>
          <p:nvPr/>
        </p:nvSpPr>
        <p:spPr>
          <a:xfrm>
            <a:off x="744805" y="3809994"/>
            <a:ext cx="4331264" cy="369332"/>
          </a:xfrm>
          <a:prstGeom prst="rect">
            <a:avLst/>
          </a:prstGeom>
          <a:noFill/>
        </p:spPr>
        <p:txBody>
          <a:bodyPr wrap="square" rtlCol="0">
            <a:spAutoFit/>
          </a:bodyPr>
          <a:lstStyle/>
          <a:p>
            <a:r>
              <a:rPr lang="en-US" b="1" dirty="0">
                <a:highlight>
                  <a:srgbClr val="FFFF00"/>
                </a:highlight>
              </a:rPr>
              <a:t>Day to Day Operations/ Node Configuration</a:t>
            </a:r>
          </a:p>
        </p:txBody>
      </p:sp>
      <p:graphicFrame>
        <p:nvGraphicFramePr>
          <p:cNvPr id="11" name="Table 10">
            <a:extLst>
              <a:ext uri="{FF2B5EF4-FFF2-40B4-BE49-F238E27FC236}">
                <a16:creationId xmlns:a16="http://schemas.microsoft.com/office/drawing/2014/main" id="{BEE3EE3F-CEA3-4A6A-A5F0-4F126E00A374}"/>
              </a:ext>
            </a:extLst>
          </p:cNvPr>
          <p:cNvGraphicFramePr>
            <a:graphicFrameLocks noGrp="1"/>
          </p:cNvGraphicFramePr>
          <p:nvPr>
            <p:extLst>
              <p:ext uri="{D42A27DB-BD31-4B8C-83A1-F6EECF244321}">
                <p14:modId xmlns:p14="http://schemas.microsoft.com/office/powerpoint/2010/main" val="3621629359"/>
              </p:ext>
            </p:extLst>
          </p:nvPr>
        </p:nvGraphicFramePr>
        <p:xfrm>
          <a:off x="758351" y="4158404"/>
          <a:ext cx="7981888" cy="762000"/>
        </p:xfrm>
        <a:graphic>
          <a:graphicData uri="http://schemas.openxmlformats.org/drawingml/2006/table">
            <a:tbl>
              <a:tblPr/>
              <a:tblGrid>
                <a:gridCol w="3795831">
                  <a:extLst>
                    <a:ext uri="{9D8B030D-6E8A-4147-A177-3AD203B41FA5}">
                      <a16:colId xmlns:a16="http://schemas.microsoft.com/office/drawing/2014/main" val="4166303683"/>
                    </a:ext>
                  </a:extLst>
                </a:gridCol>
                <a:gridCol w="4186057">
                  <a:extLst>
                    <a:ext uri="{9D8B030D-6E8A-4147-A177-3AD203B41FA5}">
                      <a16:colId xmlns:a16="http://schemas.microsoft.com/office/drawing/2014/main" val="1765281119"/>
                    </a:ext>
                  </a:extLst>
                </a:gridCol>
              </a:tblGrid>
              <a:tr h="571500">
                <a:tc>
                  <a:txBody>
                    <a:bodyPr/>
                    <a:lstStyle/>
                    <a:p>
                      <a:pPr algn="l" fontAlgn="b"/>
                      <a:r>
                        <a:rPr lang="en-US" sz="1100" b="0" i="0" u="none" strike="noStrike" dirty="0">
                          <a:solidFill>
                            <a:srgbClr val="000000"/>
                          </a:solidFill>
                          <a:effectLst/>
                          <a:latin typeface="Calibri" panose="020F0502020204030204" pitchFamily="34" charset="0"/>
                        </a:rPr>
                        <a:t>Creating new VMs is time consuming and require scripts to be developed (setting up self-registration, different cloud automations for setting up new VMs etc.).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Ansible playbooks and installers to bring new VMs into the cluster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1512338"/>
                  </a:ext>
                </a:extLst>
              </a:tr>
              <a:tr h="190500">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Handles auto-scaling and load-balancing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873586"/>
                  </a:ext>
                </a:extLst>
              </a:tr>
            </a:tbl>
          </a:graphicData>
        </a:graphic>
      </p:graphicFrame>
      <p:sp>
        <p:nvSpPr>
          <p:cNvPr id="12" name="TextBox 11">
            <a:extLst>
              <a:ext uri="{FF2B5EF4-FFF2-40B4-BE49-F238E27FC236}">
                <a16:creationId xmlns:a16="http://schemas.microsoft.com/office/drawing/2014/main" id="{679DF5E3-18F9-472F-88B2-9CA51E63A5DC}"/>
              </a:ext>
            </a:extLst>
          </p:cNvPr>
          <p:cNvSpPr txBox="1"/>
          <p:nvPr/>
        </p:nvSpPr>
        <p:spPr>
          <a:xfrm>
            <a:off x="744805" y="5038554"/>
            <a:ext cx="4331264" cy="369332"/>
          </a:xfrm>
          <a:prstGeom prst="rect">
            <a:avLst/>
          </a:prstGeom>
          <a:noFill/>
        </p:spPr>
        <p:txBody>
          <a:bodyPr wrap="square" rtlCol="0">
            <a:spAutoFit/>
          </a:bodyPr>
          <a:lstStyle/>
          <a:p>
            <a:r>
              <a:rPr lang="en-US" b="1" dirty="0">
                <a:highlight>
                  <a:srgbClr val="FFFF00"/>
                </a:highlight>
              </a:rPr>
              <a:t>Security</a:t>
            </a:r>
          </a:p>
        </p:txBody>
      </p:sp>
      <p:graphicFrame>
        <p:nvGraphicFramePr>
          <p:cNvPr id="14" name="Table 13">
            <a:extLst>
              <a:ext uri="{FF2B5EF4-FFF2-40B4-BE49-F238E27FC236}">
                <a16:creationId xmlns:a16="http://schemas.microsoft.com/office/drawing/2014/main" id="{502867BD-401F-4040-8DA7-598E038D5D9B}"/>
              </a:ext>
            </a:extLst>
          </p:cNvPr>
          <p:cNvGraphicFramePr>
            <a:graphicFrameLocks noGrp="1"/>
          </p:cNvGraphicFramePr>
          <p:nvPr>
            <p:extLst>
              <p:ext uri="{D42A27DB-BD31-4B8C-83A1-F6EECF244321}">
                <p14:modId xmlns:p14="http://schemas.microsoft.com/office/powerpoint/2010/main" val="2274827487"/>
              </p:ext>
            </p:extLst>
          </p:nvPr>
        </p:nvGraphicFramePr>
        <p:xfrm>
          <a:off x="744805" y="5400256"/>
          <a:ext cx="8019185" cy="725805"/>
        </p:xfrm>
        <a:graphic>
          <a:graphicData uri="http://schemas.openxmlformats.org/drawingml/2006/table">
            <a:tbl>
              <a:tblPr/>
              <a:tblGrid>
                <a:gridCol w="3797300">
                  <a:extLst>
                    <a:ext uri="{9D8B030D-6E8A-4147-A177-3AD203B41FA5}">
                      <a16:colId xmlns:a16="http://schemas.microsoft.com/office/drawing/2014/main" val="1742068312"/>
                    </a:ext>
                  </a:extLst>
                </a:gridCol>
                <a:gridCol w="4221885">
                  <a:extLst>
                    <a:ext uri="{9D8B030D-6E8A-4147-A177-3AD203B41FA5}">
                      <a16:colId xmlns:a16="http://schemas.microsoft.com/office/drawing/2014/main" val="866664275"/>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RBAC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Add the users to the project and security features are automatically assigned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259869"/>
                  </a:ext>
                </a:extLst>
              </a:tr>
              <a:tr h="190500">
                <a:tc>
                  <a:txBody>
                    <a:bodyPr/>
                    <a:lstStyle/>
                    <a:p>
                      <a:pPr algn="l" fontAlgn="b"/>
                      <a:r>
                        <a:rPr lang="en-US" sz="1100" b="0" i="0" u="none" strike="noStrike">
                          <a:solidFill>
                            <a:srgbClr val="000000"/>
                          </a:solidFill>
                          <a:effectLst/>
                          <a:latin typeface="Calibri" panose="020F0502020204030204" pitchFamily="34" charset="0"/>
                        </a:rPr>
                        <a:t>IAM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It handles Kubernetes name spacing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0615203"/>
                  </a:ext>
                </a:extLst>
              </a:tr>
              <a:tr h="190500">
                <a:tc>
                  <a:txBody>
                    <a:bodyPr/>
                    <a:lstStyle/>
                    <a:p>
                      <a:pPr algn="l" fontAlgn="b"/>
                      <a:r>
                        <a:rPr lang="en-US" sz="1100" b="0" i="0" u="none" strike="noStrike" dirty="0">
                          <a:solidFill>
                            <a:srgbClr val="000000"/>
                          </a:solidFill>
                          <a:effectLst/>
                          <a:latin typeface="Calibri" panose="020F0502020204030204" pitchFamily="34" charset="0"/>
                        </a:rPr>
                        <a:t>AUTH needs to be build out and it is time consuming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0473152"/>
                  </a:ext>
                </a:extLst>
              </a:tr>
            </a:tbl>
          </a:graphicData>
        </a:graphic>
      </p:graphicFrame>
    </p:spTree>
    <p:extLst>
      <p:ext uri="{BB962C8B-B14F-4D97-AF65-F5344CB8AC3E}">
        <p14:creationId xmlns:p14="http://schemas.microsoft.com/office/powerpoint/2010/main" val="381273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Red Hat OpenShift Container Platform Workshop">
            <a:extLst>
              <a:ext uri="{FF2B5EF4-FFF2-40B4-BE49-F238E27FC236}">
                <a16:creationId xmlns:a16="http://schemas.microsoft.com/office/drawing/2014/main" id="{28708812-1A8E-41FE-9A32-EC4FCC9C4BF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23612" y="2783950"/>
            <a:ext cx="6000040" cy="1635010"/>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Shape 74">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9DFDA4-563D-4421-BE71-60B53E93AB4F}"/>
              </a:ext>
            </a:extLst>
          </p:cNvPr>
          <p:cNvSpPr>
            <a:spLocks noGrp="1"/>
          </p:cNvSpPr>
          <p:nvPr>
            <p:ph type="title"/>
          </p:nvPr>
        </p:nvSpPr>
        <p:spPr>
          <a:xfrm>
            <a:off x="168348" y="2225823"/>
            <a:ext cx="5529943" cy="1325563"/>
          </a:xfrm>
        </p:spPr>
        <p:txBody>
          <a:bodyPr>
            <a:noAutofit/>
          </a:bodyPr>
          <a:lstStyle/>
          <a:p>
            <a:pPr algn="ctr"/>
            <a:r>
              <a:rPr lang="en-US" b="1" dirty="0">
                <a:effectLst/>
                <a:latin typeface="Calibri" panose="020F0502020204030204" pitchFamily="34" charset="0"/>
                <a:ea typeface="Calibri" panose="020F0502020204030204" pitchFamily="34" charset="0"/>
                <a:cs typeface="Times New Roman" panose="02020603050405020304" pitchFamily="18" charset="0"/>
              </a:rPr>
              <a:t>Red Hat OpenShift Services on AWS (Rosa)</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dirty="0"/>
          </a:p>
        </p:txBody>
      </p:sp>
      <p:sp>
        <p:nvSpPr>
          <p:cNvPr id="3" name="Content Placeholder 2">
            <a:extLst>
              <a:ext uri="{FF2B5EF4-FFF2-40B4-BE49-F238E27FC236}">
                <a16:creationId xmlns:a16="http://schemas.microsoft.com/office/drawing/2014/main" id="{D7BD6E21-15C3-457F-BA57-5C95F3D3C2C1}"/>
              </a:ext>
            </a:extLst>
          </p:cNvPr>
          <p:cNvSpPr>
            <a:spLocks noGrp="1"/>
          </p:cNvSpPr>
          <p:nvPr>
            <p:ph idx="1"/>
          </p:nvPr>
        </p:nvSpPr>
        <p:spPr>
          <a:xfrm>
            <a:off x="1162111" y="3838423"/>
            <a:ext cx="3542415" cy="481640"/>
          </a:xfrm>
        </p:spPr>
        <p:txBody>
          <a:bodyPr>
            <a:normAutofit/>
          </a:bodyPr>
          <a:lstStyle/>
          <a:p>
            <a:pPr marL="0" marR="0" indent="0">
              <a:spcBef>
                <a:spcPts val="0"/>
              </a:spcBef>
              <a:spcAft>
                <a:spcPts val="800"/>
              </a:spcAft>
              <a:buNone/>
            </a:pPr>
            <a:r>
              <a:rPr lang="en-US" sz="2000" dirty="0">
                <a:hlinkClick r:id="rId4"/>
              </a:rPr>
              <a:t>https://aws.amazon.com/rosa/</a:t>
            </a:r>
            <a:endParaRPr lang="en-US" sz="2000" dirty="0"/>
          </a:p>
          <a:p>
            <a:pPr marL="0" indent="0">
              <a:buNone/>
            </a:pPr>
            <a:endParaRPr lang="en-US" sz="2000" dirty="0"/>
          </a:p>
        </p:txBody>
      </p:sp>
    </p:spTree>
    <p:extLst>
      <p:ext uri="{BB962C8B-B14F-4D97-AF65-F5344CB8AC3E}">
        <p14:creationId xmlns:p14="http://schemas.microsoft.com/office/powerpoint/2010/main" val="375795138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B496E3-6255-485C-B6A5-63E0A92684CD}"/>
              </a:ext>
            </a:extLst>
          </p:cNvPr>
          <p:cNvPicPr>
            <a:picLocks noChangeAspect="1"/>
          </p:cNvPicPr>
          <p:nvPr/>
        </p:nvPicPr>
        <p:blipFill rotWithShape="1">
          <a:blip r:embed="rId2"/>
          <a:srcRect r="2170"/>
          <a:stretch/>
        </p:blipFill>
        <p:spPr>
          <a:xfrm>
            <a:off x="788894" y="65035"/>
            <a:ext cx="10721787" cy="6796117"/>
          </a:xfrm>
          <a:prstGeom prst="rect">
            <a:avLst/>
          </a:prstGeom>
        </p:spPr>
      </p:pic>
    </p:spTree>
    <p:extLst>
      <p:ext uri="{BB962C8B-B14F-4D97-AF65-F5344CB8AC3E}">
        <p14:creationId xmlns:p14="http://schemas.microsoft.com/office/powerpoint/2010/main" val="42875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3515EFA-D353-4023-A011-8C776A7998BF}"/>
              </a:ext>
            </a:extLst>
          </p:cNvPr>
          <p:cNvPicPr>
            <a:picLocks noGrp="1"/>
          </p:cNvPicPr>
          <p:nvPr>
            <p:ph idx="1"/>
          </p:nvPr>
        </p:nvPicPr>
        <p:blipFill rotWithShape="1">
          <a:blip r:embed="rId2"/>
          <a:srcRect t="4498" b="4558"/>
          <a:stretch/>
        </p:blipFill>
        <p:spPr>
          <a:xfrm>
            <a:off x="0" y="95534"/>
            <a:ext cx="5199799" cy="6666931"/>
          </a:xfrm>
          <a:prstGeom prst="rect">
            <a:avLst/>
          </a:prstGeom>
        </p:spPr>
      </p:pic>
      <p:sp>
        <p:nvSpPr>
          <p:cNvPr id="5" name="TextBox 4">
            <a:extLst>
              <a:ext uri="{FF2B5EF4-FFF2-40B4-BE49-F238E27FC236}">
                <a16:creationId xmlns:a16="http://schemas.microsoft.com/office/drawing/2014/main" id="{7D2DDB9C-98A9-408D-9BAB-910FA4806F3A}"/>
              </a:ext>
            </a:extLst>
          </p:cNvPr>
          <p:cNvSpPr txBox="1"/>
          <p:nvPr/>
        </p:nvSpPr>
        <p:spPr>
          <a:xfrm>
            <a:off x="5336273" y="2767280"/>
            <a:ext cx="5568287" cy="1323439"/>
          </a:xfrm>
          <a:prstGeom prst="rect">
            <a:avLst/>
          </a:prstGeom>
          <a:noFill/>
        </p:spPr>
        <p:txBody>
          <a:bodyPr wrap="square" rtlCol="0">
            <a:spAutoFit/>
          </a:bodyPr>
          <a:lstStyle/>
          <a:p>
            <a:r>
              <a:rPr lang="en-US" sz="8000" b="1" dirty="0"/>
              <a:t>Thank you!</a:t>
            </a:r>
          </a:p>
        </p:txBody>
      </p:sp>
    </p:spTree>
    <p:extLst>
      <p:ext uri="{BB962C8B-B14F-4D97-AF65-F5344CB8AC3E}">
        <p14:creationId xmlns:p14="http://schemas.microsoft.com/office/powerpoint/2010/main" val="3124590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DB2721-5CF5-46AF-9419-F78F8889302A}"/>
              </a:ext>
            </a:extLst>
          </p:cNvPr>
          <p:cNvSpPr>
            <a:spLocks noGrp="1"/>
          </p:cNvSpPr>
          <p:nvPr>
            <p:ph type="title"/>
          </p:nvPr>
        </p:nvSpPr>
        <p:spPr>
          <a:xfrm>
            <a:off x="804672" y="640080"/>
            <a:ext cx="3282696" cy="5257800"/>
          </a:xfrm>
        </p:spPr>
        <p:txBody>
          <a:bodyPr>
            <a:normAutofit/>
          </a:bodyPr>
          <a:lstStyle/>
          <a:p>
            <a:r>
              <a:rPr lang="en-US" b="1">
                <a:solidFill>
                  <a:schemeClr val="bg1"/>
                </a:solidFill>
              </a:rPr>
              <a:t>References</a:t>
            </a:r>
          </a:p>
        </p:txBody>
      </p:sp>
      <p:sp>
        <p:nvSpPr>
          <p:cNvPr id="3" name="Content Placeholder 2">
            <a:extLst>
              <a:ext uri="{FF2B5EF4-FFF2-40B4-BE49-F238E27FC236}">
                <a16:creationId xmlns:a16="http://schemas.microsoft.com/office/drawing/2014/main" id="{EB9FA3F1-A889-47C9-9644-B51561112061}"/>
              </a:ext>
            </a:extLst>
          </p:cNvPr>
          <p:cNvSpPr>
            <a:spLocks noGrp="1"/>
          </p:cNvSpPr>
          <p:nvPr>
            <p:ph idx="1"/>
          </p:nvPr>
        </p:nvSpPr>
        <p:spPr>
          <a:xfrm>
            <a:off x="5358384" y="640081"/>
            <a:ext cx="6024654" cy="5257800"/>
          </a:xfrm>
        </p:spPr>
        <p:txBody>
          <a:bodyPr anchor="ctr">
            <a:normAutofit/>
          </a:bodyPr>
          <a:lstStyle/>
          <a:p>
            <a:r>
              <a:rPr lang="en-US" sz="2000" dirty="0">
                <a:hlinkClick r:id="rId2"/>
              </a:rPr>
              <a:t>https://www.redhat.com/en</a:t>
            </a:r>
            <a:endParaRPr lang="en-US" sz="2000" dirty="0"/>
          </a:p>
          <a:p>
            <a:r>
              <a:rPr lang="en-US" sz="2000" dirty="0">
                <a:hlinkClick r:id="rId3"/>
              </a:rPr>
              <a:t>https://docs.openshift.com/container-platform/4.2/cli_reference/openshift_cli/getting-started-cli.html</a:t>
            </a:r>
            <a:endParaRPr lang="en-US" sz="2000" dirty="0"/>
          </a:p>
          <a:p>
            <a:r>
              <a:rPr lang="en-US" sz="2000" dirty="0">
                <a:hlinkClick r:id="rId4"/>
              </a:rPr>
              <a:t>https://aws.amazon.com/rosa/</a:t>
            </a:r>
            <a:endParaRPr lang="en-US" sz="2000" dirty="0"/>
          </a:p>
          <a:p>
            <a:r>
              <a:rPr lang="en-US" sz="2000" dirty="0">
                <a:hlinkClick r:id="rId5"/>
              </a:rPr>
              <a:t>https://kubernetes.io/</a:t>
            </a:r>
            <a:endParaRPr lang="en-US" sz="2000" dirty="0"/>
          </a:p>
          <a:p>
            <a:r>
              <a:rPr lang="en-US" sz="2000" dirty="0">
                <a:hlinkClick r:id="rId6"/>
              </a:rPr>
              <a:t>https://www.ibm.com/cloud/redhat</a:t>
            </a:r>
            <a:endParaRPr lang="en-US" sz="2000" dirty="0"/>
          </a:p>
          <a:p>
            <a:endParaRPr lang="en-US" sz="2400" dirty="0"/>
          </a:p>
          <a:p>
            <a:endParaRPr lang="en-US" sz="2400" dirty="0"/>
          </a:p>
        </p:txBody>
      </p:sp>
      <p:sp>
        <p:nvSpPr>
          <p:cNvPr id="7" name="Rectangle 6">
            <a:extLst>
              <a:ext uri="{FF2B5EF4-FFF2-40B4-BE49-F238E27FC236}">
                <a16:creationId xmlns:a16="http://schemas.microsoft.com/office/drawing/2014/main" id="{0CC40FC8-BD98-48AE-A8BC-5C8270FC8CF8}"/>
              </a:ext>
            </a:extLst>
          </p:cNvPr>
          <p:cNvSpPr/>
          <p:nvPr/>
        </p:nvSpPr>
        <p:spPr>
          <a:xfrm>
            <a:off x="4525498" y="0"/>
            <a:ext cx="18366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030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E8743-4BB3-4B00-9407-65E70761E261}"/>
              </a:ext>
            </a:extLst>
          </p:cNvPr>
          <p:cNvSpPr>
            <a:spLocks noGrp="1"/>
          </p:cNvSpPr>
          <p:nvPr>
            <p:ph type="title"/>
          </p:nvPr>
        </p:nvSpPr>
        <p:spPr/>
        <p:txBody>
          <a:bodyPr>
            <a:normAutofit/>
          </a:bodyPr>
          <a:lstStyle/>
          <a:p>
            <a:r>
              <a:rPr lang="en-US" sz="6000" b="1" dirty="0">
                <a:latin typeface="+mn-lt"/>
              </a:rPr>
              <a:t>Content</a:t>
            </a:r>
          </a:p>
        </p:txBody>
      </p:sp>
      <p:sp>
        <p:nvSpPr>
          <p:cNvPr id="3" name="Content Placeholder 2">
            <a:extLst>
              <a:ext uri="{FF2B5EF4-FFF2-40B4-BE49-F238E27FC236}">
                <a16:creationId xmlns:a16="http://schemas.microsoft.com/office/drawing/2014/main" id="{B6614A4C-CBAF-4150-AF78-0385DC417D24}"/>
              </a:ext>
            </a:extLst>
          </p:cNvPr>
          <p:cNvSpPr>
            <a:spLocks noGrp="1"/>
          </p:cNvSpPr>
          <p:nvPr>
            <p:ph idx="1"/>
          </p:nvPr>
        </p:nvSpPr>
        <p:spPr/>
        <p:txBody>
          <a:bodyPr/>
          <a:lstStyle/>
          <a:p>
            <a:r>
              <a:rPr lang="en-US" dirty="0"/>
              <a:t>Introduction to Container Orchestration</a:t>
            </a:r>
          </a:p>
          <a:p>
            <a:r>
              <a:rPr lang="en-US" dirty="0"/>
              <a:t>What is Kubernetes?</a:t>
            </a:r>
          </a:p>
          <a:p>
            <a:r>
              <a:rPr lang="en-US" dirty="0"/>
              <a:t>Brief Introduction to Red Hat and OpenShift</a:t>
            </a:r>
          </a:p>
          <a:p>
            <a:r>
              <a:rPr lang="en-US" dirty="0"/>
              <a:t>Red Hat OpenShift Services on AWS (ROSA)</a:t>
            </a:r>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85B8F01E-3EAF-4C8B-A9E1-BB54F21E0C72}"/>
              </a:ext>
            </a:extLst>
          </p:cNvPr>
          <p:cNvSpPr/>
          <p:nvPr/>
        </p:nvSpPr>
        <p:spPr>
          <a:xfrm>
            <a:off x="0" y="6318913"/>
            <a:ext cx="12192000" cy="539087"/>
          </a:xfrm>
          <a:prstGeom prst="rect">
            <a:avLst/>
          </a:prstGeom>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AEF2B3C-A9BC-4E3F-9AD4-AD09C949E695}"/>
              </a:ext>
            </a:extLst>
          </p:cNvPr>
          <p:cNvSpPr/>
          <p:nvPr/>
        </p:nvSpPr>
        <p:spPr>
          <a:xfrm>
            <a:off x="0" y="6240925"/>
            <a:ext cx="12192000" cy="1419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2069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1C51-A857-4D4D-9B39-7B7E232127D7}"/>
              </a:ext>
            </a:extLst>
          </p:cNvPr>
          <p:cNvSpPr>
            <a:spLocks noGrp="1"/>
          </p:cNvSpPr>
          <p:nvPr>
            <p:ph type="title"/>
          </p:nvPr>
        </p:nvSpPr>
        <p:spPr>
          <a:xfrm>
            <a:off x="7560306" y="1984443"/>
            <a:ext cx="4087306" cy="2889114"/>
          </a:xfrm>
        </p:spPr>
        <p:txBody>
          <a:bodyPr vert="horz" lIns="91440" tIns="45720" rIns="91440" bIns="45720" rtlCol="0" anchor="b">
            <a:normAutofit/>
          </a:bodyPr>
          <a:lstStyle/>
          <a:p>
            <a:pPr algn="ctr"/>
            <a:r>
              <a:rPr lang="en-US" sz="6600" b="1" dirty="0">
                <a:effectLst/>
              </a:rPr>
              <a:t>What is a container?</a:t>
            </a:r>
            <a:br>
              <a:rPr lang="en-US" sz="6600" dirty="0">
                <a:effectLst/>
              </a:rPr>
            </a:br>
            <a:endParaRPr lang="en-US" sz="6600" dirty="0"/>
          </a:p>
        </p:txBody>
      </p:sp>
      <p:sp>
        <p:nvSpPr>
          <p:cNvPr id="71" name="Freeform: Shape 7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Containers &amp;amp; Micro-Services — Alliance Technology Group">
            <a:extLst>
              <a:ext uri="{FF2B5EF4-FFF2-40B4-BE49-F238E27FC236}">
                <a16:creationId xmlns:a16="http://schemas.microsoft.com/office/drawing/2014/main" id="{43BEF6A4-B102-4F55-88D2-F56672E93D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5" b="120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4059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869D-326A-4198-A583-883A6E549DC3}"/>
              </a:ext>
            </a:extLst>
          </p:cNvPr>
          <p:cNvSpPr>
            <a:spLocks noGrp="1"/>
          </p:cNvSpPr>
          <p:nvPr>
            <p:ph type="title"/>
          </p:nvPr>
        </p:nvSpPr>
        <p:spPr>
          <a:xfrm>
            <a:off x="675037" y="2560529"/>
            <a:ext cx="4595071" cy="1645501"/>
          </a:xfrm>
        </p:spPr>
        <p:txBody>
          <a:bodyPr>
            <a:normAutofit fontScale="90000"/>
          </a:bodyPr>
          <a:lstStyle/>
          <a:p>
            <a:pPr algn="ctr"/>
            <a:r>
              <a:rPr lang="en-US" sz="6000" b="1" dirty="0">
                <a:latin typeface="Calibri" panose="020F0502020204030204" pitchFamily="34" charset="0"/>
                <a:ea typeface="Calibri" panose="020F0502020204030204" pitchFamily="34" charset="0"/>
                <a:cs typeface="Times New Roman" panose="02020603050405020304" pitchFamily="18" charset="0"/>
              </a:rPr>
              <a:t>W</a:t>
            </a:r>
            <a:r>
              <a:rPr lang="en-US" sz="6000" b="1" dirty="0">
                <a:effectLst/>
                <a:latin typeface="Calibri" panose="020F0502020204030204" pitchFamily="34" charset="0"/>
                <a:ea typeface="Calibri" panose="020F0502020204030204" pitchFamily="34" charset="0"/>
                <a:cs typeface="Times New Roman" panose="02020603050405020304" pitchFamily="18" charset="0"/>
              </a:rPr>
              <a:t>hy container orchestration?</a:t>
            </a:r>
            <a:endParaRPr lang="en-US" sz="6000" dirty="0"/>
          </a:p>
        </p:txBody>
      </p:sp>
      <p:sp>
        <p:nvSpPr>
          <p:cNvPr id="17" name="Rectangle 16">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9DC6B8B7-AA3F-4407-A2C4-06CED80CC492}"/>
              </a:ext>
            </a:extLst>
          </p:cNvPr>
          <p:cNvPicPr>
            <a:picLocks noChangeAspect="1"/>
          </p:cNvPicPr>
          <p:nvPr/>
        </p:nvPicPr>
        <p:blipFill>
          <a:blip r:embed="rId3"/>
          <a:stretch>
            <a:fillRect/>
          </a:stretch>
        </p:blipFill>
        <p:spPr>
          <a:xfrm>
            <a:off x="6510653" y="321734"/>
            <a:ext cx="2184826" cy="2739814"/>
          </a:xfrm>
          <a:prstGeom prst="rect">
            <a:avLst/>
          </a:prstGeom>
        </p:spPr>
      </p:pic>
      <p:sp>
        <p:nvSpPr>
          <p:cNvPr id="23" name="Rectangle 22">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96D0716D-3731-4B64-9D43-2779E24EB178}"/>
              </a:ext>
            </a:extLst>
          </p:cNvPr>
          <p:cNvPicPr>
            <a:picLocks noChangeAspect="1"/>
          </p:cNvPicPr>
          <p:nvPr/>
        </p:nvPicPr>
        <p:blipFill>
          <a:blip r:embed="rId4"/>
          <a:stretch>
            <a:fillRect/>
          </a:stretch>
        </p:blipFill>
        <p:spPr>
          <a:xfrm>
            <a:off x="9590439" y="321734"/>
            <a:ext cx="2188989" cy="2739814"/>
          </a:xfrm>
          <a:prstGeom prst="rect">
            <a:avLst/>
          </a:prstGeom>
        </p:spPr>
      </p:pic>
      <p:pic>
        <p:nvPicPr>
          <p:cNvPr id="8" name="Picture 7">
            <a:extLst>
              <a:ext uri="{FF2B5EF4-FFF2-40B4-BE49-F238E27FC236}">
                <a16:creationId xmlns:a16="http://schemas.microsoft.com/office/drawing/2014/main" id="{F619AD21-7B54-4325-AB58-1608D3F9FC4A}"/>
              </a:ext>
            </a:extLst>
          </p:cNvPr>
          <p:cNvPicPr>
            <a:picLocks noChangeAspect="1"/>
          </p:cNvPicPr>
          <p:nvPr/>
        </p:nvPicPr>
        <p:blipFill>
          <a:blip r:embed="rId5"/>
          <a:stretch>
            <a:fillRect/>
          </a:stretch>
        </p:blipFill>
        <p:spPr>
          <a:xfrm>
            <a:off x="8104247" y="3796452"/>
            <a:ext cx="2079505" cy="2559898"/>
          </a:xfrm>
          <a:prstGeom prst="rect">
            <a:avLst/>
          </a:prstGeom>
        </p:spPr>
      </p:pic>
      <p:sp>
        <p:nvSpPr>
          <p:cNvPr id="6" name="Multiplication Sign 5">
            <a:extLst>
              <a:ext uri="{FF2B5EF4-FFF2-40B4-BE49-F238E27FC236}">
                <a16:creationId xmlns:a16="http://schemas.microsoft.com/office/drawing/2014/main" id="{2A28EE18-FF92-4ADE-9B67-B32276A889FE}"/>
              </a:ext>
            </a:extLst>
          </p:cNvPr>
          <p:cNvSpPr/>
          <p:nvPr/>
        </p:nvSpPr>
        <p:spPr>
          <a:xfrm>
            <a:off x="6737666" y="476250"/>
            <a:ext cx="1718945" cy="84074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408926891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kinning A Cat: Five Ways To Setup Kubernetes - Rapscallion">
            <a:extLst>
              <a:ext uri="{FF2B5EF4-FFF2-40B4-BE49-F238E27FC236}">
                <a16:creationId xmlns:a16="http://schemas.microsoft.com/office/drawing/2014/main" id="{355368BC-F058-4E7F-BFF3-C39F235FF8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303" r="1" b="5864"/>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ogo, icon&#10;&#10;Description automatically generated">
            <a:extLst>
              <a:ext uri="{FF2B5EF4-FFF2-40B4-BE49-F238E27FC236}">
                <a16:creationId xmlns:a16="http://schemas.microsoft.com/office/drawing/2014/main" id="{492BF2C5-A31C-4573-ABEE-0BE45A16B81D}"/>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5918" b="79004" l="31348" r="64551">
                        <a14:foregroundMark x1="36328" y1="29688" x2="35352" y2="24902"/>
                        <a14:foregroundMark x1="57227" y1="23926" x2="58594" y2="32813"/>
                        <a14:foregroundMark x1="48047" y1="16504" x2="44141" y2="15918"/>
                        <a14:foregroundMark x1="64355" y1="24707" x2="64551" y2="31641"/>
                        <a14:foregroundMark x1="47656" y1="73047" x2="46484" y2="69434"/>
                        <a14:foregroundMark x1="45117" y1="79004" x2="47070" y2="79004"/>
                        <a14:foregroundMark x1="31543" y1="30859" x2="31348" y2="2587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rcRect l="28374" t="11342" r="31824" b="16617"/>
          <a:stretch/>
        </p:blipFill>
        <p:spPr>
          <a:xfrm>
            <a:off x="9068535" y="584939"/>
            <a:ext cx="761246" cy="1377855"/>
          </a:xfrm>
          <a:prstGeom prst="rect">
            <a:avLst/>
          </a:prstGeom>
        </p:spPr>
      </p:pic>
    </p:spTree>
    <p:extLst>
      <p:ext uri="{BB962C8B-B14F-4D97-AF65-F5344CB8AC3E}">
        <p14:creationId xmlns:p14="http://schemas.microsoft.com/office/powerpoint/2010/main" val="80821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2F744-D747-4D0C-8605-984C7B85D40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Kubernetes Cluster Architecture</a:t>
            </a:r>
          </a:p>
        </p:txBody>
      </p:sp>
      <p:pic>
        <p:nvPicPr>
          <p:cNvPr id="5" name="Content Placeholder 4">
            <a:extLst>
              <a:ext uri="{FF2B5EF4-FFF2-40B4-BE49-F238E27FC236}">
                <a16:creationId xmlns:a16="http://schemas.microsoft.com/office/drawing/2014/main" id="{545461D8-3B22-442F-84C1-5384A0F6BF7B}"/>
              </a:ext>
            </a:extLst>
          </p:cNvPr>
          <p:cNvPicPr>
            <a:picLocks noGrp="1" noChangeAspect="1"/>
          </p:cNvPicPr>
          <p:nvPr>
            <p:ph idx="1"/>
          </p:nvPr>
        </p:nvPicPr>
        <p:blipFill rotWithShape="1">
          <a:blip r:embed="rId3"/>
          <a:srcRect l="1995" r="6832"/>
          <a:stretch/>
        </p:blipFill>
        <p:spPr>
          <a:xfrm>
            <a:off x="3578087" y="1571485"/>
            <a:ext cx="8481392" cy="4325732"/>
          </a:xfrm>
          <a:prstGeom prst="rect">
            <a:avLst/>
          </a:prstGeom>
        </p:spPr>
      </p:pic>
    </p:spTree>
    <p:extLst>
      <p:ext uri="{BB962C8B-B14F-4D97-AF65-F5344CB8AC3E}">
        <p14:creationId xmlns:p14="http://schemas.microsoft.com/office/powerpoint/2010/main" val="2603720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11BF-D421-49E5-9DF4-6E8CF67DB400}"/>
              </a:ext>
            </a:extLst>
          </p:cNvPr>
          <p:cNvSpPr>
            <a:spLocks noGrp="1"/>
          </p:cNvSpPr>
          <p:nvPr>
            <p:ph type="title"/>
          </p:nvPr>
        </p:nvSpPr>
        <p:spPr/>
        <p:txBody>
          <a:bodyPr/>
          <a:lstStyle/>
          <a:p>
            <a:r>
              <a:rPr lang="en-US" dirty="0"/>
              <a:t>       </a:t>
            </a:r>
            <a:r>
              <a:rPr lang="en-US" sz="4800" b="1" dirty="0"/>
              <a:t>Master</a:t>
            </a:r>
            <a:endParaRPr lang="en-US" b="1" dirty="0"/>
          </a:p>
        </p:txBody>
      </p:sp>
      <p:pic>
        <p:nvPicPr>
          <p:cNvPr id="5" name="Content Placeholder 4">
            <a:extLst>
              <a:ext uri="{FF2B5EF4-FFF2-40B4-BE49-F238E27FC236}">
                <a16:creationId xmlns:a16="http://schemas.microsoft.com/office/drawing/2014/main" id="{7A8B1C98-F5CE-49C3-9CBF-5EC39F6B115C}"/>
              </a:ext>
            </a:extLst>
          </p:cNvPr>
          <p:cNvPicPr>
            <a:picLocks noGrp="1" noChangeAspect="1"/>
          </p:cNvPicPr>
          <p:nvPr>
            <p:ph idx="1"/>
          </p:nvPr>
        </p:nvPicPr>
        <p:blipFill rotWithShape="1">
          <a:blip r:embed="rId3"/>
          <a:srcRect l="1882"/>
          <a:stretch/>
        </p:blipFill>
        <p:spPr>
          <a:xfrm>
            <a:off x="756761" y="1661301"/>
            <a:ext cx="4691270" cy="4909463"/>
          </a:xfrm>
        </p:spPr>
      </p:pic>
      <p:pic>
        <p:nvPicPr>
          <p:cNvPr id="7" name="Picture 6">
            <a:extLst>
              <a:ext uri="{FF2B5EF4-FFF2-40B4-BE49-F238E27FC236}">
                <a16:creationId xmlns:a16="http://schemas.microsoft.com/office/drawing/2014/main" id="{40700879-79D0-4636-991A-2B73A1B58F87}"/>
              </a:ext>
            </a:extLst>
          </p:cNvPr>
          <p:cNvPicPr>
            <a:picLocks noChangeAspect="1"/>
          </p:cNvPicPr>
          <p:nvPr/>
        </p:nvPicPr>
        <p:blipFill rotWithShape="1">
          <a:blip r:embed="rId4"/>
          <a:srcRect t="3566"/>
          <a:stretch/>
        </p:blipFill>
        <p:spPr>
          <a:xfrm>
            <a:off x="5628268" y="2718102"/>
            <a:ext cx="4303753" cy="934270"/>
          </a:xfrm>
          <a:prstGeom prst="rect">
            <a:avLst/>
          </a:prstGeom>
        </p:spPr>
      </p:pic>
      <p:pic>
        <p:nvPicPr>
          <p:cNvPr id="9" name="Picture 8">
            <a:extLst>
              <a:ext uri="{FF2B5EF4-FFF2-40B4-BE49-F238E27FC236}">
                <a16:creationId xmlns:a16="http://schemas.microsoft.com/office/drawing/2014/main" id="{746855A2-239B-49BB-9B20-2FB9EECE82ED}"/>
              </a:ext>
            </a:extLst>
          </p:cNvPr>
          <p:cNvPicPr>
            <a:picLocks noChangeAspect="1"/>
          </p:cNvPicPr>
          <p:nvPr/>
        </p:nvPicPr>
        <p:blipFill>
          <a:blip r:embed="rId5"/>
          <a:stretch>
            <a:fillRect/>
          </a:stretch>
        </p:blipFill>
        <p:spPr>
          <a:xfrm>
            <a:off x="5989775" y="3545155"/>
            <a:ext cx="3249682" cy="2947720"/>
          </a:xfrm>
          <a:prstGeom prst="rect">
            <a:avLst/>
          </a:prstGeom>
        </p:spPr>
      </p:pic>
      <p:pic>
        <p:nvPicPr>
          <p:cNvPr id="11" name="Picture 10">
            <a:extLst>
              <a:ext uri="{FF2B5EF4-FFF2-40B4-BE49-F238E27FC236}">
                <a16:creationId xmlns:a16="http://schemas.microsoft.com/office/drawing/2014/main" id="{5771E1AC-FA19-46B6-86F3-1EE08E5173AD}"/>
              </a:ext>
            </a:extLst>
          </p:cNvPr>
          <p:cNvPicPr>
            <a:picLocks noChangeAspect="1"/>
          </p:cNvPicPr>
          <p:nvPr/>
        </p:nvPicPr>
        <p:blipFill>
          <a:blip r:embed="rId6"/>
          <a:stretch>
            <a:fillRect/>
          </a:stretch>
        </p:blipFill>
        <p:spPr>
          <a:xfrm>
            <a:off x="381621" y="287236"/>
            <a:ext cx="1296746" cy="1325563"/>
          </a:xfrm>
          <a:prstGeom prst="rect">
            <a:avLst/>
          </a:prstGeom>
        </p:spPr>
      </p:pic>
    </p:spTree>
    <p:extLst>
      <p:ext uri="{BB962C8B-B14F-4D97-AF65-F5344CB8AC3E}">
        <p14:creationId xmlns:p14="http://schemas.microsoft.com/office/powerpoint/2010/main" val="2302011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E77CE-081D-445D-9853-416804D5FFBA}"/>
              </a:ext>
            </a:extLst>
          </p:cNvPr>
          <p:cNvSpPr>
            <a:spLocks noGrp="1"/>
          </p:cNvSpPr>
          <p:nvPr>
            <p:ph type="title"/>
          </p:nvPr>
        </p:nvSpPr>
        <p:spPr>
          <a:xfrm>
            <a:off x="1678367" y="408488"/>
            <a:ext cx="1905000" cy="1325563"/>
          </a:xfrm>
        </p:spPr>
        <p:txBody>
          <a:bodyPr>
            <a:normAutofit/>
          </a:bodyPr>
          <a:lstStyle/>
          <a:p>
            <a:r>
              <a:rPr lang="en-US" sz="5400" b="1" dirty="0"/>
              <a:t>Node</a:t>
            </a:r>
          </a:p>
        </p:txBody>
      </p:sp>
      <p:pic>
        <p:nvPicPr>
          <p:cNvPr id="7" name="Picture 6">
            <a:extLst>
              <a:ext uri="{FF2B5EF4-FFF2-40B4-BE49-F238E27FC236}">
                <a16:creationId xmlns:a16="http://schemas.microsoft.com/office/drawing/2014/main" id="{3D610800-C62A-4EAE-9E8C-6C5D72D80BC1}"/>
              </a:ext>
            </a:extLst>
          </p:cNvPr>
          <p:cNvPicPr>
            <a:picLocks noChangeAspect="1"/>
          </p:cNvPicPr>
          <p:nvPr/>
        </p:nvPicPr>
        <p:blipFill>
          <a:blip r:embed="rId3"/>
          <a:stretch>
            <a:fillRect/>
          </a:stretch>
        </p:blipFill>
        <p:spPr>
          <a:xfrm>
            <a:off x="1162463" y="2052637"/>
            <a:ext cx="3157745" cy="923925"/>
          </a:xfrm>
          <a:prstGeom prst="rect">
            <a:avLst/>
          </a:prstGeom>
        </p:spPr>
      </p:pic>
      <p:pic>
        <p:nvPicPr>
          <p:cNvPr id="11" name="Content Placeholder 10">
            <a:extLst>
              <a:ext uri="{FF2B5EF4-FFF2-40B4-BE49-F238E27FC236}">
                <a16:creationId xmlns:a16="http://schemas.microsoft.com/office/drawing/2014/main" id="{F91C0E21-9F13-46AF-BA25-5DCA0D71CDD6}"/>
              </a:ext>
            </a:extLst>
          </p:cNvPr>
          <p:cNvPicPr>
            <a:picLocks noGrp="1" noChangeAspect="1"/>
          </p:cNvPicPr>
          <p:nvPr>
            <p:ph idx="1"/>
          </p:nvPr>
        </p:nvPicPr>
        <p:blipFill rotWithShape="1">
          <a:blip r:embed="rId4"/>
          <a:srcRect t="12823" b="6405"/>
          <a:stretch/>
        </p:blipFill>
        <p:spPr>
          <a:xfrm>
            <a:off x="940904" y="1855304"/>
            <a:ext cx="9296744" cy="3419062"/>
          </a:xfrm>
        </p:spPr>
      </p:pic>
      <p:pic>
        <p:nvPicPr>
          <p:cNvPr id="12" name="Picture 11">
            <a:extLst>
              <a:ext uri="{FF2B5EF4-FFF2-40B4-BE49-F238E27FC236}">
                <a16:creationId xmlns:a16="http://schemas.microsoft.com/office/drawing/2014/main" id="{85A75DCD-FFC9-463A-AE76-C9181007164E}"/>
              </a:ext>
            </a:extLst>
          </p:cNvPr>
          <p:cNvPicPr>
            <a:picLocks noChangeAspect="1"/>
          </p:cNvPicPr>
          <p:nvPr/>
        </p:nvPicPr>
        <p:blipFill>
          <a:blip r:embed="rId5"/>
          <a:stretch>
            <a:fillRect/>
          </a:stretch>
        </p:blipFill>
        <p:spPr>
          <a:xfrm>
            <a:off x="381621" y="287236"/>
            <a:ext cx="1296746" cy="1325563"/>
          </a:xfrm>
          <a:prstGeom prst="rect">
            <a:avLst/>
          </a:prstGeom>
        </p:spPr>
      </p:pic>
      <p:cxnSp>
        <p:nvCxnSpPr>
          <p:cNvPr id="4" name="Straight Arrow Connector 3">
            <a:extLst>
              <a:ext uri="{FF2B5EF4-FFF2-40B4-BE49-F238E27FC236}">
                <a16:creationId xmlns:a16="http://schemas.microsoft.com/office/drawing/2014/main" id="{F71E3904-45AD-47B1-A650-0F48A8A8037C}"/>
              </a:ext>
            </a:extLst>
          </p:cNvPr>
          <p:cNvCxnSpPr/>
          <p:nvPr/>
        </p:nvCxnSpPr>
        <p:spPr>
          <a:xfrm flipV="1">
            <a:off x="3583367" y="3429000"/>
            <a:ext cx="510168" cy="9622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5F471802-E1A3-46E7-8442-5B71C6CB1318}"/>
              </a:ext>
            </a:extLst>
          </p:cNvPr>
          <p:cNvCxnSpPr>
            <a:cxnSpLocks/>
          </p:cNvCxnSpPr>
          <p:nvPr/>
        </p:nvCxnSpPr>
        <p:spPr>
          <a:xfrm flipV="1">
            <a:off x="3583367" y="4242391"/>
            <a:ext cx="510168" cy="1488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01550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F00FA-9BAF-43E5-ABE0-7D3D2958FD06}"/>
              </a:ext>
            </a:extLst>
          </p:cNvPr>
          <p:cNvSpPr>
            <a:spLocks noGrp="1"/>
          </p:cNvSpPr>
          <p:nvPr>
            <p:ph type="title"/>
          </p:nvPr>
        </p:nvSpPr>
        <p:spPr>
          <a:xfrm>
            <a:off x="2367168" y="222360"/>
            <a:ext cx="7457661" cy="2107095"/>
          </a:xfrm>
        </p:spPr>
        <p:txBody>
          <a:bodyPr>
            <a:noAutofit/>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Kubernetes Master and Scheduler</a:t>
            </a:r>
            <a:br>
              <a:rPr lang="en-US" sz="4000" b="1" dirty="0">
                <a:effectLst/>
                <a:latin typeface="Calibri" panose="020F0502020204030204" pitchFamily="34" charset="0"/>
                <a:ea typeface="Calibri" panose="020F0502020204030204" pitchFamily="34" charset="0"/>
                <a:cs typeface="Times New Roman" panose="02020603050405020304" pitchFamily="18" charset="0"/>
              </a:rPr>
            </a:br>
            <a:endParaRPr lang="en-US" sz="8000" b="1" dirty="0"/>
          </a:p>
        </p:txBody>
      </p:sp>
      <p:pic>
        <p:nvPicPr>
          <p:cNvPr id="5" name="Content Placeholder 4">
            <a:extLst>
              <a:ext uri="{FF2B5EF4-FFF2-40B4-BE49-F238E27FC236}">
                <a16:creationId xmlns:a16="http://schemas.microsoft.com/office/drawing/2014/main" id="{18F8CAAE-63C8-45F1-AB25-D2F30C552AD1}"/>
              </a:ext>
            </a:extLst>
          </p:cNvPr>
          <p:cNvPicPr>
            <a:picLocks noGrp="1" noChangeAspect="1"/>
          </p:cNvPicPr>
          <p:nvPr>
            <p:ph idx="1"/>
          </p:nvPr>
        </p:nvPicPr>
        <p:blipFill>
          <a:blip r:embed="rId3"/>
          <a:stretch>
            <a:fillRect/>
          </a:stretch>
        </p:blipFill>
        <p:spPr>
          <a:xfrm>
            <a:off x="548895" y="1275908"/>
            <a:ext cx="11094209" cy="4760524"/>
          </a:xfrm>
        </p:spPr>
      </p:pic>
      <p:pic>
        <p:nvPicPr>
          <p:cNvPr id="8" name="Picture 7">
            <a:extLst>
              <a:ext uri="{FF2B5EF4-FFF2-40B4-BE49-F238E27FC236}">
                <a16:creationId xmlns:a16="http://schemas.microsoft.com/office/drawing/2014/main" id="{8C422696-C79C-47E3-AE81-165D9D685FD4}"/>
              </a:ext>
            </a:extLst>
          </p:cNvPr>
          <p:cNvPicPr>
            <a:picLocks noChangeAspect="1"/>
          </p:cNvPicPr>
          <p:nvPr/>
        </p:nvPicPr>
        <p:blipFill>
          <a:blip r:embed="rId4"/>
          <a:stretch>
            <a:fillRect/>
          </a:stretch>
        </p:blipFill>
        <p:spPr>
          <a:xfrm>
            <a:off x="1070422" y="86353"/>
            <a:ext cx="1296746" cy="1325563"/>
          </a:xfrm>
          <a:prstGeom prst="rect">
            <a:avLst/>
          </a:prstGeom>
        </p:spPr>
      </p:pic>
    </p:spTree>
    <p:extLst>
      <p:ext uri="{BB962C8B-B14F-4D97-AF65-F5344CB8AC3E}">
        <p14:creationId xmlns:p14="http://schemas.microsoft.com/office/powerpoint/2010/main" val="2028888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1803</Words>
  <Application>Microsoft Office PowerPoint</Application>
  <PresentationFormat>Widescreen</PresentationFormat>
  <Paragraphs>142</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Introduction to  Red Hat OpenShift on AWS  (ROSA)</vt:lpstr>
      <vt:lpstr>Content</vt:lpstr>
      <vt:lpstr>What is a container? </vt:lpstr>
      <vt:lpstr>Why container orchestration?</vt:lpstr>
      <vt:lpstr>PowerPoint Presentation</vt:lpstr>
      <vt:lpstr>Kubernetes Cluster Architecture</vt:lpstr>
      <vt:lpstr>       Master</vt:lpstr>
      <vt:lpstr>Node</vt:lpstr>
      <vt:lpstr>Kubernetes Master and Scheduler </vt:lpstr>
      <vt:lpstr>PowerPoint Presentation</vt:lpstr>
      <vt:lpstr>PowerPoint Presentation</vt:lpstr>
      <vt:lpstr>The Kubernetes platform for the enterprise </vt:lpstr>
      <vt:lpstr>Kubernetes vs OpenShift</vt:lpstr>
      <vt:lpstr>Red Hat OpenShift Services on AWS (Rosa) </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Hat OpenShift on AWS (Rosa)</dc:title>
  <dc:creator>Jesus Olivera [student]</dc:creator>
  <cp:lastModifiedBy>Jesus Olivera [student]</cp:lastModifiedBy>
  <cp:revision>53</cp:revision>
  <dcterms:created xsi:type="dcterms:W3CDTF">2021-07-10T22:05:48Z</dcterms:created>
  <dcterms:modified xsi:type="dcterms:W3CDTF">2021-07-14T15:59:55Z</dcterms:modified>
</cp:coreProperties>
</file>