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iortc/aiort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716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73274" y="164556"/>
            <a:ext cx="11844000" cy="144000"/>
          </a:xfrm>
          <a:prstGeom prst="roundRect">
            <a:avLst>
              <a:gd fmla="val 50000" name="adj"/>
            </a:avLst>
          </a:prstGeom>
          <a:solidFill>
            <a:srgbClr val="262626"/>
          </a:solidFill>
          <a:ln cap="flat" cmpd="sng" w="31750">
            <a:solidFill>
              <a:srgbClr val="A192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258410" y="260819"/>
            <a:ext cx="11673728" cy="6432625"/>
          </a:xfrm>
          <a:custGeom>
            <a:rect b="b" l="l" r="r" t="t"/>
            <a:pathLst>
              <a:path extrusionOk="0" h="6432625" w="11673728">
                <a:moveTo>
                  <a:pt x="0" y="0"/>
                </a:moveTo>
                <a:lnTo>
                  <a:pt x="11486041" y="0"/>
                </a:lnTo>
                <a:cubicBezTo>
                  <a:pt x="11589697" y="0"/>
                  <a:pt x="11673727" y="84030"/>
                  <a:pt x="11673727" y="187686"/>
                </a:cubicBezTo>
                <a:lnTo>
                  <a:pt x="11673727" y="6288625"/>
                </a:lnTo>
                <a:lnTo>
                  <a:pt x="11673728" y="6288625"/>
                </a:lnTo>
                <a:lnTo>
                  <a:pt x="11673728" y="6360625"/>
                </a:lnTo>
                <a:cubicBezTo>
                  <a:pt x="11673728" y="6400390"/>
                  <a:pt x="11641493" y="6432625"/>
                  <a:pt x="11601728" y="6432625"/>
                </a:cubicBezTo>
                <a:lnTo>
                  <a:pt x="214876" y="6432625"/>
                </a:lnTo>
                <a:cubicBezTo>
                  <a:pt x="175111" y="6432625"/>
                  <a:pt x="142876" y="6400390"/>
                  <a:pt x="142876" y="6360625"/>
                </a:cubicBezTo>
                <a:lnTo>
                  <a:pt x="142876" y="6289750"/>
                </a:lnTo>
                <a:lnTo>
                  <a:pt x="142874" y="6289750"/>
                </a:lnTo>
                <a:lnTo>
                  <a:pt x="142874" y="187686"/>
                </a:lnTo>
                <a:cubicBezTo>
                  <a:pt x="142874" y="109944"/>
                  <a:pt x="95607" y="43242"/>
                  <a:pt x="28244" y="14749"/>
                </a:cubicBezTo>
                <a:lnTo>
                  <a:pt x="0" y="5982"/>
                </a:lnTo>
                <a:close/>
              </a:path>
            </a:pathLst>
          </a:custGeom>
          <a:gradFill>
            <a:gsLst>
              <a:gs pos="0">
                <a:srgbClr val="D8D8D8">
                  <a:alpha val="97647"/>
                </a:srgbClr>
              </a:gs>
              <a:gs pos="1000">
                <a:srgbClr val="D8D8D8">
                  <a:alpha val="97647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  <a:effectLst>
            <a:outerShdw rotWithShape="0" algn="tr" dir="8100000" dist="1016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400">
                <a:solidFill>
                  <a:srgbClr val="FF8356"/>
                </a:solidFill>
              </a:rPr>
              <a:t>모션감지 CCTV</a:t>
            </a:r>
            <a:r>
              <a:rPr b="0" i="0" lang="ko-KR" sz="6400" u="none" cap="none" strike="noStrike">
                <a:solidFill>
                  <a:srgbClr val="FF8356"/>
                </a:solidFill>
                <a:latin typeface="Arial"/>
                <a:ea typeface="Arial"/>
                <a:cs typeface="Arial"/>
                <a:sym typeface="Arial"/>
              </a:rPr>
              <a:t> 계획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마이크로프로세서 -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242854" y="5603789"/>
            <a:ext cx="23724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7169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173274" y="164556"/>
            <a:ext cx="11844000" cy="6533653"/>
            <a:chOff x="173274" y="164556"/>
            <a:chExt cx="11844000" cy="6533653"/>
          </a:xfrm>
        </p:grpSpPr>
        <p:sp>
          <p:nvSpPr>
            <p:cNvPr id="92" name="Google Shape;92;p14"/>
            <p:cNvSpPr/>
            <p:nvPr/>
          </p:nvSpPr>
          <p:spPr>
            <a:xfrm>
              <a:off x="173274" y="164556"/>
              <a:ext cx="11844000" cy="144000"/>
            </a:xfrm>
            <a:prstGeom prst="roundRect">
              <a:avLst>
                <a:gd fmla="val 50000" name="adj"/>
              </a:avLst>
            </a:prstGeom>
            <a:solidFill>
              <a:srgbClr val="262626"/>
            </a:solidFill>
            <a:ln cap="flat" cmpd="sng" w="31750">
              <a:solidFill>
                <a:srgbClr val="A192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76226" y="265584"/>
              <a:ext cx="11673728" cy="6432625"/>
            </a:xfrm>
            <a:custGeom>
              <a:rect b="b" l="l" r="r" t="t"/>
              <a:pathLst>
                <a:path extrusionOk="0" h="6432625" w="11673728">
                  <a:moveTo>
                    <a:pt x="0" y="0"/>
                  </a:moveTo>
                  <a:lnTo>
                    <a:pt x="11486041" y="0"/>
                  </a:lnTo>
                  <a:cubicBezTo>
                    <a:pt x="11589697" y="0"/>
                    <a:pt x="11673727" y="84030"/>
                    <a:pt x="11673727" y="187686"/>
                  </a:cubicBezTo>
                  <a:lnTo>
                    <a:pt x="11673727" y="6288625"/>
                  </a:lnTo>
                  <a:lnTo>
                    <a:pt x="11673728" y="6288625"/>
                  </a:lnTo>
                  <a:lnTo>
                    <a:pt x="11673728" y="6360625"/>
                  </a:lnTo>
                  <a:cubicBezTo>
                    <a:pt x="11673728" y="6400390"/>
                    <a:pt x="11641493" y="6432625"/>
                    <a:pt x="11601728" y="6432625"/>
                  </a:cubicBezTo>
                  <a:lnTo>
                    <a:pt x="214876" y="6432625"/>
                  </a:lnTo>
                  <a:cubicBezTo>
                    <a:pt x="175111" y="6432625"/>
                    <a:pt x="142876" y="6400390"/>
                    <a:pt x="142876" y="6360625"/>
                  </a:cubicBezTo>
                  <a:lnTo>
                    <a:pt x="142876" y="6289750"/>
                  </a:lnTo>
                  <a:lnTo>
                    <a:pt x="142874" y="6289750"/>
                  </a:lnTo>
                  <a:lnTo>
                    <a:pt x="142874" y="187686"/>
                  </a:lnTo>
                  <a:cubicBezTo>
                    <a:pt x="142874" y="109944"/>
                    <a:pt x="95607" y="43242"/>
                    <a:pt x="28244" y="14749"/>
                  </a:cubicBezTo>
                  <a:lnTo>
                    <a:pt x="0" y="5982"/>
                  </a:lnTo>
                  <a:close/>
                </a:path>
              </a:pathLst>
            </a:custGeom>
            <a:gradFill>
              <a:gsLst>
                <a:gs pos="0">
                  <a:srgbClr val="D8D8D8">
                    <a:alpha val="97647"/>
                  </a:srgbClr>
                </a:gs>
                <a:gs pos="1000">
                  <a:srgbClr val="D8D8D8">
                    <a:alpha val="97647"/>
                  </a:srgbClr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  <a:effectLst>
              <a:outerShdw rotWithShape="0" algn="tr" dir="8100000" dist="101600">
                <a:srgbClr val="000000">
                  <a:alpha val="14901"/>
                </a:srgbClr>
              </a:outerShdw>
            </a:effectLst>
          </p:spPr>
          <p:txBody>
            <a:bodyPr anchorCtr="0" anchor="t" bIns="45700" lIns="91425" spcFirstLastPara="1" rIns="91425" wrap="square" tIns="144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4" name="Google Shape;94;p14"/>
          <p:cNvSpPr txBox="1"/>
          <p:nvPr/>
        </p:nvSpPr>
        <p:spPr>
          <a:xfrm>
            <a:off x="726975" y="481925"/>
            <a:ext cx="58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</a:rPr>
              <a:t>구현하려는 작품 </a:t>
            </a:r>
            <a:r>
              <a:rPr b="1" lang="ko-KR" sz="3000">
                <a:solidFill>
                  <a:schemeClr val="dk1"/>
                </a:solidFill>
              </a:rPr>
              <a:t>및 대략적 구성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49600" y="1288800"/>
            <a:ext cx="107568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CCTV 기능 (화면 출력)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카메라(웹캠)를 통한 모션감지 후 반응 발생 시 신호를 전송하여 소리 출력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 소스를 활용하여 모션감지 코드를 구성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P2P 통신을 활용하여  실시간 스트리밍으로 영상 출력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사소한 움직임이나 중요하지 않은 움직임에 반응할 수 있으므로 그 부분은 조정할 수 있다면 최대한 제어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추가적으로 다른 기능을 추가할 수 있음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716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173999" y="162181"/>
            <a:ext cx="11844000" cy="6533653"/>
            <a:chOff x="173274" y="164556"/>
            <a:chExt cx="11844000" cy="6533653"/>
          </a:xfrm>
        </p:grpSpPr>
        <p:sp>
          <p:nvSpPr>
            <p:cNvPr id="101" name="Google Shape;101;p15"/>
            <p:cNvSpPr/>
            <p:nvPr/>
          </p:nvSpPr>
          <p:spPr>
            <a:xfrm>
              <a:off x="173274" y="164556"/>
              <a:ext cx="11844000" cy="144000"/>
            </a:xfrm>
            <a:prstGeom prst="roundRect">
              <a:avLst>
                <a:gd fmla="val 50000" name="adj"/>
              </a:avLst>
            </a:prstGeom>
            <a:solidFill>
              <a:srgbClr val="262626"/>
            </a:solidFill>
            <a:ln cap="flat" cmpd="sng" w="31750">
              <a:solidFill>
                <a:srgbClr val="A192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76226" y="265584"/>
              <a:ext cx="11673728" cy="6432625"/>
            </a:xfrm>
            <a:custGeom>
              <a:rect b="b" l="l" r="r" t="t"/>
              <a:pathLst>
                <a:path extrusionOk="0" h="6432625" w="11673728">
                  <a:moveTo>
                    <a:pt x="0" y="0"/>
                  </a:moveTo>
                  <a:lnTo>
                    <a:pt x="11486041" y="0"/>
                  </a:lnTo>
                  <a:cubicBezTo>
                    <a:pt x="11589697" y="0"/>
                    <a:pt x="11673727" y="84030"/>
                    <a:pt x="11673727" y="187686"/>
                  </a:cubicBezTo>
                  <a:lnTo>
                    <a:pt x="11673727" y="6288625"/>
                  </a:lnTo>
                  <a:lnTo>
                    <a:pt x="11673728" y="6288625"/>
                  </a:lnTo>
                  <a:lnTo>
                    <a:pt x="11673728" y="6360625"/>
                  </a:lnTo>
                  <a:cubicBezTo>
                    <a:pt x="11673728" y="6400390"/>
                    <a:pt x="11641493" y="6432625"/>
                    <a:pt x="11601728" y="6432625"/>
                  </a:cubicBezTo>
                  <a:lnTo>
                    <a:pt x="214876" y="6432625"/>
                  </a:lnTo>
                  <a:cubicBezTo>
                    <a:pt x="175111" y="6432625"/>
                    <a:pt x="142876" y="6400390"/>
                    <a:pt x="142876" y="6360625"/>
                  </a:cubicBezTo>
                  <a:lnTo>
                    <a:pt x="142876" y="6289750"/>
                  </a:lnTo>
                  <a:lnTo>
                    <a:pt x="142874" y="6289750"/>
                  </a:lnTo>
                  <a:lnTo>
                    <a:pt x="142874" y="187686"/>
                  </a:lnTo>
                  <a:cubicBezTo>
                    <a:pt x="142874" y="109944"/>
                    <a:pt x="95607" y="43242"/>
                    <a:pt x="28244" y="14749"/>
                  </a:cubicBezTo>
                  <a:lnTo>
                    <a:pt x="0" y="5982"/>
                  </a:lnTo>
                  <a:close/>
                </a:path>
              </a:pathLst>
            </a:custGeom>
            <a:gradFill>
              <a:gsLst>
                <a:gs pos="0">
                  <a:srgbClr val="D8D8D8">
                    <a:alpha val="97647"/>
                  </a:srgbClr>
                </a:gs>
                <a:gs pos="1000">
                  <a:srgbClr val="D8D8D8">
                    <a:alpha val="97647"/>
                  </a:srgbClr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  <a:effectLst>
              <a:outerShdw rotWithShape="0" algn="tr" dir="8100000" dist="101600">
                <a:srgbClr val="000000">
                  <a:alpha val="14901"/>
                </a:srgbClr>
              </a:outerShdw>
            </a:effectLst>
          </p:spPr>
          <p:txBody>
            <a:bodyPr anchorCtr="0" anchor="t" bIns="45700" lIns="91425" spcFirstLastPara="1" rIns="91425" wrap="square" tIns="144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3" name="Google Shape;103;p15"/>
          <p:cNvSpPr txBox="1"/>
          <p:nvPr/>
        </p:nvSpPr>
        <p:spPr>
          <a:xfrm>
            <a:off x="726969" y="481913"/>
            <a:ext cx="227392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</a:rPr>
              <a:t>예상 구조도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1344537" y="1961500"/>
            <a:ext cx="1319710" cy="13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/>
              <a:t>C</a:t>
            </a:r>
            <a:r>
              <a:rPr lang="ko-KR" sz="2500"/>
              <a:t>amera</a:t>
            </a:r>
            <a:endParaRPr sz="2500"/>
          </a:p>
        </p:txBody>
      </p:sp>
      <p:sp>
        <p:nvSpPr>
          <p:cNvPr id="105" name="Google Shape;105;p15"/>
          <p:cNvSpPr/>
          <p:nvPr/>
        </p:nvSpPr>
        <p:spPr>
          <a:xfrm>
            <a:off x="1344537" y="3857475"/>
            <a:ext cx="1319710" cy="13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/>
              <a:t>Sensor</a:t>
            </a:r>
            <a:endParaRPr sz="2500"/>
          </a:p>
        </p:txBody>
      </p:sp>
      <p:sp>
        <p:nvSpPr>
          <p:cNvPr id="106" name="Google Shape;106;p15"/>
          <p:cNvSpPr/>
          <p:nvPr/>
        </p:nvSpPr>
        <p:spPr>
          <a:xfrm>
            <a:off x="3820324" y="1271300"/>
            <a:ext cx="4599000" cy="177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/>
              <a:t>Signaling Server</a:t>
            </a:r>
            <a:endParaRPr sz="2700"/>
          </a:p>
        </p:txBody>
      </p:sp>
      <p:sp>
        <p:nvSpPr>
          <p:cNvPr id="107" name="Google Shape;107;p15"/>
          <p:cNvSpPr/>
          <p:nvPr/>
        </p:nvSpPr>
        <p:spPr>
          <a:xfrm>
            <a:off x="9575396" y="2797125"/>
            <a:ext cx="1758000" cy="16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/>
              <a:t>User</a:t>
            </a:r>
            <a:endParaRPr sz="2500"/>
          </a:p>
        </p:txBody>
      </p:sp>
      <p:sp>
        <p:nvSpPr>
          <p:cNvPr id="108" name="Google Shape;108;p15"/>
          <p:cNvSpPr/>
          <p:nvPr/>
        </p:nvSpPr>
        <p:spPr>
          <a:xfrm>
            <a:off x="1133325" y="1772625"/>
            <a:ext cx="1758000" cy="358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5"/>
          <p:cNvCxnSpPr>
            <a:stCxn id="108" idx="3"/>
            <a:endCxn id="107" idx="1"/>
          </p:cNvCxnSpPr>
          <p:nvPr/>
        </p:nvCxnSpPr>
        <p:spPr>
          <a:xfrm>
            <a:off x="2891325" y="3567075"/>
            <a:ext cx="6684000" cy="3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>
            <a:endCxn id="106" idx="1"/>
          </p:cNvCxnSpPr>
          <p:nvPr/>
        </p:nvCxnSpPr>
        <p:spPr>
          <a:xfrm flipH="1" rot="10800000">
            <a:off x="2905924" y="2161250"/>
            <a:ext cx="914400" cy="64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>
            <a:stCxn id="106" idx="3"/>
            <a:endCxn id="107" idx="0"/>
          </p:cNvCxnSpPr>
          <p:nvPr/>
        </p:nvCxnSpPr>
        <p:spPr>
          <a:xfrm>
            <a:off x="8419324" y="2161250"/>
            <a:ext cx="2035200" cy="6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5"/>
          <p:cNvSpPr/>
          <p:nvPr/>
        </p:nvSpPr>
        <p:spPr>
          <a:xfrm>
            <a:off x="770075" y="1075200"/>
            <a:ext cx="11071500" cy="47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716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6"/>
          <p:cNvGrpSpPr/>
          <p:nvPr/>
        </p:nvGrpSpPr>
        <p:grpSpPr>
          <a:xfrm>
            <a:off x="173274" y="164556"/>
            <a:ext cx="11844000" cy="6533653"/>
            <a:chOff x="173274" y="164556"/>
            <a:chExt cx="11844000" cy="6533653"/>
          </a:xfrm>
        </p:grpSpPr>
        <p:sp>
          <p:nvSpPr>
            <p:cNvPr id="118" name="Google Shape;118;p16"/>
            <p:cNvSpPr/>
            <p:nvPr/>
          </p:nvSpPr>
          <p:spPr>
            <a:xfrm>
              <a:off x="173274" y="164556"/>
              <a:ext cx="11844000" cy="144000"/>
            </a:xfrm>
            <a:prstGeom prst="roundRect">
              <a:avLst>
                <a:gd fmla="val 50000" name="adj"/>
              </a:avLst>
            </a:prstGeom>
            <a:solidFill>
              <a:srgbClr val="262626"/>
            </a:solidFill>
            <a:ln cap="flat" cmpd="sng" w="31750">
              <a:solidFill>
                <a:srgbClr val="A192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76226" y="265584"/>
              <a:ext cx="11673728" cy="6432625"/>
            </a:xfrm>
            <a:custGeom>
              <a:rect b="b" l="l" r="r" t="t"/>
              <a:pathLst>
                <a:path extrusionOk="0" h="6432625" w="11673728">
                  <a:moveTo>
                    <a:pt x="0" y="0"/>
                  </a:moveTo>
                  <a:lnTo>
                    <a:pt x="11486041" y="0"/>
                  </a:lnTo>
                  <a:cubicBezTo>
                    <a:pt x="11589697" y="0"/>
                    <a:pt x="11673727" y="84030"/>
                    <a:pt x="11673727" y="187686"/>
                  </a:cubicBezTo>
                  <a:lnTo>
                    <a:pt x="11673727" y="6288625"/>
                  </a:lnTo>
                  <a:lnTo>
                    <a:pt x="11673728" y="6288625"/>
                  </a:lnTo>
                  <a:lnTo>
                    <a:pt x="11673728" y="6360625"/>
                  </a:lnTo>
                  <a:cubicBezTo>
                    <a:pt x="11673728" y="6400390"/>
                    <a:pt x="11641493" y="6432625"/>
                    <a:pt x="11601728" y="6432625"/>
                  </a:cubicBezTo>
                  <a:lnTo>
                    <a:pt x="214876" y="6432625"/>
                  </a:lnTo>
                  <a:cubicBezTo>
                    <a:pt x="175111" y="6432625"/>
                    <a:pt x="142876" y="6400390"/>
                    <a:pt x="142876" y="6360625"/>
                  </a:cubicBezTo>
                  <a:lnTo>
                    <a:pt x="142876" y="6289750"/>
                  </a:lnTo>
                  <a:lnTo>
                    <a:pt x="142874" y="6289750"/>
                  </a:lnTo>
                  <a:lnTo>
                    <a:pt x="142874" y="187686"/>
                  </a:lnTo>
                  <a:cubicBezTo>
                    <a:pt x="142874" y="109944"/>
                    <a:pt x="95607" y="43242"/>
                    <a:pt x="28244" y="14749"/>
                  </a:cubicBezTo>
                  <a:lnTo>
                    <a:pt x="0" y="5982"/>
                  </a:lnTo>
                  <a:close/>
                </a:path>
              </a:pathLst>
            </a:custGeom>
            <a:gradFill>
              <a:gsLst>
                <a:gs pos="0">
                  <a:srgbClr val="D8D8D8">
                    <a:alpha val="97647"/>
                  </a:srgbClr>
                </a:gs>
                <a:gs pos="1000">
                  <a:srgbClr val="D8D8D8">
                    <a:alpha val="97647"/>
                  </a:srgbClr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  <a:effectLst>
              <a:outerShdw rotWithShape="0" algn="tr" dir="8100000" dist="101600">
                <a:srgbClr val="000000">
                  <a:alpha val="14901"/>
                </a:srgbClr>
              </a:outerShdw>
            </a:effectLst>
          </p:spPr>
          <p:txBody>
            <a:bodyPr anchorCtr="0" anchor="t" bIns="45700" lIns="91425" spcFirstLastPara="1" rIns="91425" wrap="square" tIns="144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0" name="Google Shape;120;p16"/>
          <p:cNvSpPr txBox="1"/>
          <p:nvPr/>
        </p:nvSpPr>
        <p:spPr>
          <a:xfrm>
            <a:off x="726968" y="481913"/>
            <a:ext cx="331943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</a:rPr>
              <a:t>기존 작품 및 논문</a:t>
            </a:r>
            <a:endParaRPr b="1" sz="3000"/>
          </a:p>
        </p:txBody>
      </p:sp>
      <p:sp>
        <p:nvSpPr>
          <p:cNvPr id="121" name="Google Shape;121;p16"/>
          <p:cNvSpPr txBox="1"/>
          <p:nvPr/>
        </p:nvSpPr>
        <p:spPr>
          <a:xfrm>
            <a:off x="791500" y="1303325"/>
            <a:ext cx="107568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-KR" sz="2400">
                <a:solidFill>
                  <a:schemeClr val="dk1"/>
                </a:solidFill>
              </a:rPr>
              <a:t>모션 감지 CCTV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ko-KR" sz="1900">
                <a:solidFill>
                  <a:schemeClr val="dk1"/>
                </a:solidFill>
              </a:rPr>
              <a:t>https://hej.life/product/detail.html?product_no=90&amp;gclid=Cj0KCQjwpPKiBhDvARIsACn-gzCTrI75-0lHALXSN0U4T0xUL5MHV5JiYZFGG-kRoEU3G0XB4QcJbnYaAgN8EALw_wcB</a:t>
            </a:r>
            <a:endParaRPr sz="19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ko-KR" sz="1900">
                <a:solidFill>
                  <a:schemeClr val="dk1"/>
                </a:solidFill>
              </a:rPr>
              <a:t>https://hej.life/product/detail.html?product_no=179&amp;gclid=CjwKCAjwx_eiBhBGEiwA15gLNyEtF-4OeLGIC5xHfhk8mtEHxPPGJiW_tVGP1dxq5xNtu38GWoD9axoCwXoQAvD_BwE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791500" y="3548000"/>
            <a:ext cx="107568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-KR" sz="2400">
                <a:solidFill>
                  <a:schemeClr val="dk1"/>
                </a:solidFill>
              </a:rPr>
              <a:t>관련 논문	</a:t>
            </a:r>
            <a:endParaRPr sz="15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ko-KR" sz="1900">
                <a:solidFill>
                  <a:schemeClr val="dk1"/>
                </a:solidFill>
              </a:rPr>
              <a:t>김건우, 전호영, 박지연, 박지우, 정광수.(2016).WebRTC 기반의 실시간 360도 비디오 스트리밍 시스템.한국통신학회 학술대회논문집,(),386-387.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ko-KR" sz="1900">
                <a:solidFill>
                  <a:schemeClr val="dk1"/>
                </a:solidFill>
              </a:rPr>
              <a:t>이화영, 나보균.(2009).실시간 스트리밍을 이용한 교내 방송 시스템 구현을 위한 미디어 서버.한국정보과학회 학술발표논문집,36(2D),231-234.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7169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7"/>
          <p:cNvGrpSpPr/>
          <p:nvPr/>
        </p:nvGrpSpPr>
        <p:grpSpPr>
          <a:xfrm>
            <a:off x="173274" y="164556"/>
            <a:ext cx="11844000" cy="6533653"/>
            <a:chOff x="173274" y="164556"/>
            <a:chExt cx="11844000" cy="6533653"/>
          </a:xfrm>
        </p:grpSpPr>
        <p:sp>
          <p:nvSpPr>
            <p:cNvPr id="128" name="Google Shape;128;p17"/>
            <p:cNvSpPr/>
            <p:nvPr/>
          </p:nvSpPr>
          <p:spPr>
            <a:xfrm>
              <a:off x="173274" y="164556"/>
              <a:ext cx="11844000" cy="144000"/>
            </a:xfrm>
            <a:prstGeom prst="roundRect">
              <a:avLst>
                <a:gd fmla="val 50000" name="adj"/>
              </a:avLst>
            </a:prstGeom>
            <a:solidFill>
              <a:srgbClr val="262626"/>
            </a:solidFill>
            <a:ln cap="flat" cmpd="sng" w="31750">
              <a:solidFill>
                <a:srgbClr val="A192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76226" y="265584"/>
              <a:ext cx="11673728" cy="6432625"/>
            </a:xfrm>
            <a:custGeom>
              <a:rect b="b" l="l" r="r" t="t"/>
              <a:pathLst>
                <a:path extrusionOk="0" h="6432625" w="11673728">
                  <a:moveTo>
                    <a:pt x="0" y="0"/>
                  </a:moveTo>
                  <a:lnTo>
                    <a:pt x="11486041" y="0"/>
                  </a:lnTo>
                  <a:cubicBezTo>
                    <a:pt x="11589697" y="0"/>
                    <a:pt x="11673727" y="84030"/>
                    <a:pt x="11673727" y="187686"/>
                  </a:cubicBezTo>
                  <a:lnTo>
                    <a:pt x="11673727" y="6288625"/>
                  </a:lnTo>
                  <a:lnTo>
                    <a:pt x="11673728" y="6288625"/>
                  </a:lnTo>
                  <a:lnTo>
                    <a:pt x="11673728" y="6360625"/>
                  </a:lnTo>
                  <a:cubicBezTo>
                    <a:pt x="11673728" y="6400390"/>
                    <a:pt x="11641493" y="6432625"/>
                    <a:pt x="11601728" y="6432625"/>
                  </a:cubicBezTo>
                  <a:lnTo>
                    <a:pt x="214876" y="6432625"/>
                  </a:lnTo>
                  <a:cubicBezTo>
                    <a:pt x="175111" y="6432625"/>
                    <a:pt x="142876" y="6400390"/>
                    <a:pt x="142876" y="6360625"/>
                  </a:cubicBezTo>
                  <a:lnTo>
                    <a:pt x="142876" y="6289750"/>
                  </a:lnTo>
                  <a:lnTo>
                    <a:pt x="142874" y="6289750"/>
                  </a:lnTo>
                  <a:lnTo>
                    <a:pt x="142874" y="187686"/>
                  </a:lnTo>
                  <a:cubicBezTo>
                    <a:pt x="142874" y="109944"/>
                    <a:pt x="95607" y="43242"/>
                    <a:pt x="28244" y="14749"/>
                  </a:cubicBezTo>
                  <a:lnTo>
                    <a:pt x="0" y="5982"/>
                  </a:lnTo>
                  <a:close/>
                </a:path>
              </a:pathLst>
            </a:custGeom>
            <a:gradFill>
              <a:gsLst>
                <a:gs pos="0">
                  <a:srgbClr val="D8D8D8">
                    <a:alpha val="97647"/>
                  </a:srgbClr>
                </a:gs>
                <a:gs pos="1000">
                  <a:srgbClr val="D8D8D8">
                    <a:alpha val="97647"/>
                  </a:srgbClr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  <a:effectLst>
              <a:outerShdw rotWithShape="0" algn="tr" dir="8100000" dist="101600">
                <a:srgbClr val="000000">
                  <a:alpha val="14901"/>
                </a:srgbClr>
              </a:outerShdw>
            </a:effectLst>
          </p:spPr>
          <p:txBody>
            <a:bodyPr anchorCtr="0" anchor="t" bIns="45700" lIns="91425" spcFirstLastPara="1" rIns="91425" wrap="square" tIns="144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0" name="Google Shape;130;p17"/>
          <p:cNvSpPr txBox="1"/>
          <p:nvPr/>
        </p:nvSpPr>
        <p:spPr>
          <a:xfrm>
            <a:off x="849600" y="452850"/>
            <a:ext cx="409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aiortc(오픈소스)</a:t>
            </a:r>
            <a:endParaRPr b="1" sz="4000"/>
          </a:p>
        </p:txBody>
      </p:sp>
      <p:sp>
        <p:nvSpPr>
          <p:cNvPr id="131" name="Google Shape;131;p17"/>
          <p:cNvSpPr txBox="1"/>
          <p:nvPr/>
        </p:nvSpPr>
        <p:spPr>
          <a:xfrm>
            <a:off x="849600" y="1288800"/>
            <a:ext cx="10756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ko-KR" sz="24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https://github.com/aiortc/aiortc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모듈인 WebRTC 라이브러리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서버를 최대한 거치지 않는 P2P 통신을 통한 실시간성 보장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●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aiortc를 통해 python모듈인 OpenCV를 활용하여 실시간 스트리밍 서버 구축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7169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8"/>
          <p:cNvGrpSpPr/>
          <p:nvPr/>
        </p:nvGrpSpPr>
        <p:grpSpPr>
          <a:xfrm>
            <a:off x="173274" y="164556"/>
            <a:ext cx="11844000" cy="6533653"/>
            <a:chOff x="173274" y="164556"/>
            <a:chExt cx="11844000" cy="6533653"/>
          </a:xfrm>
        </p:grpSpPr>
        <p:sp>
          <p:nvSpPr>
            <p:cNvPr id="137" name="Google Shape;137;p18"/>
            <p:cNvSpPr/>
            <p:nvPr/>
          </p:nvSpPr>
          <p:spPr>
            <a:xfrm>
              <a:off x="173274" y="164556"/>
              <a:ext cx="11844000" cy="144000"/>
            </a:xfrm>
            <a:prstGeom prst="roundRect">
              <a:avLst>
                <a:gd fmla="val 50000" name="adj"/>
              </a:avLst>
            </a:prstGeom>
            <a:solidFill>
              <a:srgbClr val="262626"/>
            </a:solidFill>
            <a:ln cap="flat" cmpd="sng" w="31750">
              <a:solidFill>
                <a:srgbClr val="A192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276226" y="265584"/>
              <a:ext cx="11673728" cy="6432625"/>
            </a:xfrm>
            <a:custGeom>
              <a:rect b="b" l="l" r="r" t="t"/>
              <a:pathLst>
                <a:path extrusionOk="0" h="6432625" w="11673728">
                  <a:moveTo>
                    <a:pt x="0" y="0"/>
                  </a:moveTo>
                  <a:lnTo>
                    <a:pt x="11486041" y="0"/>
                  </a:lnTo>
                  <a:cubicBezTo>
                    <a:pt x="11589697" y="0"/>
                    <a:pt x="11673727" y="84030"/>
                    <a:pt x="11673727" y="187686"/>
                  </a:cubicBezTo>
                  <a:lnTo>
                    <a:pt x="11673727" y="6288625"/>
                  </a:lnTo>
                  <a:lnTo>
                    <a:pt x="11673728" y="6288625"/>
                  </a:lnTo>
                  <a:lnTo>
                    <a:pt x="11673728" y="6360625"/>
                  </a:lnTo>
                  <a:cubicBezTo>
                    <a:pt x="11673728" y="6400390"/>
                    <a:pt x="11641493" y="6432625"/>
                    <a:pt x="11601728" y="6432625"/>
                  </a:cubicBezTo>
                  <a:lnTo>
                    <a:pt x="214876" y="6432625"/>
                  </a:lnTo>
                  <a:cubicBezTo>
                    <a:pt x="175111" y="6432625"/>
                    <a:pt x="142876" y="6400390"/>
                    <a:pt x="142876" y="6360625"/>
                  </a:cubicBezTo>
                  <a:lnTo>
                    <a:pt x="142876" y="6289750"/>
                  </a:lnTo>
                  <a:lnTo>
                    <a:pt x="142874" y="6289750"/>
                  </a:lnTo>
                  <a:lnTo>
                    <a:pt x="142874" y="187686"/>
                  </a:lnTo>
                  <a:cubicBezTo>
                    <a:pt x="142874" y="109944"/>
                    <a:pt x="95607" y="43242"/>
                    <a:pt x="28244" y="14749"/>
                  </a:cubicBezTo>
                  <a:lnTo>
                    <a:pt x="0" y="5982"/>
                  </a:lnTo>
                  <a:close/>
                </a:path>
              </a:pathLst>
            </a:custGeom>
            <a:gradFill>
              <a:gsLst>
                <a:gs pos="0">
                  <a:srgbClr val="D8D8D8">
                    <a:alpha val="97647"/>
                  </a:srgbClr>
                </a:gs>
                <a:gs pos="1000">
                  <a:srgbClr val="D8D8D8">
                    <a:alpha val="97647"/>
                  </a:srgbClr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  <a:effectLst>
              <a:outerShdw rotWithShape="0" algn="tr" dir="8100000" dist="101600">
                <a:srgbClr val="000000">
                  <a:alpha val="14901"/>
                </a:srgbClr>
              </a:outerShdw>
            </a:effectLst>
          </p:spPr>
          <p:txBody>
            <a:bodyPr anchorCtr="0" anchor="t" bIns="45700" lIns="91425" spcFirstLastPara="1" rIns="91425" wrap="square" tIns="144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9" name="Google Shape;139;p18"/>
          <p:cNvSpPr txBox="1"/>
          <p:nvPr/>
        </p:nvSpPr>
        <p:spPr>
          <a:xfrm>
            <a:off x="726976" y="481925"/>
            <a:ext cx="18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</a:rPr>
              <a:t>활용 방안 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868875" y="1210225"/>
            <a:ext cx="105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34475" y="1610425"/>
            <a:ext cx="10809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Char char="●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경계근무용 CCTV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Char char="●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가정 내 방범용 카메라 or CCTV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Char char="●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애완동물 관찰용 카메라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Char char="●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이 외 감시,관찰용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174000" y="162173"/>
            <a:ext cx="11844000" cy="6533653"/>
            <a:chOff x="173274" y="164556"/>
            <a:chExt cx="11844000" cy="6533653"/>
          </a:xfrm>
        </p:grpSpPr>
        <p:sp>
          <p:nvSpPr>
            <p:cNvPr id="147" name="Google Shape;147;p19"/>
            <p:cNvSpPr/>
            <p:nvPr/>
          </p:nvSpPr>
          <p:spPr>
            <a:xfrm>
              <a:off x="173274" y="164556"/>
              <a:ext cx="11844000" cy="144000"/>
            </a:xfrm>
            <a:prstGeom prst="roundRect">
              <a:avLst>
                <a:gd fmla="val 50000" name="adj"/>
              </a:avLst>
            </a:prstGeom>
            <a:solidFill>
              <a:srgbClr val="262626"/>
            </a:solidFill>
            <a:ln cap="flat" cmpd="sng" w="31750">
              <a:solidFill>
                <a:srgbClr val="A192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276226" y="265584"/>
              <a:ext cx="11673728" cy="6432625"/>
            </a:xfrm>
            <a:custGeom>
              <a:rect b="b" l="l" r="r" t="t"/>
              <a:pathLst>
                <a:path extrusionOk="0" h="6432625" w="11673728">
                  <a:moveTo>
                    <a:pt x="0" y="0"/>
                  </a:moveTo>
                  <a:lnTo>
                    <a:pt x="11486041" y="0"/>
                  </a:lnTo>
                  <a:cubicBezTo>
                    <a:pt x="11589697" y="0"/>
                    <a:pt x="11673727" y="84030"/>
                    <a:pt x="11673727" y="187686"/>
                  </a:cubicBezTo>
                  <a:lnTo>
                    <a:pt x="11673727" y="6288625"/>
                  </a:lnTo>
                  <a:lnTo>
                    <a:pt x="11673728" y="6288625"/>
                  </a:lnTo>
                  <a:lnTo>
                    <a:pt x="11673728" y="6360625"/>
                  </a:lnTo>
                  <a:cubicBezTo>
                    <a:pt x="11673728" y="6400390"/>
                    <a:pt x="11641493" y="6432625"/>
                    <a:pt x="11601728" y="6432625"/>
                  </a:cubicBezTo>
                  <a:lnTo>
                    <a:pt x="214876" y="6432625"/>
                  </a:lnTo>
                  <a:cubicBezTo>
                    <a:pt x="175111" y="6432625"/>
                    <a:pt x="142876" y="6400390"/>
                    <a:pt x="142876" y="6360625"/>
                  </a:cubicBezTo>
                  <a:lnTo>
                    <a:pt x="142876" y="6289750"/>
                  </a:lnTo>
                  <a:lnTo>
                    <a:pt x="142874" y="6289750"/>
                  </a:lnTo>
                  <a:lnTo>
                    <a:pt x="142874" y="187686"/>
                  </a:lnTo>
                  <a:cubicBezTo>
                    <a:pt x="142874" y="109944"/>
                    <a:pt x="95607" y="43242"/>
                    <a:pt x="28244" y="14749"/>
                  </a:cubicBezTo>
                  <a:lnTo>
                    <a:pt x="0" y="5982"/>
                  </a:lnTo>
                  <a:close/>
                </a:path>
              </a:pathLst>
            </a:custGeom>
            <a:gradFill>
              <a:gsLst>
                <a:gs pos="0">
                  <a:srgbClr val="D8D8D8">
                    <a:alpha val="97647"/>
                  </a:srgbClr>
                </a:gs>
                <a:gs pos="1000">
                  <a:srgbClr val="D8D8D8">
                    <a:alpha val="97647"/>
                  </a:srgbClr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  <a:effectLst>
              <a:outerShdw rotWithShape="0" algn="tr" dir="8100000" dist="101600">
                <a:srgbClr val="000000">
                  <a:alpha val="14901"/>
                </a:srgbClr>
              </a:outerShdw>
            </a:effectLst>
          </p:spPr>
          <p:txBody>
            <a:bodyPr anchorCtr="0" anchor="t" bIns="45700" lIns="91425" spcFirstLastPara="1" rIns="91425" wrap="square" tIns="144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9" name="Google Shape;149;p19"/>
          <p:cNvSpPr txBox="1"/>
          <p:nvPr/>
        </p:nvSpPr>
        <p:spPr>
          <a:xfrm>
            <a:off x="708425" y="469550"/>
            <a:ext cx="290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</a:rPr>
              <a:t>그 외 </a:t>
            </a:r>
            <a:r>
              <a:rPr b="1" lang="ko-KR" sz="3000">
                <a:solidFill>
                  <a:schemeClr val="dk1"/>
                </a:solidFill>
              </a:rPr>
              <a:t>자료 링크</a:t>
            </a:r>
            <a:endParaRPr b="1" sz="3000"/>
          </a:p>
        </p:txBody>
      </p:sp>
      <p:sp>
        <p:nvSpPr>
          <p:cNvPr id="150" name="Google Shape;150;p19"/>
          <p:cNvSpPr txBox="1"/>
          <p:nvPr/>
        </p:nvSpPr>
        <p:spPr>
          <a:xfrm>
            <a:off x="710514" y="1285103"/>
            <a:ext cx="109791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Open CV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https://leehands.tistory.com/entry/OpenCV-%EC%A0%95%EB%A6%AC%ED%95%B4%EB%B3%B4%EC%9E%90-%ED%8C%8C%EC%9D%B4%EC%8D%AC-%EB%9D%BC%EC%A6%88%EB%B2%A0%EB%A6%AC%ED%8C%8C%EC%9D%B4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aiortc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https://github.com/aiortc/aiortc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