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70" r:id="rId16"/>
    <p:sldId id="271" r:id="rId17"/>
  </p:sldIdLst>
  <p:sldSz cx="12192000" cy="6858000"/>
  <p:notesSz cx="6858000" cy="9144000"/>
  <p:embeddedFontLst>
    <p:embeddedFont>
      <p:font typeface="Algerian" panose="04020705040A02060702" pitchFamily="82" charset="0"/>
      <p:regular r:id="rId19"/>
    </p:embeddedFont>
    <p:embeddedFont>
      <p:font typeface="Aparajita" panose="02020603050405020304" pitchFamily="18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scadia Code" panose="020B0609020000020004" pitchFamily="49" charset="0"/>
      <p:regular r:id="rId28"/>
      <p:bold r:id="rId29"/>
      <p:italic r:id="rId30"/>
      <p:boldItalic r:id="rId31"/>
    </p:embeddedFont>
    <p:embeddedFont>
      <p:font typeface="Comic Sans MS" panose="030F0702030302020204" pitchFamily="66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EB Garamond" panose="00000500000000000000" pitchFamily="2" charset="0"/>
      <p:regular r:id="rId40"/>
      <p:bold r:id="rId41"/>
      <p:italic r:id="rId42"/>
      <p:boldItalic r:id="rId43"/>
    </p:embeddedFont>
    <p:embeddedFont>
      <p:font typeface="Nunito" pitchFamily="2" charset="0"/>
      <p:regular r:id="rId44"/>
      <p:bold r:id="rId45"/>
      <p:italic r:id="rId46"/>
      <p:boldItalic r:id="rId47"/>
    </p:embeddedFont>
    <p:embeddedFont>
      <p:font typeface="OCR A Extended" panose="02010509020102010303" pitchFamily="50" charset="0"/>
      <p:regular r:id="rId48"/>
    </p:embeddedFont>
    <p:embeddedFont>
      <p:font typeface="Tw Cen MT" panose="020B0602020104020603" pitchFamily="34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jT5aIIM10cq20M1x3xSyxhDcoP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font" Target="fonts/font3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font" Target="fonts/font3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16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39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4820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0345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681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9591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90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1823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B Garamon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1527050" y="3600450"/>
            <a:ext cx="9144000" cy="2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37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1"/>
          </p:nvPr>
        </p:nvSpPr>
        <p:spPr>
          <a:xfrm>
            <a:off x="841248" y="3190875"/>
            <a:ext cx="5914938" cy="298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>
            <a:spLocks noGrp="1"/>
          </p:cNvSpPr>
          <p:nvPr>
            <p:ph type="pic" idx="2"/>
          </p:nvPr>
        </p:nvSpPr>
        <p:spPr>
          <a:xfrm>
            <a:off x="7589520" y="0"/>
            <a:ext cx="459943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1" name="Google Shape;31;p19"/>
          <p:cNvSpPr>
            <a:spLocks noGrp="1"/>
          </p:cNvSpPr>
          <p:nvPr>
            <p:ph type="pic" idx="3"/>
          </p:nvPr>
        </p:nvSpPr>
        <p:spPr>
          <a:xfrm>
            <a:off x="7589520" y="2286000"/>
            <a:ext cx="459943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2" name="Google Shape;32;p19"/>
          <p:cNvSpPr>
            <a:spLocks noGrp="1"/>
          </p:cNvSpPr>
          <p:nvPr>
            <p:ph type="pic" idx="4"/>
          </p:nvPr>
        </p:nvSpPr>
        <p:spPr>
          <a:xfrm>
            <a:off x="7589520" y="4572000"/>
            <a:ext cx="459943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476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3140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6976085" y="914400"/>
            <a:ext cx="4377714" cy="282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2800"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2"/>
          </p:nvPr>
        </p:nvSpPr>
        <p:spPr>
          <a:xfrm>
            <a:off x="490538" y="4059936"/>
            <a:ext cx="2807208" cy="2322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1" name="Google Shape;41;p20"/>
          <p:cNvSpPr>
            <a:spLocks noGrp="1"/>
          </p:cNvSpPr>
          <p:nvPr>
            <p:ph type="pic" idx="3"/>
          </p:nvPr>
        </p:nvSpPr>
        <p:spPr>
          <a:xfrm>
            <a:off x="3291840" y="4059936"/>
            <a:ext cx="2807208" cy="2322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2" name="Google Shape;42;p20"/>
          <p:cNvSpPr>
            <a:spLocks noGrp="1"/>
          </p:cNvSpPr>
          <p:nvPr>
            <p:ph type="pic" idx="4"/>
          </p:nvPr>
        </p:nvSpPr>
        <p:spPr>
          <a:xfrm>
            <a:off x="6099048" y="4059936"/>
            <a:ext cx="2807208" cy="2322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3" name="Google Shape;43;p20"/>
          <p:cNvSpPr>
            <a:spLocks noGrp="1"/>
          </p:cNvSpPr>
          <p:nvPr>
            <p:ph type="pic" idx="5"/>
          </p:nvPr>
        </p:nvSpPr>
        <p:spPr>
          <a:xfrm>
            <a:off x="8906256" y="4059936"/>
            <a:ext cx="2807208" cy="2322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" name="Google Shape;44;p20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3055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Break">
  <p:cSld name="Section Brea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B Garamon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>
            <a:spLocks noGrp="1"/>
          </p:cNvSpPr>
          <p:nvPr>
            <p:ph type="pic" idx="2"/>
          </p:nvPr>
        </p:nvSpPr>
        <p:spPr>
          <a:xfrm>
            <a:off x="6784848" y="905256"/>
            <a:ext cx="4581144" cy="2450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5" name="Google Shape;55;p21"/>
          <p:cNvSpPr>
            <a:spLocks noGrp="1"/>
          </p:cNvSpPr>
          <p:nvPr>
            <p:ph type="pic" idx="3"/>
          </p:nvPr>
        </p:nvSpPr>
        <p:spPr>
          <a:xfrm>
            <a:off x="6784848" y="3520440"/>
            <a:ext cx="4581144" cy="2450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838200" y="3600450"/>
            <a:ext cx="5322888" cy="2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2874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>
            <a:spLocks noGrp="1"/>
          </p:cNvSpPr>
          <p:nvPr>
            <p:ph type="pic" idx="2"/>
          </p:nvPr>
        </p:nvSpPr>
        <p:spPr>
          <a:xfrm>
            <a:off x="493776" y="484632"/>
            <a:ext cx="11210544" cy="3191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6979133" y="3893770"/>
            <a:ext cx="4377714" cy="231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2800"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4184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1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79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7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7367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71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4" r:id="rId2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>
            <a:spLocks noGrp="1"/>
          </p:cNvSpPr>
          <p:nvPr>
            <p:ph type="ctrTitle"/>
          </p:nvPr>
        </p:nvSpPr>
        <p:spPr>
          <a:xfrm>
            <a:off x="1385647" y="197799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lgerian"/>
              <a:buNone/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Algerian"/>
              </a:rPr>
              <a:t>Instagram 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Algerian"/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Algerian"/>
              </a:rPr>
              <a:t>User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Algerian"/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Algerian"/>
              </a:rPr>
              <a:t> Analytics</a:t>
            </a:r>
            <a:endParaRPr sz="6600" dirty="0">
              <a:solidFill>
                <a:schemeClr val="tx1">
                  <a:lumMod val="85000"/>
                  <a:lumOff val="1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Calibri"/>
            </a:endParaRPr>
          </a:p>
        </p:txBody>
      </p:sp>
      <p:sp>
        <p:nvSpPr>
          <p:cNvPr id="175" name="Google Shape;175;p1"/>
          <p:cNvSpPr txBox="1">
            <a:spLocks noGrp="1"/>
          </p:cNvSpPr>
          <p:nvPr>
            <p:ph type="body" idx="1"/>
          </p:nvPr>
        </p:nvSpPr>
        <p:spPr>
          <a:xfrm>
            <a:off x="1524000" y="4540643"/>
            <a:ext cx="9144000" cy="117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  <a:ea typeface="Aparajita"/>
                <a:cs typeface="Aparajita"/>
                <a:sym typeface="Aparajita"/>
              </a:rPr>
              <a:t>Jayesh Patil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9F72A-E14D-C3DC-0264-4E8331BDB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213" y="0"/>
            <a:ext cx="1691787" cy="15850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ctrTitle"/>
          </p:nvPr>
        </p:nvSpPr>
        <p:spPr>
          <a:xfrm>
            <a:off x="1527050" y="308008"/>
            <a:ext cx="9144000" cy="206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078"/>
              </a:buClr>
              <a:buSzPts val="2800"/>
              <a:buFont typeface="Nunito"/>
              <a:buNone/>
            </a:pPr>
            <a:r>
              <a:rPr lang="en-US" sz="2800" b="1" i="0" dirty="0">
                <a:solidFill>
                  <a:srgbClr val="BA0078"/>
                </a:solidFill>
                <a:latin typeface="Nunito"/>
                <a:ea typeface="Nunito"/>
                <a:cs typeface="Nunito"/>
                <a:sym typeface="Nunito"/>
              </a:rPr>
              <a:t>Launch AD Campaign:- </a:t>
            </a:r>
            <a:br>
              <a:rPr lang="en-US" sz="2800" b="1" i="0" dirty="0">
                <a:solidFill>
                  <a:srgbClr val="BA0078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What day of the week do most users register on? Provide insights on when to schedule an ad campaign.</a:t>
            </a:r>
            <a:br>
              <a:rPr lang="en-US" sz="7200" b="1" dirty="0">
                <a:solidFill>
                  <a:srgbClr val="FF62C7"/>
                </a:solidFill>
                <a:latin typeface="Nunito"/>
                <a:ea typeface="Nunito"/>
                <a:cs typeface="Nunito"/>
                <a:sym typeface="Nunito"/>
              </a:rPr>
            </a:br>
            <a:endParaRPr dirty="0"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1"/>
          </p:nvPr>
        </p:nvSpPr>
        <p:spPr>
          <a:xfrm>
            <a:off x="782331" y="2377440"/>
            <a:ext cx="6947647" cy="235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Total_registered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Total_registered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dense_rank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pPr algn="l"/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82665-039B-A3CC-41E7-75643EB5B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2" y="4732256"/>
            <a:ext cx="3687098" cy="12757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>
            <a:spLocks noGrp="1"/>
          </p:cNvSpPr>
          <p:nvPr>
            <p:ph type="title"/>
          </p:nvPr>
        </p:nvSpPr>
        <p:spPr>
          <a:xfrm>
            <a:off x="838200" y="1550164"/>
            <a:ext cx="5914937" cy="82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dirty="0"/>
              <a:t>Investor Metrics</a:t>
            </a:r>
            <a:endParaRPr dirty="0"/>
          </a:p>
        </p:txBody>
      </p:sp>
      <p:sp>
        <p:nvSpPr>
          <p:cNvPr id="266" name="Google Shape;266;p11"/>
          <p:cNvSpPr txBox="1">
            <a:spLocks noGrp="1"/>
          </p:cNvSpPr>
          <p:nvPr>
            <p:ph type="body" idx="1"/>
          </p:nvPr>
        </p:nvSpPr>
        <p:spPr>
          <a:xfrm>
            <a:off x="623931" y="2565530"/>
            <a:ext cx="59149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dk1"/>
                </a:solidFill>
              </a:rPr>
              <a:t>Our investors want to know if Instagram is performing well and is not becoming redundant like Facebook, they want to assess the app on the following grounds</a:t>
            </a:r>
            <a:endParaRPr dirty="0"/>
          </a:p>
        </p:txBody>
      </p:sp>
      <p:sp>
        <p:nvSpPr>
          <p:cNvPr id="267" name="Google Shape;267;p11"/>
          <p:cNvSpPr txBox="1">
            <a:spLocks noGrp="1"/>
          </p:cNvSpPr>
          <p:nvPr>
            <p:ph type="dt" idx="10"/>
          </p:nvPr>
        </p:nvSpPr>
        <p:spPr>
          <a:xfrm>
            <a:off x="187751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25-12-2022</a:t>
            </a:r>
            <a:endParaRPr/>
          </a:p>
        </p:txBody>
      </p:sp>
      <p:pic>
        <p:nvPicPr>
          <p:cNvPr id="270" name="Google Shape;270;p1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324" b="3324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271" name="Google Shape;271;p1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3324" b="3324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272" name="Google Shape;272;p11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t="5688" b="5688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269" name="Google Shape;269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>
            <a:spLocks noGrp="1"/>
          </p:cNvSpPr>
          <p:nvPr>
            <p:ph type="ctrTitle"/>
          </p:nvPr>
        </p:nvSpPr>
        <p:spPr>
          <a:xfrm>
            <a:off x="875900" y="497140"/>
            <a:ext cx="9682121" cy="17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078"/>
              </a:buClr>
              <a:buSzPct val="100000"/>
              <a:buFont typeface="Nunito"/>
              <a:buNone/>
            </a:pPr>
            <a:r>
              <a:rPr lang="en-US" sz="2700" b="1" i="0" dirty="0">
                <a:solidFill>
                  <a:srgbClr val="BA0078"/>
                </a:solidFill>
                <a:latin typeface="Nunito"/>
                <a:ea typeface="Nunito"/>
                <a:cs typeface="Nunito"/>
                <a:sym typeface="Nunito"/>
              </a:rPr>
              <a:t>User Engagement</a:t>
            </a:r>
            <a:r>
              <a:rPr lang="en-US" sz="2700" b="1" i="0" dirty="0">
                <a:solidFill>
                  <a:srgbClr val="8492A6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-US" sz="2700" b="0" i="0" dirty="0">
                <a:solidFill>
                  <a:srgbClr val="FF62C7"/>
                </a:solidFill>
                <a:latin typeface="Nunito"/>
                <a:ea typeface="Nunito"/>
                <a:cs typeface="Nunito"/>
                <a:sym typeface="Nunito"/>
              </a:rPr>
              <a:t> </a:t>
            </a:r>
            <a:br>
              <a:rPr lang="en-US" sz="2700" b="0" i="0" dirty="0">
                <a:solidFill>
                  <a:srgbClr val="FF62C7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27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Your Task: Provide how many times does average user posts on Instagram.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8" name="Google Shape;278;p12"/>
          <p:cNvSpPr txBox="1">
            <a:spLocks noGrp="1"/>
          </p:cNvSpPr>
          <p:nvPr>
            <p:ph type="body" idx="1"/>
          </p:nvPr>
        </p:nvSpPr>
        <p:spPr>
          <a:xfrm>
            <a:off x="451693" y="1635551"/>
            <a:ext cx="6335605" cy="455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NoPost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totalpost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NoPost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low_active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9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'Average'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Very_Active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Category</a:t>
            </a:r>
          </a:p>
          <a:p>
            <a:pPr algn="l"/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photos p</a:t>
            </a:r>
          </a:p>
          <a:p>
            <a:pPr algn="l"/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u</a:t>
            </a:r>
          </a:p>
          <a:p>
            <a:pPr algn="l"/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pPr algn="l"/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3F9C8-E9FB-27FD-6473-B785C0ED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51" y="3655233"/>
            <a:ext cx="4914809" cy="27056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F8E-A124-AA34-E028-F9D842127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354" y="1734532"/>
            <a:ext cx="8804727" cy="2403836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NoPhotoId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U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photos P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NoPhotoId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Total_photos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Total_Users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1E44A-1204-2D19-7415-707B7D91DFCE}"/>
              </a:ext>
            </a:extLst>
          </p:cNvPr>
          <p:cNvSpPr txBox="1"/>
          <p:nvPr/>
        </p:nvSpPr>
        <p:spPr>
          <a:xfrm>
            <a:off x="1426197" y="447088"/>
            <a:ext cx="9339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provide the total number of photos on Instagram/the total number of users.</a:t>
            </a:r>
            <a:br>
              <a:rPr lang="en-US" sz="48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</a:b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7E9FE-CEAA-4F11-F943-96D31EC8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54" y="4527753"/>
            <a:ext cx="4566618" cy="11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>
            <a:spLocks noGrp="1"/>
          </p:cNvSpPr>
          <p:nvPr>
            <p:ph type="ctrTitle"/>
          </p:nvPr>
        </p:nvSpPr>
        <p:spPr>
          <a:xfrm>
            <a:off x="539016" y="1256544"/>
            <a:ext cx="11011300" cy="75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078"/>
              </a:buClr>
              <a:buSzPct val="100000"/>
              <a:buFont typeface="Nunito"/>
              <a:buNone/>
            </a:pPr>
            <a:r>
              <a:rPr lang="en-US" sz="2700" b="1" i="0" dirty="0">
                <a:solidFill>
                  <a:srgbClr val="BA0078"/>
                </a:solidFill>
                <a:latin typeface="Nunito"/>
                <a:ea typeface="Nunito"/>
                <a:cs typeface="Nunito"/>
                <a:sym typeface="Nunito"/>
              </a:rPr>
              <a:t>Bots &amp; Fake Accounts</a:t>
            </a:r>
            <a:r>
              <a:rPr lang="en-US" sz="2700" b="1" i="0" dirty="0">
                <a:solidFill>
                  <a:srgbClr val="8492A6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-US" sz="2700" b="0" i="0" dirty="0">
                <a:solidFill>
                  <a:srgbClr val="FF62C7"/>
                </a:solidFill>
                <a:latin typeface="Nunito"/>
                <a:ea typeface="Nunito"/>
                <a:cs typeface="Nunito"/>
                <a:sym typeface="Nunito"/>
              </a:rPr>
              <a:t> </a:t>
            </a:r>
            <a:br>
              <a:rPr lang="en-US" sz="2700" b="0" i="0" dirty="0">
                <a:solidFill>
                  <a:srgbClr val="FF62C7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lang="en-US" sz="2700" b="0" i="0" dirty="0">
                <a:solidFill>
                  <a:srgbClr val="FF62C7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27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The investors want to know if the platform is crowded with fake and dummy accounts</a:t>
            </a: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7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Your Task: Provide data on users (bots) who have liked every single photo on the site (since any normal user would not be able to do this)</a:t>
            </a:r>
            <a:br>
              <a:rPr lang="en-US" sz="2700" b="0" i="0" u="sng" dirty="0">
                <a:latin typeface="Nunito"/>
                <a:ea typeface="Nunito"/>
                <a:cs typeface="Nunito"/>
                <a:sym typeface="Nunito"/>
              </a:rPr>
            </a:br>
            <a:endParaRPr sz="2700" dirty="0"/>
          </a:p>
        </p:txBody>
      </p:sp>
      <p:sp>
        <p:nvSpPr>
          <p:cNvPr id="285" name="Google Shape;285;p13"/>
          <p:cNvSpPr txBox="1">
            <a:spLocks noGrp="1"/>
          </p:cNvSpPr>
          <p:nvPr>
            <p:ph type="body" idx="1"/>
          </p:nvPr>
        </p:nvSpPr>
        <p:spPr>
          <a:xfrm>
            <a:off x="539015" y="2947475"/>
            <a:ext cx="9302569" cy="383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Total_Like_By_User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users U</a:t>
            </a:r>
          </a:p>
          <a:p>
            <a:pPr algn="l"/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likes L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Total_Like_By_User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34E6F-F754-0EFE-64B0-9A15B979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715" y="3060574"/>
            <a:ext cx="4250853" cy="31913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 txBox="1">
            <a:spLocks noGrp="1"/>
          </p:cNvSpPr>
          <p:nvPr>
            <p:ph type="title"/>
          </p:nvPr>
        </p:nvSpPr>
        <p:spPr>
          <a:xfrm>
            <a:off x="-1454644" y="1194060"/>
            <a:ext cx="5914937" cy="82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302" name="Google Shape;302;p15"/>
          <p:cNvSpPr txBox="1">
            <a:spLocks noGrp="1"/>
          </p:cNvSpPr>
          <p:nvPr>
            <p:ph type="body" idx="1"/>
          </p:nvPr>
        </p:nvSpPr>
        <p:spPr>
          <a:xfrm>
            <a:off x="746979" y="2197884"/>
            <a:ext cx="631032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dk1"/>
                </a:solidFill>
              </a:rPr>
              <a:t>As I learned from this project How to import the word data to my SQL before that I have worked with CSV files so it is difficult to recognize how to import it after that I copy the query and then paste it to MySQL and it worked and this project is beyond the level how to approach the question.</a:t>
            </a:r>
            <a:endParaRPr dirty="0"/>
          </a:p>
        </p:txBody>
      </p:sp>
      <p:sp>
        <p:nvSpPr>
          <p:cNvPr id="303" name="Google Shape;303;p15"/>
          <p:cNvSpPr txBox="1">
            <a:spLocks noGrp="1"/>
          </p:cNvSpPr>
          <p:nvPr>
            <p:ph type="dt" idx="10"/>
          </p:nvPr>
        </p:nvSpPr>
        <p:spPr>
          <a:xfrm>
            <a:off x="225457" y="64293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25-12-2022</a:t>
            </a:r>
            <a:endParaRPr dirty="0"/>
          </a:p>
        </p:txBody>
      </p:sp>
      <p:pic>
        <p:nvPicPr>
          <p:cNvPr id="306" name="Google Shape;306;p1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324" b="3324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307" name="Google Shape;307;p1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3324" b="3324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308" name="Google Shape;308;p15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t="5688" b="5688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305" name="Google Shape;305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>
            <a:spLocks noGrp="1"/>
          </p:cNvSpPr>
          <p:nvPr>
            <p:ph type="title"/>
          </p:nvPr>
        </p:nvSpPr>
        <p:spPr>
          <a:xfrm>
            <a:off x="4178336" y="2681269"/>
            <a:ext cx="5992550" cy="231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sz="4400" dirty="0">
                <a:latin typeface="Comic Sans MS" panose="030F0702030302020204" pitchFamily="66" charset="0"/>
              </a:rPr>
              <a:t>Thank you</a:t>
            </a:r>
          </a:p>
        </p:txBody>
      </p:sp>
      <p:sp>
        <p:nvSpPr>
          <p:cNvPr id="315" name="Google Shape;315;p16"/>
          <p:cNvSpPr txBox="1">
            <a:spLocks noGrp="1"/>
          </p:cNvSpPr>
          <p:nvPr>
            <p:ph type="body" idx="1"/>
          </p:nvPr>
        </p:nvSpPr>
        <p:spPr>
          <a:xfrm>
            <a:off x="6416512" y="3287597"/>
            <a:ext cx="5260846" cy="231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IN" sz="1200" dirty="0">
                <a:latin typeface="Comic Sans MS" panose="030F0702030302020204" pitchFamily="66" charset="0"/>
              </a:rPr>
              <a:t>Jayesh Patil</a:t>
            </a:r>
            <a:endParaRPr sz="1000" dirty="0">
              <a:latin typeface="Comic Sans MS" panose="030F0702030302020204" pitchFamily="66" charset="0"/>
            </a:endParaRPr>
          </a:p>
        </p:txBody>
      </p:sp>
      <p:sp>
        <p:nvSpPr>
          <p:cNvPr id="316" name="Google Shape;316;p16"/>
          <p:cNvSpPr txBox="1">
            <a:spLocks noGrp="1"/>
          </p:cNvSpPr>
          <p:nvPr>
            <p:ph type="dt" idx="10"/>
          </p:nvPr>
        </p:nvSpPr>
        <p:spPr>
          <a:xfrm>
            <a:off x="140617" y="63525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25-12-2022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3695A-FF6B-AE52-B0B5-4CEF2A93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580" y="63500"/>
            <a:ext cx="1691787" cy="15850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title"/>
          </p:nvPr>
        </p:nvSpPr>
        <p:spPr>
          <a:xfrm>
            <a:off x="932468" y="1585288"/>
            <a:ext cx="5914937" cy="82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  <a:endParaRPr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81" name="Google Shape;181;p2"/>
          <p:cNvSpPr txBox="1">
            <a:spLocks noGrp="1"/>
          </p:cNvSpPr>
          <p:nvPr>
            <p:ph type="body" idx="1"/>
          </p:nvPr>
        </p:nvSpPr>
        <p:spPr>
          <a:xfrm>
            <a:off x="838200" y="2640944"/>
            <a:ext cx="59149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This is a project about Instagram User analysis in which we will be helping Instagram employees to derive business insights for marketing, product &amp; development by providing the data to them using SQL(Structured Query language), by this thing we can get all answers that the employee asked us to upgrade the Instagram services.</a:t>
            </a:r>
            <a:endParaRPr dirty="0"/>
          </a:p>
        </p:txBody>
      </p:sp>
      <p:sp>
        <p:nvSpPr>
          <p:cNvPr id="182" name="Google Shape;182;p2"/>
          <p:cNvSpPr txBox="1">
            <a:spLocks noGrp="1"/>
          </p:cNvSpPr>
          <p:nvPr>
            <p:ph type="dt" idx="10"/>
          </p:nvPr>
        </p:nvSpPr>
        <p:spPr>
          <a:xfrm>
            <a:off x="150043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25-12-2022</a:t>
            </a:r>
            <a:endParaRPr dirty="0"/>
          </a:p>
        </p:txBody>
      </p:sp>
      <p:pic>
        <p:nvPicPr>
          <p:cNvPr id="185" name="Google Shape;185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324" b="3324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186" name="Google Shape;186;p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3324" b="3324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187" name="Google Shape;187;p2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t="5688" b="5688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184" name="Google Shape;18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>
            <a:spLocks noGrp="1"/>
          </p:cNvSpPr>
          <p:nvPr>
            <p:ph type="title"/>
          </p:nvPr>
        </p:nvSpPr>
        <p:spPr>
          <a:xfrm>
            <a:off x="354771" y="838986"/>
            <a:ext cx="5992550" cy="282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93" name="Google Shape;193;p3"/>
          <p:cNvSpPr txBox="1">
            <a:spLocks noGrp="1"/>
          </p:cNvSpPr>
          <p:nvPr>
            <p:ph type="body" idx="1"/>
          </p:nvPr>
        </p:nvSpPr>
        <p:spPr>
          <a:xfrm>
            <a:off x="354771" y="1621072"/>
            <a:ext cx="6218666" cy="474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900" b="1" i="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Marketing: </a:t>
            </a:r>
            <a:r>
              <a:rPr lang="en-US" sz="9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The marketing team wants to launch some campaigns and needs your help with the following.</a:t>
            </a:r>
            <a:endParaRPr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C0050"/>
              </a:buClr>
              <a:buSzPts val="800"/>
              <a:buFont typeface="Noto Sans Symbols"/>
              <a:buChar char="❖"/>
            </a:pPr>
            <a:r>
              <a:rPr lang="en-US" sz="9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Rewarding Most Loyal Users:- </a:t>
            </a:r>
            <a:r>
              <a:rPr lang="en-US" sz="9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Find the 5 oldest users of Instagram from the database provided.</a:t>
            </a:r>
            <a:endParaRPr sz="900" dirty="0">
              <a:solidFill>
                <a:schemeClr val="tx1">
                  <a:lumMod val="85000"/>
                  <a:lumOff val="1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C0050"/>
              </a:buClr>
              <a:buSzPts val="800"/>
              <a:buFont typeface="Noto Sans Symbols"/>
              <a:buChar char="❖"/>
            </a:pPr>
            <a:r>
              <a:rPr lang="en-US" sz="9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Remind Inactive Users to Start Posting:- </a:t>
            </a:r>
            <a:r>
              <a:rPr lang="en-US" sz="9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Find the users who have never posted a single photo on Instagram.</a:t>
            </a:r>
            <a:endParaRPr sz="900" b="1" i="0" dirty="0">
              <a:solidFill>
                <a:schemeClr val="tx1">
                  <a:lumMod val="85000"/>
                  <a:lumOff val="1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C0050"/>
              </a:buClr>
              <a:buSzPts val="800"/>
              <a:buFont typeface="Noto Sans Symbols"/>
              <a:buChar char="❖"/>
            </a:pPr>
            <a:r>
              <a:rPr lang="en-US" sz="9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Declaring Contest Winner:- </a:t>
            </a:r>
            <a:r>
              <a:rPr lang="en-US" sz="9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 Identify the winner of the contest and provide their details to the team.</a:t>
            </a:r>
            <a:endParaRPr sz="900" b="1" dirty="0">
              <a:solidFill>
                <a:schemeClr val="tx1">
                  <a:lumMod val="85000"/>
                  <a:lumOff val="1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C0050"/>
              </a:buClr>
              <a:buSzPts val="800"/>
              <a:buFont typeface="Noto Sans Symbols"/>
              <a:buChar char="❖"/>
            </a:pPr>
            <a:r>
              <a:rPr lang="en-US" sz="9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Hashtag Researching:- </a:t>
            </a:r>
            <a:r>
              <a:rPr lang="en-US" sz="9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Identify and suggest the platform's top 5 most commonly used hashtags.</a:t>
            </a:r>
            <a:endParaRPr sz="900" b="1" dirty="0">
              <a:solidFill>
                <a:schemeClr val="tx1">
                  <a:lumMod val="85000"/>
                  <a:lumOff val="1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C0050"/>
              </a:buClr>
              <a:buSzPts val="800"/>
              <a:buFont typeface="Noto Sans Symbols"/>
              <a:buChar char="❖"/>
            </a:pPr>
            <a:r>
              <a:rPr lang="en-US" sz="9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Launch AD Campaign:- </a:t>
            </a:r>
            <a:r>
              <a:rPr lang="en-US" sz="9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What day of the week do most users register on? Provide insights on when to schedule an ad campaign.</a:t>
            </a:r>
            <a:endParaRPr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C0050"/>
              </a:buClr>
              <a:buSzPts val="960"/>
              <a:buNone/>
            </a:pPr>
            <a:r>
              <a:rPr lang="en-US" sz="9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 </a:t>
            </a:r>
            <a:r>
              <a:rPr lang="en-US" sz="900" b="1" i="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Investor Metrics: </a:t>
            </a:r>
            <a:r>
              <a:rPr lang="en-US" sz="9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Our investors want to know if Instagram is performing well and is not becoming redundant like Facebook, they want to assess the app on the following grounds.</a:t>
            </a:r>
            <a:endParaRPr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lvl="0" indent="-1714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C0050"/>
              </a:buClr>
              <a:buSzPts val="800"/>
              <a:buFont typeface="Noto Sans Symbols"/>
              <a:buChar char="❖"/>
            </a:pPr>
            <a:r>
              <a:rPr lang="en-US" sz="9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User Engagement:</a:t>
            </a:r>
            <a:r>
              <a:rPr lang="en-US" sz="9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 Are users still as active and post on Instagram or they are making fewer posts</a:t>
            </a:r>
            <a:b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9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Your Task: Provide how many times does average user posts on Instagram. Also, provide the total number of photos on Instagram/the total number of users.</a:t>
            </a:r>
            <a:endParaRPr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lvl="0" indent="-1714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C0050"/>
              </a:buClr>
              <a:buSzPts val="800"/>
              <a:buFont typeface="Noto Sans Symbols"/>
              <a:buChar char="❖"/>
            </a:pPr>
            <a:r>
              <a:rPr lang="en-US" sz="9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Bots &amp; Fake Accounts:</a:t>
            </a:r>
            <a:r>
              <a:rPr lang="en-US" sz="9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 The investors want to know if the platform is crowded with fake and dummy accounts</a:t>
            </a:r>
            <a:b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9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Your Task: Provide data on users (bots) who have liked every single photo on the site (since any normal user would not be able to do this)</a:t>
            </a:r>
            <a:endParaRPr sz="900" b="0" i="0" u="sng" dirty="0">
              <a:solidFill>
                <a:schemeClr val="tx1">
                  <a:lumMod val="85000"/>
                  <a:lumOff val="1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640"/>
              <a:buNone/>
            </a:pPr>
            <a:b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sz="900" b="1" i="0" dirty="0">
              <a:solidFill>
                <a:schemeClr val="tx1">
                  <a:lumMod val="85000"/>
                  <a:lumOff val="1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C0050"/>
              </a:buClr>
              <a:buSzPts val="960"/>
              <a:buNone/>
            </a:pPr>
            <a:endParaRPr sz="900" b="0" i="0" dirty="0">
              <a:solidFill>
                <a:schemeClr val="tx1">
                  <a:lumMod val="85000"/>
                  <a:lumOff val="1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3"/>
          <p:cNvSpPr txBox="1">
            <a:spLocks noGrp="1"/>
          </p:cNvSpPr>
          <p:nvPr>
            <p:ph type="dt" idx="10"/>
          </p:nvPr>
        </p:nvSpPr>
        <p:spPr>
          <a:xfrm>
            <a:off x="18775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25-12-2022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86A5B1-EA79-C740-D35A-A829DA4CB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221" y="0"/>
            <a:ext cx="368077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>
            <a:spLocks noGrp="1"/>
          </p:cNvSpPr>
          <p:nvPr>
            <p:ph type="title"/>
          </p:nvPr>
        </p:nvSpPr>
        <p:spPr>
          <a:xfrm>
            <a:off x="-1081819" y="814874"/>
            <a:ext cx="5914937" cy="82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dirty="0"/>
              <a:t>Approach</a:t>
            </a:r>
            <a:endParaRPr dirty="0"/>
          </a:p>
        </p:txBody>
      </p:sp>
      <p:sp>
        <p:nvSpPr>
          <p:cNvPr id="206" name="Google Shape;206;p4"/>
          <p:cNvSpPr txBox="1">
            <a:spLocks noGrp="1"/>
          </p:cNvSpPr>
          <p:nvPr>
            <p:ph type="body" idx="1"/>
          </p:nvPr>
        </p:nvSpPr>
        <p:spPr>
          <a:xfrm>
            <a:off x="728126" y="1924507"/>
            <a:ext cx="59149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Firstly, I have gone through the data and then analyze the data which sheet has which type of data, afterward I try to join all the sheets then after that I approach the question in My SQL then extract the insightful data from the raw data and answer the question as asked.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rgbClr val="BA0078"/>
                </a:solidFill>
              </a:rPr>
              <a:t>Techstack</a:t>
            </a:r>
            <a:r>
              <a:rPr lang="en-US" dirty="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Ms</a:t>
            </a:r>
            <a:r>
              <a:rPr lang="en-US" dirty="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 SQL, PowerPoint</a:t>
            </a:r>
            <a:endParaRPr dirty="0"/>
          </a:p>
        </p:txBody>
      </p:sp>
      <p:sp>
        <p:nvSpPr>
          <p:cNvPr id="207" name="Google Shape;207;p4"/>
          <p:cNvSpPr txBox="1">
            <a:spLocks noGrp="1"/>
          </p:cNvSpPr>
          <p:nvPr>
            <p:ph type="dt" idx="10"/>
          </p:nvPr>
        </p:nvSpPr>
        <p:spPr>
          <a:xfrm>
            <a:off x="244311" y="64177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25-12-2022</a:t>
            </a:r>
            <a:endParaRPr dirty="0"/>
          </a:p>
        </p:txBody>
      </p:sp>
      <p:pic>
        <p:nvPicPr>
          <p:cNvPr id="210" name="Google Shape;210;p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324" b="3324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211" name="Google Shape;211;p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3324" b="3324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212" name="Google Shape;212;p4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t="5688" b="5688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209" name="Google Shape;209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-1081819" y="1143000"/>
            <a:ext cx="5914937" cy="82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dirty="0"/>
              <a:t>Marketing</a:t>
            </a:r>
            <a:endParaRPr dirty="0"/>
          </a:p>
        </p:txBody>
      </p:sp>
      <p:sp>
        <p:nvSpPr>
          <p:cNvPr id="218" name="Google Shape;218;p5"/>
          <p:cNvSpPr txBox="1">
            <a:spLocks noGrp="1"/>
          </p:cNvSpPr>
          <p:nvPr>
            <p:ph type="body" idx="1"/>
          </p:nvPr>
        </p:nvSpPr>
        <p:spPr>
          <a:xfrm>
            <a:off x="623931" y="2286000"/>
            <a:ext cx="59149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0" i="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marketing team wants to launch some campaigns and needs your help with the following.</a:t>
            </a:r>
            <a:endParaRPr dirty="0"/>
          </a:p>
        </p:txBody>
      </p:sp>
      <p:sp>
        <p:nvSpPr>
          <p:cNvPr id="219" name="Google Shape;219;p5"/>
          <p:cNvSpPr txBox="1">
            <a:spLocks noGrp="1"/>
          </p:cNvSpPr>
          <p:nvPr>
            <p:ph type="dt" idx="10"/>
          </p:nvPr>
        </p:nvSpPr>
        <p:spPr>
          <a:xfrm>
            <a:off x="319726" y="640829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25-12-2022</a:t>
            </a:r>
            <a:endParaRPr dirty="0"/>
          </a:p>
        </p:txBody>
      </p:sp>
      <p:pic>
        <p:nvPicPr>
          <p:cNvPr id="222" name="Google Shape;222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324" b="3324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223" name="Google Shape;223;p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3324" b="3324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224" name="Google Shape;224;p5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t="5688" b="5688"/>
          <a:stretch/>
        </p:blipFill>
        <p:spPr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221" name="Google Shape;221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>
            <a:spLocks noGrp="1"/>
          </p:cNvSpPr>
          <p:nvPr>
            <p:ph type="ctrTitle"/>
          </p:nvPr>
        </p:nvSpPr>
        <p:spPr>
          <a:xfrm>
            <a:off x="847477" y="1106905"/>
            <a:ext cx="5322618" cy="177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078"/>
              </a:buClr>
              <a:buSzPts val="2400"/>
              <a:buFont typeface="Nunito"/>
              <a:buNone/>
            </a:pPr>
            <a:r>
              <a:rPr lang="en-US" sz="2400" b="1" i="0" dirty="0">
                <a:solidFill>
                  <a:srgbClr val="BA0078"/>
                </a:solidFill>
                <a:latin typeface="Nunito"/>
                <a:ea typeface="Nunito"/>
                <a:cs typeface="Nunito"/>
                <a:sym typeface="Nunito"/>
              </a:rPr>
              <a:t>Rewarding Most Loyal Users:-</a:t>
            </a:r>
            <a:r>
              <a:rPr lang="en-US" sz="2400" b="1" i="0" dirty="0">
                <a:solidFill>
                  <a:srgbClr val="FF62C7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br>
              <a:rPr lang="en-US" sz="2400" b="1" i="0" dirty="0">
                <a:solidFill>
                  <a:srgbClr val="FF62C7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lang="en-US" sz="2400" b="1" i="0" dirty="0">
                <a:solidFill>
                  <a:srgbClr val="FF62C7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2400" b="0" i="0" dirty="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Find the 5 oldest users of Instagram from the database provided.</a:t>
            </a:r>
            <a:br>
              <a:rPr lang="en-US" sz="2400" dirty="0">
                <a:solidFill>
                  <a:srgbClr val="FF62C7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2400" dirty="0"/>
          </a:p>
        </p:txBody>
      </p:sp>
      <p:sp>
        <p:nvSpPr>
          <p:cNvPr id="230" name="Google Shape;230;p6"/>
          <p:cNvSpPr txBox="1">
            <a:spLocks noGrp="1"/>
          </p:cNvSpPr>
          <p:nvPr>
            <p:ph type="body" idx="1"/>
          </p:nvPr>
        </p:nvSpPr>
        <p:spPr>
          <a:xfrm>
            <a:off x="847477" y="3104974"/>
            <a:ext cx="5322888" cy="87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username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928F8-8EAC-E22F-8C6A-717ED94A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221" y="0"/>
            <a:ext cx="3680779" cy="6858000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C45A379-2363-2A9D-7426-D493C7015402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7602" b="17602"/>
          <a:stretch>
            <a:fillRect/>
          </a:stretch>
        </p:blipFill>
        <p:spPr>
          <a:xfrm>
            <a:off x="1218214" y="4207067"/>
            <a:ext cx="4581144" cy="2450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 txBox="1">
            <a:spLocks noGrp="1"/>
          </p:cNvSpPr>
          <p:nvPr>
            <p:ph type="ctrTitle"/>
          </p:nvPr>
        </p:nvSpPr>
        <p:spPr>
          <a:xfrm>
            <a:off x="1084082" y="286179"/>
            <a:ext cx="9144000" cy="115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078"/>
              </a:buClr>
              <a:buSzPts val="2400"/>
              <a:buFont typeface="Nunito"/>
              <a:buNone/>
            </a:pPr>
            <a:r>
              <a:rPr lang="en-US" sz="2400" b="1" i="0" dirty="0">
                <a:solidFill>
                  <a:srgbClr val="BA0078"/>
                </a:solidFill>
                <a:latin typeface="Nunito"/>
                <a:ea typeface="Nunito"/>
                <a:cs typeface="Nunito"/>
                <a:sym typeface="Nunito"/>
              </a:rPr>
              <a:t>Remind Inactive Users to Start Posting:-</a:t>
            </a:r>
            <a:br>
              <a:rPr lang="en-US" sz="2400" b="1" i="0" dirty="0">
                <a:solidFill>
                  <a:srgbClr val="BA0078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2400" b="1" i="0" dirty="0">
                <a:solidFill>
                  <a:srgbClr val="BA007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Find the users who have never posted a single photo on Instagram.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8" name="Google Shape;238;p7"/>
          <p:cNvSpPr txBox="1">
            <a:spLocks noGrp="1"/>
          </p:cNvSpPr>
          <p:nvPr>
            <p:ph type="body" idx="1"/>
          </p:nvPr>
        </p:nvSpPr>
        <p:spPr>
          <a:xfrm>
            <a:off x="1597199" y="1799429"/>
            <a:ext cx="3955983" cy="30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6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N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IN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IN" sz="6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6400" dirty="0">
                <a:solidFill>
                  <a:srgbClr val="000000"/>
                </a:solidFill>
                <a:latin typeface="Consolas" panose="020B0609020204030204" pitchFamily="49" charset="0"/>
              </a:rPr>
              <a:t> users u</a:t>
            </a:r>
          </a:p>
          <a:p>
            <a:pPr algn="l"/>
            <a:r>
              <a:rPr lang="en-IN" sz="6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IN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6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6400" dirty="0">
                <a:solidFill>
                  <a:srgbClr val="000000"/>
                </a:solidFill>
                <a:latin typeface="Consolas" panose="020B0609020204030204" pitchFamily="49" charset="0"/>
              </a:rPr>
              <a:t> photos p </a:t>
            </a:r>
          </a:p>
          <a:p>
            <a:pPr algn="l"/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6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6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N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IN" sz="6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IN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NumbersOfUsers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6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6400" dirty="0">
                <a:solidFill>
                  <a:srgbClr val="000000"/>
                </a:solidFill>
                <a:latin typeface="Consolas" panose="020B0609020204030204" pitchFamily="49" charset="0"/>
              </a:rPr>
              <a:t> users u</a:t>
            </a:r>
          </a:p>
          <a:p>
            <a:pPr algn="l"/>
            <a:r>
              <a:rPr lang="en-IN" sz="6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IN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6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6400" dirty="0">
                <a:solidFill>
                  <a:srgbClr val="000000"/>
                </a:solidFill>
                <a:latin typeface="Consolas" panose="020B0609020204030204" pitchFamily="49" charset="0"/>
              </a:rPr>
              <a:t> photos p </a:t>
            </a:r>
          </a:p>
          <a:p>
            <a:pPr algn="l"/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sz="9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4F1E6-E1CD-7B55-AEEE-A2DC67BB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99429"/>
            <a:ext cx="2759957" cy="46390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>
            <a:spLocks noGrp="1"/>
          </p:cNvSpPr>
          <p:nvPr>
            <p:ph type="ctrTitle"/>
          </p:nvPr>
        </p:nvSpPr>
        <p:spPr>
          <a:xfrm>
            <a:off x="1527050" y="690638"/>
            <a:ext cx="9144000" cy="115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078"/>
              </a:buClr>
              <a:buSzPct val="100000"/>
              <a:buFont typeface="Nunito"/>
              <a:buNone/>
            </a:pPr>
            <a:r>
              <a:rPr lang="en-US" sz="2700" b="1" i="0" dirty="0">
                <a:solidFill>
                  <a:srgbClr val="BA0078"/>
                </a:solidFill>
                <a:latin typeface="Nunito"/>
                <a:ea typeface="Nunito"/>
                <a:cs typeface="Nunito"/>
                <a:sym typeface="Nunito"/>
              </a:rPr>
              <a:t>Declaring Contest Winner:-</a:t>
            </a:r>
            <a:br>
              <a:rPr lang="en-US" sz="2700" b="1" i="0" dirty="0">
                <a:solidFill>
                  <a:srgbClr val="BA0078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27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7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 Identify the winner of the contest and provide their details to the team</a:t>
            </a:r>
            <a:r>
              <a:rPr lang="en-US" sz="2700" b="0" i="0" dirty="0">
                <a:latin typeface="Nunito"/>
                <a:ea typeface="Nunito"/>
                <a:cs typeface="Nunito"/>
                <a:sym typeface="Nunito"/>
              </a:rPr>
              <a:t>.</a:t>
            </a:r>
            <a:br>
              <a:rPr lang="en-US" sz="7200" b="1" dirty="0">
                <a:solidFill>
                  <a:srgbClr val="FF62C7"/>
                </a:solidFill>
                <a:latin typeface="Nunito"/>
                <a:ea typeface="Nunito"/>
                <a:cs typeface="Nunito"/>
                <a:sym typeface="Nunito"/>
              </a:rPr>
            </a:br>
            <a:endParaRPr dirty="0"/>
          </a:p>
        </p:txBody>
      </p:sp>
      <p:sp>
        <p:nvSpPr>
          <p:cNvPr id="245" name="Google Shape;245;p8"/>
          <p:cNvSpPr txBox="1">
            <a:spLocks noGrp="1"/>
          </p:cNvSpPr>
          <p:nvPr>
            <p:ph type="body" idx="1"/>
          </p:nvPr>
        </p:nvSpPr>
        <p:spPr>
          <a:xfrm>
            <a:off x="625937" y="2138557"/>
            <a:ext cx="4917023" cy="458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Total_likes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likes l</a:t>
            </a:r>
          </a:p>
          <a:p>
            <a:pPr algn="l"/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photos p</a:t>
            </a:r>
          </a:p>
          <a:p>
            <a:pPr algn="l"/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l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800" dirty="0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800" dirty="0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endParaRPr lang="nb-N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u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Total_likes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Winner</a:t>
            </a:r>
            <a:endParaRPr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8D6EF-C464-0CF1-D257-47F98152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931" y="2265216"/>
            <a:ext cx="4289542" cy="3815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5FE1D-799E-7C14-7362-B2DE65F7F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931" y="6080289"/>
            <a:ext cx="3078747" cy="5563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ctrTitle"/>
          </p:nvPr>
        </p:nvSpPr>
        <p:spPr>
          <a:xfrm>
            <a:off x="1527050" y="1121700"/>
            <a:ext cx="9144000" cy="84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078"/>
              </a:buClr>
              <a:buSzPct val="100000"/>
              <a:buFont typeface="Nunito"/>
              <a:buNone/>
            </a:pPr>
            <a:r>
              <a:rPr lang="en-US" sz="2700" b="1" i="0" dirty="0">
                <a:solidFill>
                  <a:srgbClr val="BA0078"/>
                </a:solidFill>
                <a:latin typeface="Nunito"/>
                <a:ea typeface="Nunito"/>
                <a:cs typeface="Nunito"/>
                <a:sym typeface="Nunito"/>
              </a:rPr>
              <a:t>Hashtag Researching:- </a:t>
            </a:r>
            <a:br>
              <a:rPr lang="en-US" sz="2700" b="1" i="0" dirty="0">
                <a:solidFill>
                  <a:srgbClr val="BA0078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27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Identify and suggest the platform's top 5 most commonly used hashtags.</a:t>
            </a:r>
            <a:br>
              <a:rPr lang="en-US" sz="7200" b="1" dirty="0">
                <a:solidFill>
                  <a:srgbClr val="FF62C7"/>
                </a:solidFill>
                <a:latin typeface="Nunito"/>
                <a:ea typeface="Nunito"/>
                <a:cs typeface="Nunito"/>
                <a:sym typeface="Nunito"/>
              </a:rPr>
            </a:br>
            <a:endParaRPr dirty="0"/>
          </a:p>
        </p:txBody>
      </p:sp>
      <p:sp>
        <p:nvSpPr>
          <p:cNvPr id="252" name="Google Shape;252;p9"/>
          <p:cNvSpPr txBox="1">
            <a:spLocks noGrp="1"/>
          </p:cNvSpPr>
          <p:nvPr>
            <p:ph type="body" idx="1"/>
          </p:nvPr>
        </p:nvSpPr>
        <p:spPr>
          <a:xfrm>
            <a:off x="820039" y="2179976"/>
            <a:ext cx="9137900" cy="20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tag_name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tag_id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NoOfTimesTag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photo_tags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pt</a:t>
            </a:r>
          </a:p>
          <a:p>
            <a:pPr algn="l"/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tags t</a:t>
            </a:r>
          </a:p>
          <a:p>
            <a:pPr algn="l"/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tag_id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tag_name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NoOfTimesTag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51979-1E2A-2178-DEAC-682CF25A3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756"/>
          <a:stretch/>
        </p:blipFill>
        <p:spPr>
          <a:xfrm>
            <a:off x="1071830" y="4446579"/>
            <a:ext cx="3245645" cy="18579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186</TotalTime>
  <Words>1149</Words>
  <Application>Microsoft Office PowerPoint</Application>
  <PresentationFormat>Widescreen</PresentationFormat>
  <Paragraphs>108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OCR A Extended</vt:lpstr>
      <vt:lpstr>Aparajita</vt:lpstr>
      <vt:lpstr>Comic Sans MS</vt:lpstr>
      <vt:lpstr>Algerian</vt:lpstr>
      <vt:lpstr>Arial</vt:lpstr>
      <vt:lpstr>Consolas</vt:lpstr>
      <vt:lpstr>Nunito</vt:lpstr>
      <vt:lpstr>Cascadia Code</vt:lpstr>
      <vt:lpstr>Noto Sans Symbols</vt:lpstr>
      <vt:lpstr>EB Garamond</vt:lpstr>
      <vt:lpstr>Tw Cen MT</vt:lpstr>
      <vt:lpstr>Avenir</vt:lpstr>
      <vt:lpstr>Calibri</vt:lpstr>
      <vt:lpstr>Droplet</vt:lpstr>
      <vt:lpstr>Instagram  User  Analytics</vt:lpstr>
      <vt:lpstr>Introduction</vt:lpstr>
      <vt:lpstr>Agenda</vt:lpstr>
      <vt:lpstr>Approach</vt:lpstr>
      <vt:lpstr>Marketing</vt:lpstr>
      <vt:lpstr>Rewarding Most Loyal Users:-   Find the 5 oldest users of Instagram from the database provided. </vt:lpstr>
      <vt:lpstr>Remind Inactive Users to Start Posting:-  Find the users who have never posted a single photo on Instagram.</vt:lpstr>
      <vt:lpstr>Declaring Contest Winner:-   Identify the winner of the contest and provide their details to the team. </vt:lpstr>
      <vt:lpstr>Hashtag Researching:-  Identify and suggest the platform's top 5 most commonly used hashtags. </vt:lpstr>
      <vt:lpstr>Launch AD Campaign:-  What day of the week do most users register on? Provide insights on when to schedule an ad campaign. </vt:lpstr>
      <vt:lpstr>Investor Metrics</vt:lpstr>
      <vt:lpstr>User Engagement:  Your Task: Provide how many times does average user posts on Instagram. </vt:lpstr>
      <vt:lpstr>with cte as (  SELECT U.id AS userid, COUNT(P.id) AS NoPhotoId  FROM users U LEFT JOIN photos P on U.id = P.user_id  GROUP BY U.id ) SELECT sum(NoPhotoId) AS Total_photos,COUNT(userid) AS Total_Users  from cte;</vt:lpstr>
      <vt:lpstr>Bots &amp; Fake Accounts:   The investors want to know if the platform is crowded with fake and dummy accounts Your Task: Provide data on users (bots) who have liked every single photo on the site (since any normal user would not be able to do this) 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 User  Analytics</dc:title>
  <dc:creator>Ayush Saxena</dc:creator>
  <cp:lastModifiedBy>paresh</cp:lastModifiedBy>
  <cp:revision>4</cp:revision>
  <dcterms:created xsi:type="dcterms:W3CDTF">2022-12-24T16:20:24Z</dcterms:created>
  <dcterms:modified xsi:type="dcterms:W3CDTF">2023-06-02T13:03:23Z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