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57" r:id="rId6"/>
    <p:sldId id="259" r:id="rId7"/>
    <p:sldId id="258" r:id="rId8"/>
    <p:sldId id="268" r:id="rId9"/>
    <p:sldId id="260" r:id="rId10"/>
    <p:sldId id="274" r:id="rId11"/>
    <p:sldId id="261" r:id="rId12"/>
    <p:sldId id="265" r:id="rId13"/>
    <p:sldId id="277" r:id="rId14"/>
    <p:sldId id="278" r:id="rId15"/>
    <p:sldId id="267" r:id="rId16"/>
    <p:sldId id="271" r:id="rId17"/>
    <p:sldId id="272" r:id="rId18"/>
    <p:sldId id="269" r:id="rId19"/>
    <p:sldId id="276" r:id="rId20"/>
    <p:sldId id="262" r:id="rId21"/>
    <p:sldId id="263" r:id="rId22"/>
    <p:sldId id="279" r:id="rId23"/>
    <p:sldId id="264"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0674F4-286F-C16C-CC93-F8A33BC204E2}" v="32" dt="2022-08-01T01:20:15.273"/>
    <p1510:client id="{3C3E0D31-6643-EBB7-8DAE-85FD002BB563}" v="24" dt="2022-08-01T02:24:58.029"/>
    <p1510:client id="{4E59EA18-B75F-B284-CF0F-2E5DB5D09364}" v="796" dt="2022-07-31T23:44:59.787"/>
    <p1510:client id="{54A73258-BEFA-419B-98A8-0A072961F716}" v="490" dt="2022-08-01T02:17:17.057"/>
    <p1510:client id="{71B01438-EF42-69AF-EAF1-B3EFB12D0E61}" v="318" dt="2022-08-01T01:32:00.659"/>
    <p1510:client id="{75D1FDA7-FA27-F76D-5B27-4E60B11D08C5}" v="265" dt="2022-08-01T01:08:41.214"/>
    <p1510:client id="{8E3C046E-A7FE-7B3F-B052-A48A5C5F731A}" v="825" dt="2022-07-31T21:43:56.403"/>
    <p1510:client id="{ACB2A307-EE62-3376-6EC4-BCD883CA61DF}" v="58" dt="2022-08-01T01:12:46.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98E28B-D86C-4B3E-A5F4-054AFB58C4B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1873870-69FD-475D-8C87-DEEE6CF1CFD0}">
      <dgm:prSet/>
      <dgm:spPr/>
      <dgm:t>
        <a:bodyPr/>
        <a:lstStyle/>
        <a:p>
          <a:pPr>
            <a:lnSpc>
              <a:spcPct val="100000"/>
            </a:lnSpc>
          </a:pPr>
          <a:r>
            <a:rPr lang="en-US"/>
            <a:t>Web Crawler</a:t>
          </a:r>
        </a:p>
      </dgm:t>
    </dgm:pt>
    <dgm:pt modelId="{A89915DF-5092-47B7-8313-18C0B82E2830}" type="parTrans" cxnId="{A2CBC098-3ED3-4751-B1AF-362B786542AA}">
      <dgm:prSet/>
      <dgm:spPr/>
      <dgm:t>
        <a:bodyPr/>
        <a:lstStyle/>
        <a:p>
          <a:endParaRPr lang="en-US"/>
        </a:p>
      </dgm:t>
    </dgm:pt>
    <dgm:pt modelId="{512B794D-CA3F-4EDE-B454-B56E6A36452A}" type="sibTrans" cxnId="{A2CBC098-3ED3-4751-B1AF-362B786542AA}">
      <dgm:prSet/>
      <dgm:spPr/>
      <dgm:t>
        <a:bodyPr/>
        <a:lstStyle/>
        <a:p>
          <a:endParaRPr lang="en-US"/>
        </a:p>
      </dgm:t>
    </dgm:pt>
    <dgm:pt modelId="{00BA175D-F681-49A8-A29B-A66A61A0A536}">
      <dgm:prSet/>
      <dgm:spPr/>
      <dgm:t>
        <a:bodyPr/>
        <a:lstStyle/>
        <a:p>
          <a:pPr>
            <a:lnSpc>
              <a:spcPct val="100000"/>
            </a:lnSpc>
          </a:pPr>
          <a:r>
            <a:rPr lang="en-US"/>
            <a:t>Keyword Search</a:t>
          </a:r>
        </a:p>
      </dgm:t>
    </dgm:pt>
    <dgm:pt modelId="{DDB539DB-8F50-4558-92D9-D2FCCC2596F1}" type="parTrans" cxnId="{BDFBC4A4-B8CD-40AC-8C1F-908F4E1D9372}">
      <dgm:prSet/>
      <dgm:spPr/>
      <dgm:t>
        <a:bodyPr/>
        <a:lstStyle/>
        <a:p>
          <a:endParaRPr lang="en-US"/>
        </a:p>
      </dgm:t>
    </dgm:pt>
    <dgm:pt modelId="{2A85B363-A285-4045-8C51-8130D887B0F4}" type="sibTrans" cxnId="{BDFBC4A4-B8CD-40AC-8C1F-908F4E1D9372}">
      <dgm:prSet/>
      <dgm:spPr/>
      <dgm:t>
        <a:bodyPr/>
        <a:lstStyle/>
        <a:p>
          <a:endParaRPr lang="en-US"/>
        </a:p>
      </dgm:t>
    </dgm:pt>
    <dgm:pt modelId="{7AC75F3C-CA20-46FC-AB88-7E23BAEDE5D6}">
      <dgm:prSet/>
      <dgm:spPr/>
      <dgm:t>
        <a:bodyPr/>
        <a:lstStyle/>
        <a:p>
          <a:pPr>
            <a:lnSpc>
              <a:spcPct val="100000"/>
            </a:lnSpc>
          </a:pPr>
          <a:r>
            <a:rPr lang="en-US"/>
            <a:t>Ranking webpages</a:t>
          </a:r>
        </a:p>
      </dgm:t>
    </dgm:pt>
    <dgm:pt modelId="{AFD2421D-67D1-4A91-BCD8-471D4A3A27B8}" type="parTrans" cxnId="{857D2B71-5EE9-4C3B-8133-D4C8FD771B08}">
      <dgm:prSet/>
      <dgm:spPr/>
      <dgm:t>
        <a:bodyPr/>
        <a:lstStyle/>
        <a:p>
          <a:endParaRPr lang="en-US"/>
        </a:p>
      </dgm:t>
    </dgm:pt>
    <dgm:pt modelId="{7146CE75-FAC6-49E0-A47A-350C2954934E}" type="sibTrans" cxnId="{857D2B71-5EE9-4C3B-8133-D4C8FD771B08}">
      <dgm:prSet/>
      <dgm:spPr/>
      <dgm:t>
        <a:bodyPr/>
        <a:lstStyle/>
        <a:p>
          <a:endParaRPr lang="en-US"/>
        </a:p>
      </dgm:t>
    </dgm:pt>
    <dgm:pt modelId="{F7E5356F-B42F-456E-BD1B-08B468DDB499}">
      <dgm:prSet/>
      <dgm:spPr/>
      <dgm:t>
        <a:bodyPr/>
        <a:lstStyle/>
        <a:p>
          <a:pPr>
            <a:lnSpc>
              <a:spcPct val="100000"/>
            </a:lnSpc>
          </a:pPr>
          <a:r>
            <a:rPr lang="en-US"/>
            <a:t>Spell checking</a:t>
          </a:r>
        </a:p>
      </dgm:t>
    </dgm:pt>
    <dgm:pt modelId="{EE059519-AA20-4466-A922-841BD05D66AA}" type="parTrans" cxnId="{ADE19042-577B-4E6E-8D71-4AFB1918050B}">
      <dgm:prSet/>
      <dgm:spPr/>
      <dgm:t>
        <a:bodyPr/>
        <a:lstStyle/>
        <a:p>
          <a:endParaRPr lang="en-US"/>
        </a:p>
      </dgm:t>
    </dgm:pt>
    <dgm:pt modelId="{3641D930-3B33-4227-8C5A-6CF1CFE18E45}" type="sibTrans" cxnId="{ADE19042-577B-4E6E-8D71-4AFB1918050B}">
      <dgm:prSet/>
      <dgm:spPr/>
      <dgm:t>
        <a:bodyPr/>
        <a:lstStyle/>
        <a:p>
          <a:endParaRPr lang="en-US"/>
        </a:p>
      </dgm:t>
    </dgm:pt>
    <dgm:pt modelId="{8B2631F3-4C56-4652-BCDA-C2ED88F86BCA}">
      <dgm:prSet custT="1"/>
      <dgm:spPr/>
      <dgm:t>
        <a:bodyPr/>
        <a:lstStyle/>
        <a:p>
          <a:pPr>
            <a:lnSpc>
              <a:spcPct val="100000"/>
            </a:lnSpc>
          </a:pPr>
          <a:r>
            <a:rPr lang="en-US" sz="1400"/>
            <a:t>Scrape and parse of HTML files to both .html and to .txt files</a:t>
          </a:r>
        </a:p>
      </dgm:t>
    </dgm:pt>
    <dgm:pt modelId="{D0D49ED0-1273-45F9-8119-263FAFF77F0D}" type="parTrans" cxnId="{262B95A5-A9F0-4C34-B321-41FBB045F9A9}">
      <dgm:prSet/>
      <dgm:spPr/>
      <dgm:t>
        <a:bodyPr/>
        <a:lstStyle/>
        <a:p>
          <a:endParaRPr lang="en-US"/>
        </a:p>
      </dgm:t>
    </dgm:pt>
    <dgm:pt modelId="{AF3214E7-6EEE-40BB-9F4E-FF3ECD458456}" type="sibTrans" cxnId="{262B95A5-A9F0-4C34-B321-41FBB045F9A9}">
      <dgm:prSet/>
      <dgm:spPr/>
      <dgm:t>
        <a:bodyPr/>
        <a:lstStyle/>
        <a:p>
          <a:endParaRPr lang="en-US"/>
        </a:p>
      </dgm:t>
    </dgm:pt>
    <dgm:pt modelId="{930709AC-8125-4A96-8C6D-7D8DFD55A2BB}" type="pres">
      <dgm:prSet presAssocID="{1A98E28B-D86C-4B3E-A5F4-054AFB58C4BE}" presName="root" presStyleCnt="0">
        <dgm:presLayoutVars>
          <dgm:dir/>
          <dgm:resizeHandles val="exact"/>
        </dgm:presLayoutVars>
      </dgm:prSet>
      <dgm:spPr/>
    </dgm:pt>
    <dgm:pt modelId="{8AD15DFF-3D51-4CCA-B198-E57EDA71EB8E}" type="pres">
      <dgm:prSet presAssocID="{61873870-69FD-475D-8C87-DEEE6CF1CFD0}" presName="compNode" presStyleCnt="0"/>
      <dgm:spPr/>
    </dgm:pt>
    <dgm:pt modelId="{111D3BAA-B072-4049-8D01-5085916E1454}" type="pres">
      <dgm:prSet presAssocID="{61873870-69FD-475D-8C87-DEEE6CF1CFD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ptop"/>
        </a:ext>
      </dgm:extLst>
    </dgm:pt>
    <dgm:pt modelId="{B86D740B-5815-4B38-8149-EDF67AA0840B}" type="pres">
      <dgm:prSet presAssocID="{61873870-69FD-475D-8C87-DEEE6CF1CFD0}" presName="spaceRect" presStyleCnt="0"/>
      <dgm:spPr/>
    </dgm:pt>
    <dgm:pt modelId="{89F2838A-B12D-4944-9A16-DBFCF6CB2241}" type="pres">
      <dgm:prSet presAssocID="{61873870-69FD-475D-8C87-DEEE6CF1CFD0}" presName="textRect" presStyleLbl="revTx" presStyleIdx="0" presStyleCnt="5">
        <dgm:presLayoutVars>
          <dgm:chMax val="1"/>
          <dgm:chPref val="1"/>
        </dgm:presLayoutVars>
      </dgm:prSet>
      <dgm:spPr/>
    </dgm:pt>
    <dgm:pt modelId="{FC33B7EE-1E2E-4510-B6D4-F9DBFBBD0328}" type="pres">
      <dgm:prSet presAssocID="{512B794D-CA3F-4EDE-B454-B56E6A36452A}" presName="sibTrans" presStyleCnt="0"/>
      <dgm:spPr/>
    </dgm:pt>
    <dgm:pt modelId="{B5D57612-7F54-4A8D-8388-F281E680C16E}" type="pres">
      <dgm:prSet presAssocID="{00BA175D-F681-49A8-A29B-A66A61A0A536}" presName="compNode" presStyleCnt="0"/>
      <dgm:spPr/>
    </dgm:pt>
    <dgm:pt modelId="{0C84A961-C657-4A77-8D21-7023DA4ABD04}" type="pres">
      <dgm:prSet presAssocID="{00BA175D-F681-49A8-A29B-A66A61A0A53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F9E24945-9ACA-4C7A-B006-98A95EEE5E9D}" type="pres">
      <dgm:prSet presAssocID="{00BA175D-F681-49A8-A29B-A66A61A0A536}" presName="spaceRect" presStyleCnt="0"/>
      <dgm:spPr/>
    </dgm:pt>
    <dgm:pt modelId="{8ACFF8D9-587C-4570-8FDB-E610710FC688}" type="pres">
      <dgm:prSet presAssocID="{00BA175D-F681-49A8-A29B-A66A61A0A536}" presName="textRect" presStyleLbl="revTx" presStyleIdx="1" presStyleCnt="5">
        <dgm:presLayoutVars>
          <dgm:chMax val="1"/>
          <dgm:chPref val="1"/>
        </dgm:presLayoutVars>
      </dgm:prSet>
      <dgm:spPr/>
    </dgm:pt>
    <dgm:pt modelId="{DA1D15A6-A3A1-491F-84CE-189B4A4BB210}" type="pres">
      <dgm:prSet presAssocID="{2A85B363-A285-4045-8C51-8130D887B0F4}" presName="sibTrans" presStyleCnt="0"/>
      <dgm:spPr/>
    </dgm:pt>
    <dgm:pt modelId="{769214F6-475A-44F3-8A5A-0177E6BB1CF8}" type="pres">
      <dgm:prSet presAssocID="{7AC75F3C-CA20-46FC-AB88-7E23BAEDE5D6}" presName="compNode" presStyleCnt="0"/>
      <dgm:spPr/>
    </dgm:pt>
    <dgm:pt modelId="{B8F3BD7A-7F09-42DE-8EA6-3125DB8C966E}" type="pres">
      <dgm:prSet presAssocID="{7AC75F3C-CA20-46FC-AB88-7E23BAEDE5D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r"/>
        </a:ext>
      </dgm:extLst>
    </dgm:pt>
    <dgm:pt modelId="{AD4D72C6-2C1D-46B6-A179-1DF7AD5248F4}" type="pres">
      <dgm:prSet presAssocID="{7AC75F3C-CA20-46FC-AB88-7E23BAEDE5D6}" presName="spaceRect" presStyleCnt="0"/>
      <dgm:spPr/>
    </dgm:pt>
    <dgm:pt modelId="{73F60211-55AD-4940-B703-7C7C1996089E}" type="pres">
      <dgm:prSet presAssocID="{7AC75F3C-CA20-46FC-AB88-7E23BAEDE5D6}" presName="textRect" presStyleLbl="revTx" presStyleIdx="2" presStyleCnt="5">
        <dgm:presLayoutVars>
          <dgm:chMax val="1"/>
          <dgm:chPref val="1"/>
        </dgm:presLayoutVars>
      </dgm:prSet>
      <dgm:spPr/>
    </dgm:pt>
    <dgm:pt modelId="{CAC15552-B18C-4FAB-B128-267941EB6289}" type="pres">
      <dgm:prSet presAssocID="{7146CE75-FAC6-49E0-A47A-350C2954934E}" presName="sibTrans" presStyleCnt="0"/>
      <dgm:spPr/>
    </dgm:pt>
    <dgm:pt modelId="{B3000C7C-B278-4689-A4C2-C3CDE5EAE528}" type="pres">
      <dgm:prSet presAssocID="{F7E5356F-B42F-456E-BD1B-08B468DDB499}" presName="compNode" presStyleCnt="0"/>
      <dgm:spPr/>
    </dgm:pt>
    <dgm:pt modelId="{0BD2B7DA-3922-40B4-9587-DECA7E25706B}" type="pres">
      <dgm:prSet presAssocID="{F7E5356F-B42F-456E-BD1B-08B468DDB49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8EF73129-6A0F-404F-8E2C-436E28E3E3A7}" type="pres">
      <dgm:prSet presAssocID="{F7E5356F-B42F-456E-BD1B-08B468DDB499}" presName="spaceRect" presStyleCnt="0"/>
      <dgm:spPr/>
    </dgm:pt>
    <dgm:pt modelId="{CB6152CC-BAE7-4305-B611-211E2C7CD230}" type="pres">
      <dgm:prSet presAssocID="{F7E5356F-B42F-456E-BD1B-08B468DDB499}" presName="textRect" presStyleLbl="revTx" presStyleIdx="3" presStyleCnt="5">
        <dgm:presLayoutVars>
          <dgm:chMax val="1"/>
          <dgm:chPref val="1"/>
        </dgm:presLayoutVars>
      </dgm:prSet>
      <dgm:spPr/>
    </dgm:pt>
    <dgm:pt modelId="{677F255F-52E6-466D-B06F-892A40C6504A}" type="pres">
      <dgm:prSet presAssocID="{3641D930-3B33-4227-8C5A-6CF1CFE18E45}" presName="sibTrans" presStyleCnt="0"/>
      <dgm:spPr/>
    </dgm:pt>
    <dgm:pt modelId="{B3C0FE28-10B1-463A-B44B-873841C42008}" type="pres">
      <dgm:prSet presAssocID="{8B2631F3-4C56-4652-BCDA-C2ED88F86BCA}" presName="compNode" presStyleCnt="0"/>
      <dgm:spPr/>
    </dgm:pt>
    <dgm:pt modelId="{DF637B95-B579-4241-A6D4-5C8BF35185B0}" type="pres">
      <dgm:prSet presAssocID="{8B2631F3-4C56-4652-BCDA-C2ED88F86BC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eb Design"/>
        </a:ext>
      </dgm:extLst>
    </dgm:pt>
    <dgm:pt modelId="{368089A5-CE26-4586-9516-A37F22863A71}" type="pres">
      <dgm:prSet presAssocID="{8B2631F3-4C56-4652-BCDA-C2ED88F86BCA}" presName="spaceRect" presStyleCnt="0"/>
      <dgm:spPr/>
    </dgm:pt>
    <dgm:pt modelId="{CD33EF75-E823-4143-AA82-1EB6E429BF7A}" type="pres">
      <dgm:prSet presAssocID="{8B2631F3-4C56-4652-BCDA-C2ED88F86BCA}" presName="textRect" presStyleLbl="revTx" presStyleIdx="4" presStyleCnt="5">
        <dgm:presLayoutVars>
          <dgm:chMax val="1"/>
          <dgm:chPref val="1"/>
        </dgm:presLayoutVars>
      </dgm:prSet>
      <dgm:spPr/>
    </dgm:pt>
  </dgm:ptLst>
  <dgm:cxnLst>
    <dgm:cxn modelId="{C3BB550E-0968-4620-90D9-9DCA080AEFF0}" type="presOf" srcId="{1A98E28B-D86C-4B3E-A5F4-054AFB58C4BE}" destId="{930709AC-8125-4A96-8C6D-7D8DFD55A2BB}" srcOrd="0" destOrd="0" presId="urn:microsoft.com/office/officeart/2018/2/layout/IconLabelList"/>
    <dgm:cxn modelId="{80AF3E15-12C7-419D-B743-F66B9F4D307F}" type="presOf" srcId="{8B2631F3-4C56-4652-BCDA-C2ED88F86BCA}" destId="{CD33EF75-E823-4143-AA82-1EB6E429BF7A}" srcOrd="0" destOrd="0" presId="urn:microsoft.com/office/officeart/2018/2/layout/IconLabelList"/>
    <dgm:cxn modelId="{ADE19042-577B-4E6E-8D71-4AFB1918050B}" srcId="{1A98E28B-D86C-4B3E-A5F4-054AFB58C4BE}" destId="{F7E5356F-B42F-456E-BD1B-08B468DDB499}" srcOrd="3" destOrd="0" parTransId="{EE059519-AA20-4466-A922-841BD05D66AA}" sibTransId="{3641D930-3B33-4227-8C5A-6CF1CFE18E45}"/>
    <dgm:cxn modelId="{857D2B71-5EE9-4C3B-8133-D4C8FD771B08}" srcId="{1A98E28B-D86C-4B3E-A5F4-054AFB58C4BE}" destId="{7AC75F3C-CA20-46FC-AB88-7E23BAEDE5D6}" srcOrd="2" destOrd="0" parTransId="{AFD2421D-67D1-4A91-BCD8-471D4A3A27B8}" sibTransId="{7146CE75-FAC6-49E0-A47A-350C2954934E}"/>
    <dgm:cxn modelId="{A2CBC098-3ED3-4751-B1AF-362B786542AA}" srcId="{1A98E28B-D86C-4B3E-A5F4-054AFB58C4BE}" destId="{61873870-69FD-475D-8C87-DEEE6CF1CFD0}" srcOrd="0" destOrd="0" parTransId="{A89915DF-5092-47B7-8313-18C0B82E2830}" sibTransId="{512B794D-CA3F-4EDE-B454-B56E6A36452A}"/>
    <dgm:cxn modelId="{BDFBC4A4-B8CD-40AC-8C1F-908F4E1D9372}" srcId="{1A98E28B-D86C-4B3E-A5F4-054AFB58C4BE}" destId="{00BA175D-F681-49A8-A29B-A66A61A0A536}" srcOrd="1" destOrd="0" parTransId="{DDB539DB-8F50-4558-92D9-D2FCCC2596F1}" sibTransId="{2A85B363-A285-4045-8C51-8130D887B0F4}"/>
    <dgm:cxn modelId="{20DF7FA5-74AC-4AC9-8B4B-DF68A3F8E78B}" type="presOf" srcId="{00BA175D-F681-49A8-A29B-A66A61A0A536}" destId="{8ACFF8D9-587C-4570-8FDB-E610710FC688}" srcOrd="0" destOrd="0" presId="urn:microsoft.com/office/officeart/2018/2/layout/IconLabelList"/>
    <dgm:cxn modelId="{262B95A5-A9F0-4C34-B321-41FBB045F9A9}" srcId="{1A98E28B-D86C-4B3E-A5F4-054AFB58C4BE}" destId="{8B2631F3-4C56-4652-BCDA-C2ED88F86BCA}" srcOrd="4" destOrd="0" parTransId="{D0D49ED0-1273-45F9-8119-263FAFF77F0D}" sibTransId="{AF3214E7-6EEE-40BB-9F4E-FF3ECD458456}"/>
    <dgm:cxn modelId="{428220DD-3685-4176-BB57-97427FEEC42C}" type="presOf" srcId="{61873870-69FD-475D-8C87-DEEE6CF1CFD0}" destId="{89F2838A-B12D-4944-9A16-DBFCF6CB2241}" srcOrd="0" destOrd="0" presId="urn:microsoft.com/office/officeart/2018/2/layout/IconLabelList"/>
    <dgm:cxn modelId="{102748DF-C6A7-4E97-AFBA-E814A39FFB92}" type="presOf" srcId="{7AC75F3C-CA20-46FC-AB88-7E23BAEDE5D6}" destId="{73F60211-55AD-4940-B703-7C7C1996089E}" srcOrd="0" destOrd="0" presId="urn:microsoft.com/office/officeart/2018/2/layout/IconLabelList"/>
    <dgm:cxn modelId="{0484A6EB-0B9F-4E87-8C68-76364E9EE894}" type="presOf" srcId="{F7E5356F-B42F-456E-BD1B-08B468DDB499}" destId="{CB6152CC-BAE7-4305-B611-211E2C7CD230}" srcOrd="0" destOrd="0" presId="urn:microsoft.com/office/officeart/2018/2/layout/IconLabelList"/>
    <dgm:cxn modelId="{BF20AB69-96CC-4FC3-8B16-F763CB010DE5}" type="presParOf" srcId="{930709AC-8125-4A96-8C6D-7D8DFD55A2BB}" destId="{8AD15DFF-3D51-4CCA-B198-E57EDA71EB8E}" srcOrd="0" destOrd="0" presId="urn:microsoft.com/office/officeart/2018/2/layout/IconLabelList"/>
    <dgm:cxn modelId="{45B36883-9D10-44F9-BD4E-05190B409735}" type="presParOf" srcId="{8AD15DFF-3D51-4CCA-B198-E57EDA71EB8E}" destId="{111D3BAA-B072-4049-8D01-5085916E1454}" srcOrd="0" destOrd="0" presId="urn:microsoft.com/office/officeart/2018/2/layout/IconLabelList"/>
    <dgm:cxn modelId="{DE9A3607-E022-478B-95DD-533460EF1F7F}" type="presParOf" srcId="{8AD15DFF-3D51-4CCA-B198-E57EDA71EB8E}" destId="{B86D740B-5815-4B38-8149-EDF67AA0840B}" srcOrd="1" destOrd="0" presId="urn:microsoft.com/office/officeart/2018/2/layout/IconLabelList"/>
    <dgm:cxn modelId="{B460463B-92E6-4702-9613-88C593A3F507}" type="presParOf" srcId="{8AD15DFF-3D51-4CCA-B198-E57EDA71EB8E}" destId="{89F2838A-B12D-4944-9A16-DBFCF6CB2241}" srcOrd="2" destOrd="0" presId="urn:microsoft.com/office/officeart/2018/2/layout/IconLabelList"/>
    <dgm:cxn modelId="{E00ACCE6-6838-4321-82B8-2456EB4CF21B}" type="presParOf" srcId="{930709AC-8125-4A96-8C6D-7D8DFD55A2BB}" destId="{FC33B7EE-1E2E-4510-B6D4-F9DBFBBD0328}" srcOrd="1" destOrd="0" presId="urn:microsoft.com/office/officeart/2018/2/layout/IconLabelList"/>
    <dgm:cxn modelId="{9ACDDC59-DCE0-4377-84B2-EC1B27E0FDFF}" type="presParOf" srcId="{930709AC-8125-4A96-8C6D-7D8DFD55A2BB}" destId="{B5D57612-7F54-4A8D-8388-F281E680C16E}" srcOrd="2" destOrd="0" presId="urn:microsoft.com/office/officeart/2018/2/layout/IconLabelList"/>
    <dgm:cxn modelId="{28950060-E122-4104-9ED9-413605DCA363}" type="presParOf" srcId="{B5D57612-7F54-4A8D-8388-F281E680C16E}" destId="{0C84A961-C657-4A77-8D21-7023DA4ABD04}" srcOrd="0" destOrd="0" presId="urn:microsoft.com/office/officeart/2018/2/layout/IconLabelList"/>
    <dgm:cxn modelId="{D5243048-9801-4117-8C21-D91535D734FE}" type="presParOf" srcId="{B5D57612-7F54-4A8D-8388-F281E680C16E}" destId="{F9E24945-9ACA-4C7A-B006-98A95EEE5E9D}" srcOrd="1" destOrd="0" presId="urn:microsoft.com/office/officeart/2018/2/layout/IconLabelList"/>
    <dgm:cxn modelId="{58229818-87FA-4FAE-8B16-0F733787CDCB}" type="presParOf" srcId="{B5D57612-7F54-4A8D-8388-F281E680C16E}" destId="{8ACFF8D9-587C-4570-8FDB-E610710FC688}" srcOrd="2" destOrd="0" presId="urn:microsoft.com/office/officeart/2018/2/layout/IconLabelList"/>
    <dgm:cxn modelId="{190CF083-426B-4FCA-9E19-9DBA3D66C83A}" type="presParOf" srcId="{930709AC-8125-4A96-8C6D-7D8DFD55A2BB}" destId="{DA1D15A6-A3A1-491F-84CE-189B4A4BB210}" srcOrd="3" destOrd="0" presId="urn:microsoft.com/office/officeart/2018/2/layout/IconLabelList"/>
    <dgm:cxn modelId="{AD775376-D843-41F8-9081-38A37C4AB5D2}" type="presParOf" srcId="{930709AC-8125-4A96-8C6D-7D8DFD55A2BB}" destId="{769214F6-475A-44F3-8A5A-0177E6BB1CF8}" srcOrd="4" destOrd="0" presId="urn:microsoft.com/office/officeart/2018/2/layout/IconLabelList"/>
    <dgm:cxn modelId="{BCEB6C0A-5615-4A37-9BD5-E540A026788B}" type="presParOf" srcId="{769214F6-475A-44F3-8A5A-0177E6BB1CF8}" destId="{B8F3BD7A-7F09-42DE-8EA6-3125DB8C966E}" srcOrd="0" destOrd="0" presId="urn:microsoft.com/office/officeart/2018/2/layout/IconLabelList"/>
    <dgm:cxn modelId="{469EC8D8-5645-423B-A683-D471924CAC50}" type="presParOf" srcId="{769214F6-475A-44F3-8A5A-0177E6BB1CF8}" destId="{AD4D72C6-2C1D-46B6-A179-1DF7AD5248F4}" srcOrd="1" destOrd="0" presId="urn:microsoft.com/office/officeart/2018/2/layout/IconLabelList"/>
    <dgm:cxn modelId="{06033B98-BBE0-4FE1-A126-9289F8ECE5C7}" type="presParOf" srcId="{769214F6-475A-44F3-8A5A-0177E6BB1CF8}" destId="{73F60211-55AD-4940-B703-7C7C1996089E}" srcOrd="2" destOrd="0" presId="urn:microsoft.com/office/officeart/2018/2/layout/IconLabelList"/>
    <dgm:cxn modelId="{55706AC7-40F9-441E-A8B4-2C01B755EC2A}" type="presParOf" srcId="{930709AC-8125-4A96-8C6D-7D8DFD55A2BB}" destId="{CAC15552-B18C-4FAB-B128-267941EB6289}" srcOrd="5" destOrd="0" presId="urn:microsoft.com/office/officeart/2018/2/layout/IconLabelList"/>
    <dgm:cxn modelId="{141F1440-EA36-45C5-B60A-7407F3141C36}" type="presParOf" srcId="{930709AC-8125-4A96-8C6D-7D8DFD55A2BB}" destId="{B3000C7C-B278-4689-A4C2-C3CDE5EAE528}" srcOrd="6" destOrd="0" presId="urn:microsoft.com/office/officeart/2018/2/layout/IconLabelList"/>
    <dgm:cxn modelId="{DE915933-37F0-4387-9731-EA96CE53EA89}" type="presParOf" srcId="{B3000C7C-B278-4689-A4C2-C3CDE5EAE528}" destId="{0BD2B7DA-3922-40B4-9587-DECA7E25706B}" srcOrd="0" destOrd="0" presId="urn:microsoft.com/office/officeart/2018/2/layout/IconLabelList"/>
    <dgm:cxn modelId="{68A1BC9D-00D9-441A-8D25-1A10DD04F04C}" type="presParOf" srcId="{B3000C7C-B278-4689-A4C2-C3CDE5EAE528}" destId="{8EF73129-6A0F-404F-8E2C-436E28E3E3A7}" srcOrd="1" destOrd="0" presId="urn:microsoft.com/office/officeart/2018/2/layout/IconLabelList"/>
    <dgm:cxn modelId="{1E7ABD30-5326-42C9-A07C-79D699DF8707}" type="presParOf" srcId="{B3000C7C-B278-4689-A4C2-C3CDE5EAE528}" destId="{CB6152CC-BAE7-4305-B611-211E2C7CD230}" srcOrd="2" destOrd="0" presId="urn:microsoft.com/office/officeart/2018/2/layout/IconLabelList"/>
    <dgm:cxn modelId="{E125D7AE-BEF5-4028-A79C-9DB852094710}" type="presParOf" srcId="{930709AC-8125-4A96-8C6D-7D8DFD55A2BB}" destId="{677F255F-52E6-466D-B06F-892A40C6504A}" srcOrd="7" destOrd="0" presId="urn:microsoft.com/office/officeart/2018/2/layout/IconLabelList"/>
    <dgm:cxn modelId="{5E2AEAE7-D695-46C4-A9DA-2B9F5339263E}" type="presParOf" srcId="{930709AC-8125-4A96-8C6D-7D8DFD55A2BB}" destId="{B3C0FE28-10B1-463A-B44B-873841C42008}" srcOrd="8" destOrd="0" presId="urn:microsoft.com/office/officeart/2018/2/layout/IconLabelList"/>
    <dgm:cxn modelId="{56973650-A38F-492A-A1AB-B0135A6EA3CB}" type="presParOf" srcId="{B3C0FE28-10B1-463A-B44B-873841C42008}" destId="{DF637B95-B579-4241-A6D4-5C8BF35185B0}" srcOrd="0" destOrd="0" presId="urn:microsoft.com/office/officeart/2018/2/layout/IconLabelList"/>
    <dgm:cxn modelId="{A843CA79-5EDD-4C72-802D-76A94E6C3C84}" type="presParOf" srcId="{B3C0FE28-10B1-463A-B44B-873841C42008}" destId="{368089A5-CE26-4586-9516-A37F22863A71}" srcOrd="1" destOrd="0" presId="urn:microsoft.com/office/officeart/2018/2/layout/IconLabelList"/>
    <dgm:cxn modelId="{64FCF257-95F0-4511-B4DC-512C36FF4F20}" type="presParOf" srcId="{B3C0FE28-10B1-463A-B44B-873841C42008}" destId="{CD33EF75-E823-4143-AA82-1EB6E429BF7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D3BAA-B072-4049-8D01-5085916E1454}">
      <dsp:nvSpPr>
        <dsp:cNvPr id="0" name=""/>
        <dsp:cNvSpPr/>
      </dsp:nvSpPr>
      <dsp:spPr>
        <a:xfrm>
          <a:off x="392545" y="721860"/>
          <a:ext cx="638349" cy="6383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F2838A-B12D-4944-9A16-DBFCF6CB2241}">
      <dsp:nvSpPr>
        <dsp:cNvPr id="0" name=""/>
        <dsp:cNvSpPr/>
      </dsp:nvSpPr>
      <dsp:spPr>
        <a:xfrm>
          <a:off x="2442" y="1573039"/>
          <a:ext cx="1418554" cy="56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Web Crawler</a:t>
          </a:r>
        </a:p>
      </dsp:txBody>
      <dsp:txXfrm>
        <a:off x="2442" y="1573039"/>
        <a:ext cx="1418554" cy="567421"/>
      </dsp:txXfrm>
    </dsp:sp>
    <dsp:sp modelId="{0C84A961-C657-4A77-8D21-7023DA4ABD04}">
      <dsp:nvSpPr>
        <dsp:cNvPr id="0" name=""/>
        <dsp:cNvSpPr/>
      </dsp:nvSpPr>
      <dsp:spPr>
        <a:xfrm>
          <a:off x="2059346" y="721860"/>
          <a:ext cx="638349" cy="6383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CFF8D9-587C-4570-8FDB-E610710FC688}">
      <dsp:nvSpPr>
        <dsp:cNvPr id="0" name=""/>
        <dsp:cNvSpPr/>
      </dsp:nvSpPr>
      <dsp:spPr>
        <a:xfrm>
          <a:off x="1669244" y="1573039"/>
          <a:ext cx="1418554" cy="56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Keyword Search</a:t>
          </a:r>
        </a:p>
      </dsp:txBody>
      <dsp:txXfrm>
        <a:off x="1669244" y="1573039"/>
        <a:ext cx="1418554" cy="567421"/>
      </dsp:txXfrm>
    </dsp:sp>
    <dsp:sp modelId="{B8F3BD7A-7F09-42DE-8EA6-3125DB8C966E}">
      <dsp:nvSpPr>
        <dsp:cNvPr id="0" name=""/>
        <dsp:cNvSpPr/>
      </dsp:nvSpPr>
      <dsp:spPr>
        <a:xfrm>
          <a:off x="3726148" y="721860"/>
          <a:ext cx="638349" cy="6383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F60211-55AD-4940-B703-7C7C1996089E}">
      <dsp:nvSpPr>
        <dsp:cNvPr id="0" name=""/>
        <dsp:cNvSpPr/>
      </dsp:nvSpPr>
      <dsp:spPr>
        <a:xfrm>
          <a:off x="3336046" y="1573039"/>
          <a:ext cx="1418554" cy="56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Ranking webpages</a:t>
          </a:r>
        </a:p>
      </dsp:txBody>
      <dsp:txXfrm>
        <a:off x="3336046" y="1573039"/>
        <a:ext cx="1418554" cy="567421"/>
      </dsp:txXfrm>
    </dsp:sp>
    <dsp:sp modelId="{0BD2B7DA-3922-40B4-9587-DECA7E25706B}">
      <dsp:nvSpPr>
        <dsp:cNvPr id="0" name=""/>
        <dsp:cNvSpPr/>
      </dsp:nvSpPr>
      <dsp:spPr>
        <a:xfrm>
          <a:off x="5392950" y="721860"/>
          <a:ext cx="638349" cy="6383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6152CC-BAE7-4305-B611-211E2C7CD230}">
      <dsp:nvSpPr>
        <dsp:cNvPr id="0" name=""/>
        <dsp:cNvSpPr/>
      </dsp:nvSpPr>
      <dsp:spPr>
        <a:xfrm>
          <a:off x="5002847" y="1573039"/>
          <a:ext cx="1418554" cy="56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Spell checking</a:t>
          </a:r>
        </a:p>
      </dsp:txBody>
      <dsp:txXfrm>
        <a:off x="5002847" y="1573039"/>
        <a:ext cx="1418554" cy="567421"/>
      </dsp:txXfrm>
    </dsp:sp>
    <dsp:sp modelId="{DF637B95-B579-4241-A6D4-5C8BF35185B0}">
      <dsp:nvSpPr>
        <dsp:cNvPr id="0" name=""/>
        <dsp:cNvSpPr/>
      </dsp:nvSpPr>
      <dsp:spPr>
        <a:xfrm>
          <a:off x="7059752" y="721860"/>
          <a:ext cx="638349" cy="6383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33EF75-E823-4143-AA82-1EB6E429BF7A}">
      <dsp:nvSpPr>
        <dsp:cNvPr id="0" name=""/>
        <dsp:cNvSpPr/>
      </dsp:nvSpPr>
      <dsp:spPr>
        <a:xfrm>
          <a:off x="6669649" y="1573039"/>
          <a:ext cx="1418554" cy="56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Scrape and parse of HTML files to both .html and to .txt files</a:t>
          </a:r>
        </a:p>
      </dsp:txBody>
      <dsp:txXfrm>
        <a:off x="6669649" y="1573039"/>
        <a:ext cx="1418554" cy="56742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DECD7D9-7CE4-4DA4-BDE9-04D21E0A396F}" type="datetimeFigureOut">
              <a:rPr lang="en-CA" smtClean="0"/>
              <a:t>2022-08-07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9D7FA0-42FF-4EF2-8E35-1BDDA3BBA59E}" type="slidenum">
              <a:rPr lang="en-CA" smtClean="0"/>
              <a:t>‹#›</a:t>
            </a:fld>
            <a:endParaRPr lang="en-C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779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DECD7D9-7CE4-4DA4-BDE9-04D21E0A396F}" type="datetimeFigureOut">
              <a:rPr lang="en-CA" smtClean="0"/>
              <a:t>2022-08-07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89D7FA0-42FF-4EF2-8E35-1BDDA3BBA59E}" type="slidenum">
              <a:rPr lang="en-CA" smtClean="0"/>
              <a:t>‹#›</a:t>
            </a:fld>
            <a:endParaRPr lang="en-CA"/>
          </a:p>
        </p:txBody>
      </p:sp>
    </p:spTree>
    <p:extLst>
      <p:ext uri="{BB962C8B-B14F-4D97-AF65-F5344CB8AC3E}">
        <p14:creationId xmlns:p14="http://schemas.microsoft.com/office/powerpoint/2010/main" val="291156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CD7D9-7CE4-4DA4-BDE9-04D21E0A396F}" type="datetimeFigureOut">
              <a:rPr lang="en-CA" smtClean="0"/>
              <a:t>2022-08-07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9D7FA0-42FF-4EF2-8E35-1BDDA3BBA59E}" type="slidenum">
              <a:rPr lang="en-CA" smtClean="0"/>
              <a:t>‹#›</a:t>
            </a:fld>
            <a:endParaRPr lang="en-CA"/>
          </a:p>
        </p:txBody>
      </p:sp>
    </p:spTree>
    <p:extLst>
      <p:ext uri="{BB962C8B-B14F-4D97-AF65-F5344CB8AC3E}">
        <p14:creationId xmlns:p14="http://schemas.microsoft.com/office/powerpoint/2010/main" val="3962025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CD7D9-7CE4-4DA4-BDE9-04D21E0A396F}" type="datetimeFigureOut">
              <a:rPr lang="en-CA" smtClean="0"/>
              <a:t>2022-08-07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9D7FA0-42FF-4EF2-8E35-1BDDA3BBA59E}"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896855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CD7D9-7CE4-4DA4-BDE9-04D21E0A396F}" type="datetimeFigureOut">
              <a:rPr lang="en-CA" smtClean="0"/>
              <a:t>2022-08-07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9D7FA0-42FF-4EF2-8E35-1BDDA3BBA59E}" type="slidenum">
              <a:rPr lang="en-CA" smtClean="0"/>
              <a:t>‹#›</a:t>
            </a:fld>
            <a:endParaRPr lang="en-CA"/>
          </a:p>
        </p:txBody>
      </p:sp>
    </p:spTree>
    <p:extLst>
      <p:ext uri="{BB962C8B-B14F-4D97-AF65-F5344CB8AC3E}">
        <p14:creationId xmlns:p14="http://schemas.microsoft.com/office/powerpoint/2010/main" val="140332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CD7D9-7CE4-4DA4-BDE9-04D21E0A396F}" type="datetimeFigureOut">
              <a:rPr lang="en-CA" smtClean="0"/>
              <a:t>2022-08-07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9D7FA0-42FF-4EF2-8E35-1BDDA3BBA59E}"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454742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CD7D9-7CE4-4DA4-BDE9-04D21E0A396F}" type="datetimeFigureOut">
              <a:rPr lang="en-CA" smtClean="0"/>
              <a:t>2022-08-07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9D7FA0-42FF-4EF2-8E35-1BDDA3BBA59E}" type="slidenum">
              <a:rPr lang="en-CA" smtClean="0"/>
              <a:t>‹#›</a:t>
            </a:fld>
            <a:endParaRPr lang="en-CA"/>
          </a:p>
        </p:txBody>
      </p:sp>
    </p:spTree>
    <p:extLst>
      <p:ext uri="{BB962C8B-B14F-4D97-AF65-F5344CB8AC3E}">
        <p14:creationId xmlns:p14="http://schemas.microsoft.com/office/powerpoint/2010/main" val="2710751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ECD7D9-7CE4-4DA4-BDE9-04D21E0A396F}" type="datetimeFigureOut">
              <a:rPr lang="en-CA" smtClean="0"/>
              <a:t>2022-08-07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9D7FA0-42FF-4EF2-8E35-1BDDA3BBA59E}" type="slidenum">
              <a:rPr lang="en-CA" smtClean="0"/>
              <a:t>‹#›</a:t>
            </a:fld>
            <a:endParaRPr lang="en-CA"/>
          </a:p>
        </p:txBody>
      </p:sp>
    </p:spTree>
    <p:extLst>
      <p:ext uri="{BB962C8B-B14F-4D97-AF65-F5344CB8AC3E}">
        <p14:creationId xmlns:p14="http://schemas.microsoft.com/office/powerpoint/2010/main" val="3883851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ECD7D9-7CE4-4DA4-BDE9-04D21E0A396F}" type="datetimeFigureOut">
              <a:rPr lang="en-CA" smtClean="0"/>
              <a:t>2022-08-07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9D7FA0-42FF-4EF2-8E35-1BDDA3BBA59E}" type="slidenum">
              <a:rPr lang="en-CA" smtClean="0"/>
              <a:t>‹#›</a:t>
            </a:fld>
            <a:endParaRPr lang="en-CA"/>
          </a:p>
        </p:txBody>
      </p:sp>
    </p:spTree>
    <p:extLst>
      <p:ext uri="{BB962C8B-B14F-4D97-AF65-F5344CB8AC3E}">
        <p14:creationId xmlns:p14="http://schemas.microsoft.com/office/powerpoint/2010/main" val="388324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ECD7D9-7CE4-4DA4-BDE9-04D21E0A396F}" type="datetimeFigureOut">
              <a:rPr lang="en-CA" smtClean="0"/>
              <a:t>2022-08-07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9D7FA0-42FF-4EF2-8E35-1BDDA3BBA59E}" type="slidenum">
              <a:rPr lang="en-CA" smtClean="0"/>
              <a:t>‹#›</a:t>
            </a:fld>
            <a:endParaRPr lang="en-CA"/>
          </a:p>
        </p:txBody>
      </p:sp>
    </p:spTree>
    <p:extLst>
      <p:ext uri="{BB962C8B-B14F-4D97-AF65-F5344CB8AC3E}">
        <p14:creationId xmlns:p14="http://schemas.microsoft.com/office/powerpoint/2010/main" val="983291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CD7D9-7CE4-4DA4-BDE9-04D21E0A396F}" type="datetimeFigureOut">
              <a:rPr lang="en-CA" smtClean="0"/>
              <a:t>2022-08-07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89D7FA0-42FF-4EF2-8E35-1BDDA3BBA59E}" type="slidenum">
              <a:rPr lang="en-CA" smtClean="0"/>
              <a:t>‹#›</a:t>
            </a:fld>
            <a:endParaRPr lang="en-CA"/>
          </a:p>
        </p:txBody>
      </p:sp>
    </p:spTree>
    <p:extLst>
      <p:ext uri="{BB962C8B-B14F-4D97-AF65-F5344CB8AC3E}">
        <p14:creationId xmlns:p14="http://schemas.microsoft.com/office/powerpoint/2010/main" val="3042805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ECD7D9-7CE4-4DA4-BDE9-04D21E0A396F}" type="datetimeFigureOut">
              <a:rPr lang="en-CA" smtClean="0"/>
              <a:t>2022-08-07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89D7FA0-42FF-4EF2-8E35-1BDDA3BBA59E}" type="slidenum">
              <a:rPr lang="en-CA" smtClean="0"/>
              <a:t>‹#›</a:t>
            </a:fld>
            <a:endParaRPr lang="en-CA"/>
          </a:p>
        </p:txBody>
      </p:sp>
    </p:spTree>
    <p:extLst>
      <p:ext uri="{BB962C8B-B14F-4D97-AF65-F5344CB8AC3E}">
        <p14:creationId xmlns:p14="http://schemas.microsoft.com/office/powerpoint/2010/main" val="2454942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ECD7D9-7CE4-4DA4-BDE9-04D21E0A396F}" type="datetimeFigureOut">
              <a:rPr lang="en-CA" smtClean="0"/>
              <a:t>2022-08-07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89D7FA0-42FF-4EF2-8E35-1BDDA3BBA59E}" type="slidenum">
              <a:rPr lang="en-CA" smtClean="0"/>
              <a:t>‹#›</a:t>
            </a:fld>
            <a:endParaRPr lang="en-CA"/>
          </a:p>
        </p:txBody>
      </p:sp>
    </p:spTree>
    <p:extLst>
      <p:ext uri="{BB962C8B-B14F-4D97-AF65-F5344CB8AC3E}">
        <p14:creationId xmlns:p14="http://schemas.microsoft.com/office/powerpoint/2010/main" val="2086153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ECD7D9-7CE4-4DA4-BDE9-04D21E0A396F}" type="datetimeFigureOut">
              <a:rPr lang="en-CA" smtClean="0"/>
              <a:t>2022-08-07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89D7FA0-42FF-4EF2-8E35-1BDDA3BBA59E}" type="slidenum">
              <a:rPr lang="en-CA" smtClean="0"/>
              <a:t>‹#›</a:t>
            </a:fld>
            <a:endParaRPr lang="en-CA"/>
          </a:p>
        </p:txBody>
      </p:sp>
    </p:spTree>
    <p:extLst>
      <p:ext uri="{BB962C8B-B14F-4D97-AF65-F5344CB8AC3E}">
        <p14:creationId xmlns:p14="http://schemas.microsoft.com/office/powerpoint/2010/main" val="1798550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CD7D9-7CE4-4DA4-BDE9-04D21E0A396F}" type="datetimeFigureOut">
              <a:rPr lang="en-CA" smtClean="0"/>
              <a:t>2022-08-07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89D7FA0-42FF-4EF2-8E35-1BDDA3BBA59E}" type="slidenum">
              <a:rPr lang="en-CA" smtClean="0"/>
              <a:t>‹#›</a:t>
            </a:fld>
            <a:endParaRPr lang="en-CA"/>
          </a:p>
        </p:txBody>
      </p:sp>
    </p:spTree>
    <p:extLst>
      <p:ext uri="{BB962C8B-B14F-4D97-AF65-F5344CB8AC3E}">
        <p14:creationId xmlns:p14="http://schemas.microsoft.com/office/powerpoint/2010/main" val="2609838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ECD7D9-7CE4-4DA4-BDE9-04D21E0A396F}" type="datetimeFigureOut">
              <a:rPr lang="en-CA" smtClean="0"/>
              <a:t>2022-08-07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89D7FA0-42FF-4EF2-8E35-1BDDA3BBA59E}" type="slidenum">
              <a:rPr lang="en-CA" smtClean="0"/>
              <a:t>‹#›</a:t>
            </a:fld>
            <a:endParaRPr lang="en-CA"/>
          </a:p>
        </p:txBody>
      </p:sp>
    </p:spTree>
    <p:extLst>
      <p:ext uri="{BB962C8B-B14F-4D97-AF65-F5344CB8AC3E}">
        <p14:creationId xmlns:p14="http://schemas.microsoft.com/office/powerpoint/2010/main" val="2976303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ECD7D9-7CE4-4DA4-BDE9-04D21E0A396F}" type="datetimeFigureOut">
              <a:rPr lang="en-CA" smtClean="0"/>
              <a:t>2022-08-07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89D7FA0-42FF-4EF2-8E35-1BDDA3BBA59E}" type="slidenum">
              <a:rPr lang="en-CA" smtClean="0"/>
              <a:t>‹#›</a:t>
            </a:fld>
            <a:endParaRPr lang="en-CA"/>
          </a:p>
        </p:txBody>
      </p:sp>
    </p:spTree>
    <p:extLst>
      <p:ext uri="{BB962C8B-B14F-4D97-AF65-F5344CB8AC3E}">
        <p14:creationId xmlns:p14="http://schemas.microsoft.com/office/powerpoint/2010/main" val="903554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DECD7D9-7CE4-4DA4-BDE9-04D21E0A396F}" type="datetimeFigureOut">
              <a:rPr lang="en-CA" smtClean="0"/>
              <a:t>2022-08-07</a:t>
            </a:fld>
            <a:endParaRPr lang="en-C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C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89D7FA0-42FF-4EF2-8E35-1BDDA3BBA59E}" type="slidenum">
              <a:rPr lang="en-CA" smtClean="0"/>
              <a:t>‹#›</a:t>
            </a:fld>
            <a:endParaRPr lang="en-CA"/>
          </a:p>
        </p:txBody>
      </p:sp>
    </p:spTree>
    <p:extLst>
      <p:ext uri="{BB962C8B-B14F-4D97-AF65-F5344CB8AC3E}">
        <p14:creationId xmlns:p14="http://schemas.microsoft.com/office/powerpoint/2010/main" val="107654627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hyperlink" Target="https://www.webfx.com/blog/internet/what-is-a-web-crawler/" TargetMode="External"/><Relationship Id="rId2" Type="http://schemas.openxmlformats.org/officeDocument/2006/relationships/hyperlink" Target="https://business.yell.com/knowledge/what-is-page-rank-and-why-is-it-important/"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35F6BF-C108-6F29-7129-C1C5B2172F3E}"/>
              </a:ext>
            </a:extLst>
          </p:cNvPr>
          <p:cNvSpPr>
            <a:spLocks noGrp="1"/>
          </p:cNvSpPr>
          <p:nvPr>
            <p:ph type="ctrTitle"/>
          </p:nvPr>
        </p:nvSpPr>
        <p:spPr>
          <a:xfrm>
            <a:off x="1843701" y="793102"/>
            <a:ext cx="8001000" cy="1035698"/>
          </a:xfrm>
        </p:spPr>
        <p:txBody>
          <a:bodyPr/>
          <a:lstStyle/>
          <a:p>
            <a:pPr algn="ctr"/>
            <a:r>
              <a:rPr lang="en-CA" b="1"/>
              <a:t>Web search engine</a:t>
            </a:r>
          </a:p>
        </p:txBody>
      </p:sp>
      <p:sp>
        <p:nvSpPr>
          <p:cNvPr id="5" name="Subtitle 4">
            <a:extLst>
              <a:ext uri="{FF2B5EF4-FFF2-40B4-BE49-F238E27FC236}">
                <a16:creationId xmlns:a16="http://schemas.microsoft.com/office/drawing/2014/main" id="{00201564-989F-DE75-9D4A-264A634887FD}"/>
              </a:ext>
            </a:extLst>
          </p:cNvPr>
          <p:cNvSpPr>
            <a:spLocks noGrp="1"/>
          </p:cNvSpPr>
          <p:nvPr>
            <p:ph type="subTitle" idx="1"/>
          </p:nvPr>
        </p:nvSpPr>
        <p:spPr>
          <a:xfrm>
            <a:off x="4788482" y="3879879"/>
            <a:ext cx="2478866" cy="485775"/>
          </a:xfrm>
        </p:spPr>
        <p:txBody>
          <a:bodyPr/>
          <a:lstStyle/>
          <a:p>
            <a:r>
              <a:rPr lang="en-CA" b="1">
                <a:solidFill>
                  <a:schemeClr val="tx1"/>
                </a:solidFill>
              </a:rPr>
              <a:t>Intersummer 2022</a:t>
            </a:r>
          </a:p>
        </p:txBody>
      </p:sp>
      <p:sp>
        <p:nvSpPr>
          <p:cNvPr id="6" name="Subtitle 4">
            <a:extLst>
              <a:ext uri="{FF2B5EF4-FFF2-40B4-BE49-F238E27FC236}">
                <a16:creationId xmlns:a16="http://schemas.microsoft.com/office/drawing/2014/main" id="{AEC1AD4A-E787-F328-40EE-BA80CAA1A34C}"/>
              </a:ext>
            </a:extLst>
          </p:cNvPr>
          <p:cNvSpPr txBox="1">
            <a:spLocks/>
          </p:cNvSpPr>
          <p:nvPr/>
        </p:nvSpPr>
        <p:spPr>
          <a:xfrm>
            <a:off x="5122846" y="4362538"/>
            <a:ext cx="1810138" cy="48577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CA" b="1">
                <a:solidFill>
                  <a:schemeClr val="tx1"/>
                </a:solidFill>
              </a:rPr>
              <a:t>Final Project</a:t>
            </a:r>
          </a:p>
        </p:txBody>
      </p:sp>
      <p:sp>
        <p:nvSpPr>
          <p:cNvPr id="7" name="Subtitle 4">
            <a:extLst>
              <a:ext uri="{FF2B5EF4-FFF2-40B4-BE49-F238E27FC236}">
                <a16:creationId xmlns:a16="http://schemas.microsoft.com/office/drawing/2014/main" id="{6BF4AA85-38C5-CBA0-4DB2-34913686008E}"/>
              </a:ext>
            </a:extLst>
          </p:cNvPr>
          <p:cNvSpPr txBox="1">
            <a:spLocks/>
          </p:cNvSpPr>
          <p:nvPr/>
        </p:nvSpPr>
        <p:spPr>
          <a:xfrm>
            <a:off x="2541586" y="5743574"/>
            <a:ext cx="6430964" cy="895351"/>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en-CA" sz="2000" b="1" dirty="0">
                <a:solidFill>
                  <a:schemeClr val="tx1"/>
                </a:solidFill>
              </a:rPr>
              <a:t>COMP8547 Advanced Computing Concepts</a:t>
            </a:r>
          </a:p>
          <a:p>
            <a:pPr algn="ctr"/>
            <a:r>
              <a:rPr lang="en-CA" sz="2000" b="1" dirty="0">
                <a:solidFill>
                  <a:schemeClr val="tx1"/>
                </a:solidFill>
              </a:rPr>
              <a:t>Dr. Mahdi </a:t>
            </a:r>
            <a:r>
              <a:rPr lang="en-CA" sz="2000" b="1" dirty="0" err="1">
                <a:solidFill>
                  <a:schemeClr val="tx1"/>
                </a:solidFill>
              </a:rPr>
              <a:t>Firoozjaei</a:t>
            </a:r>
            <a:endParaRPr lang="en-CA" sz="2000" b="1" dirty="0">
              <a:solidFill>
                <a:schemeClr val="tx1"/>
              </a:solidFill>
            </a:endParaRPr>
          </a:p>
        </p:txBody>
      </p:sp>
      <p:pic>
        <p:nvPicPr>
          <p:cNvPr id="9" name="Picture 8">
            <a:extLst>
              <a:ext uri="{FF2B5EF4-FFF2-40B4-BE49-F238E27FC236}">
                <a16:creationId xmlns:a16="http://schemas.microsoft.com/office/drawing/2014/main" id="{F3ABFFFB-E6FC-7017-3B06-D22A2B9826EF}"/>
              </a:ext>
            </a:extLst>
          </p:cNvPr>
          <p:cNvPicPr>
            <a:picLocks noChangeAspect="1"/>
          </p:cNvPicPr>
          <p:nvPr/>
        </p:nvPicPr>
        <p:blipFill>
          <a:blip r:embed="rId2"/>
          <a:stretch>
            <a:fillRect/>
          </a:stretch>
        </p:blipFill>
        <p:spPr>
          <a:xfrm>
            <a:off x="3657599" y="1892360"/>
            <a:ext cx="4740631" cy="1746189"/>
          </a:xfrm>
          <a:prstGeom prst="rect">
            <a:avLst/>
          </a:prstGeom>
        </p:spPr>
      </p:pic>
    </p:spTree>
    <p:extLst>
      <p:ext uri="{BB962C8B-B14F-4D97-AF65-F5344CB8AC3E}">
        <p14:creationId xmlns:p14="http://schemas.microsoft.com/office/powerpoint/2010/main" val="1552913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BB01-3CEA-8F96-30F8-D2A74C7F5F78}"/>
              </a:ext>
            </a:extLst>
          </p:cNvPr>
          <p:cNvSpPr>
            <a:spLocks noGrp="1"/>
          </p:cNvSpPr>
          <p:nvPr>
            <p:ph type="title"/>
          </p:nvPr>
        </p:nvSpPr>
        <p:spPr>
          <a:xfrm>
            <a:off x="335868" y="-1201057"/>
            <a:ext cx="8534401" cy="2281600"/>
          </a:xfrm>
        </p:spPr>
        <p:txBody>
          <a:bodyPr/>
          <a:lstStyle/>
          <a:p>
            <a:r>
              <a:rPr lang="en-GB"/>
              <a:t>WORD FREQUENCY</a:t>
            </a:r>
          </a:p>
        </p:txBody>
      </p:sp>
      <p:sp>
        <p:nvSpPr>
          <p:cNvPr id="3" name="Text Placeholder 2">
            <a:extLst>
              <a:ext uri="{FF2B5EF4-FFF2-40B4-BE49-F238E27FC236}">
                <a16:creationId xmlns:a16="http://schemas.microsoft.com/office/drawing/2014/main" id="{539F05AC-E760-945B-625B-1E9B9B68B67E}"/>
              </a:ext>
            </a:extLst>
          </p:cNvPr>
          <p:cNvSpPr>
            <a:spLocks noGrp="1"/>
          </p:cNvSpPr>
          <p:nvPr>
            <p:ph type="body" idx="1"/>
          </p:nvPr>
        </p:nvSpPr>
        <p:spPr>
          <a:xfrm>
            <a:off x="451984" y="1433286"/>
            <a:ext cx="11059885" cy="1498600"/>
          </a:xfrm>
        </p:spPr>
        <p:txBody>
          <a:bodyPr/>
          <a:lstStyle/>
          <a:p>
            <a:pPr marL="285750" indent="-285750">
              <a:buFont typeface="Arial" panose="05040102010807070707" pitchFamily="18" charset="2"/>
              <a:buChar char="•"/>
            </a:pPr>
            <a:endParaRPr lang="en-GB"/>
          </a:p>
          <a:p>
            <a:pPr marL="285750" indent="-285750">
              <a:buClr>
                <a:srgbClr val="FFFFFF"/>
              </a:buClr>
              <a:buFont typeface="Arial" panose="05040102010807070707" pitchFamily="18" charset="2"/>
              <a:buChar char="•"/>
            </a:pPr>
            <a:endParaRPr lang="en-GB"/>
          </a:p>
          <a:p>
            <a:pPr marL="285750" indent="-285750">
              <a:buClr>
                <a:srgbClr val="FFFFFF"/>
              </a:buClr>
              <a:buFont typeface="Arial" panose="05040102010807070707" pitchFamily="18" charset="2"/>
              <a:buChar char="•"/>
            </a:pPr>
            <a:endParaRPr lang="en-GB"/>
          </a:p>
        </p:txBody>
      </p:sp>
      <p:sp>
        <p:nvSpPr>
          <p:cNvPr id="5" name="TextBox 4">
            <a:extLst>
              <a:ext uri="{FF2B5EF4-FFF2-40B4-BE49-F238E27FC236}">
                <a16:creationId xmlns:a16="http://schemas.microsoft.com/office/drawing/2014/main" id="{F2EF9127-3771-F0C9-97A7-5F44CC5A38CB}"/>
              </a:ext>
            </a:extLst>
          </p:cNvPr>
          <p:cNvSpPr txBox="1"/>
          <p:nvPr/>
        </p:nvSpPr>
        <p:spPr>
          <a:xfrm>
            <a:off x="450273" y="1203613"/>
            <a:ext cx="9261898"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ea typeface="+mn-lt"/>
                <a:cs typeface="+mn-lt"/>
              </a:rPr>
              <a:t>When the search word is entered, </a:t>
            </a:r>
            <a:r>
              <a:rPr lang="en-CA" sz="2400" dirty="0"/>
              <a:t>Boyer Moore Algorithm Is used for searching.</a:t>
            </a:r>
            <a:endParaRPr lang="en-US" sz="2400" dirty="0"/>
          </a:p>
          <a:p>
            <a:endParaRPr lang="en-US" sz="2400" dirty="0"/>
          </a:p>
          <a:p>
            <a:pPr marL="285750" indent="-285750">
              <a:buFont typeface="Arial"/>
              <a:buChar char="•"/>
            </a:pPr>
            <a:r>
              <a:rPr lang="en-US" sz="2400" dirty="0">
                <a:ea typeface="+mn-lt"/>
                <a:cs typeface="+mn-lt"/>
              </a:rPr>
              <a:t>It prints all the occurrences of the pattern in the Text.</a:t>
            </a:r>
          </a:p>
          <a:p>
            <a:pPr marL="285750" indent="-285750">
              <a:buFont typeface="Arial"/>
              <a:buChar char="•"/>
            </a:pPr>
            <a:endParaRPr lang="en-US" sz="2400" dirty="0"/>
          </a:p>
          <a:p>
            <a:pPr marL="285750" indent="-285750">
              <a:buFont typeface="Arial"/>
              <a:buChar char="•"/>
            </a:pPr>
            <a:r>
              <a:rPr lang="en-US" sz="2400" dirty="0">
                <a:ea typeface="+mn-lt"/>
                <a:cs typeface="+mn-lt"/>
              </a:rPr>
              <a:t>Web pages with matching words should have its frequency checked.</a:t>
            </a:r>
          </a:p>
          <a:p>
            <a:pPr marL="285750" indent="-285750">
              <a:buFont typeface="Arial"/>
              <a:buChar char="•"/>
            </a:pPr>
            <a:endParaRPr lang="en-US" sz="2400" dirty="0">
              <a:ea typeface="+mn-lt"/>
              <a:cs typeface="+mn-lt"/>
            </a:endParaRPr>
          </a:p>
          <a:p>
            <a:pPr marL="285750" indent="-285750">
              <a:buFont typeface="Arial"/>
              <a:buChar char="•"/>
            </a:pPr>
            <a:r>
              <a:rPr lang="en-US" sz="2400" dirty="0">
                <a:ea typeface="+mn-lt"/>
                <a:cs typeface="+mn-lt"/>
              </a:rPr>
              <a:t>We find the number of occurances of words using </a:t>
            </a:r>
            <a:r>
              <a:rPr lang="en-US" sz="2400" dirty="0" err="1">
                <a:ea typeface="+mn-lt"/>
                <a:cs typeface="+mn-lt"/>
              </a:rPr>
              <a:t>HashTables</a:t>
            </a:r>
            <a:r>
              <a:rPr lang="en-US" sz="2400" dirty="0">
                <a:ea typeface="+mn-lt"/>
                <a:cs typeface="+mn-lt"/>
              </a:rPr>
              <a:t> to store file name and number of occurances.</a:t>
            </a:r>
          </a:p>
          <a:p>
            <a:pPr marL="285750" indent="-285750">
              <a:buFont typeface="Arial"/>
              <a:buChar char="•"/>
            </a:pPr>
            <a:endParaRPr lang="en-US" sz="2400" dirty="0"/>
          </a:p>
          <a:p>
            <a:pPr marL="285750" indent="-285750">
              <a:buFont typeface="Arial"/>
              <a:buChar char="•"/>
            </a:pPr>
            <a:r>
              <a:rPr lang="en-US" sz="2400" dirty="0"/>
              <a:t>After checking the text and/or html files, the search engine should mention the frequency of the word typed as well as the link in which this was found.</a:t>
            </a:r>
          </a:p>
          <a:p>
            <a:pPr marL="285750" indent="-285750">
              <a:buFont typeface="Arial"/>
              <a:buChar char="•"/>
            </a:pPr>
            <a:endParaRPr lang="en-US" sz="2400" dirty="0"/>
          </a:p>
          <a:p>
            <a:pPr marL="285750" indent="-285750">
              <a:buFont typeface="Arial"/>
              <a:buChar char="•"/>
            </a:pPr>
            <a:endParaRPr lang="en-US" sz="2400" dirty="0"/>
          </a:p>
          <a:p>
            <a:pPr marL="285750" indent="-285750">
              <a:buFont typeface="Arial"/>
              <a:buChar char="•"/>
            </a:pPr>
            <a:endParaRPr lang="en-US" sz="2400" dirty="0"/>
          </a:p>
        </p:txBody>
      </p:sp>
    </p:spTree>
    <p:extLst>
      <p:ext uri="{BB962C8B-B14F-4D97-AF65-F5344CB8AC3E}">
        <p14:creationId xmlns:p14="http://schemas.microsoft.com/office/powerpoint/2010/main" val="385994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BB01-3CEA-8F96-30F8-D2A74C7F5F78}"/>
              </a:ext>
            </a:extLst>
          </p:cNvPr>
          <p:cNvSpPr>
            <a:spLocks noGrp="1"/>
          </p:cNvSpPr>
          <p:nvPr>
            <p:ph type="title"/>
          </p:nvPr>
        </p:nvSpPr>
        <p:spPr>
          <a:xfrm>
            <a:off x="335868" y="-1201057"/>
            <a:ext cx="8534401" cy="2281600"/>
          </a:xfrm>
        </p:spPr>
        <p:txBody>
          <a:bodyPr/>
          <a:lstStyle/>
          <a:p>
            <a:r>
              <a:rPr lang="en-GB"/>
              <a:t>WORD FREQUENCY</a:t>
            </a:r>
          </a:p>
        </p:txBody>
      </p:sp>
      <p:sp>
        <p:nvSpPr>
          <p:cNvPr id="3" name="Text Placeholder 2">
            <a:extLst>
              <a:ext uri="{FF2B5EF4-FFF2-40B4-BE49-F238E27FC236}">
                <a16:creationId xmlns:a16="http://schemas.microsoft.com/office/drawing/2014/main" id="{539F05AC-E760-945B-625B-1E9B9B68B67E}"/>
              </a:ext>
            </a:extLst>
          </p:cNvPr>
          <p:cNvSpPr>
            <a:spLocks noGrp="1"/>
          </p:cNvSpPr>
          <p:nvPr>
            <p:ph type="body" idx="1"/>
          </p:nvPr>
        </p:nvSpPr>
        <p:spPr>
          <a:xfrm>
            <a:off x="451984" y="1433286"/>
            <a:ext cx="11059885" cy="1498600"/>
          </a:xfrm>
        </p:spPr>
        <p:txBody>
          <a:bodyPr/>
          <a:lstStyle/>
          <a:p>
            <a:pPr marL="285750" indent="-285750">
              <a:buFont typeface="Arial" panose="05040102010807070707" pitchFamily="18" charset="2"/>
              <a:buChar char="•"/>
            </a:pPr>
            <a:endParaRPr lang="en-GB"/>
          </a:p>
          <a:p>
            <a:pPr marL="285750" indent="-285750">
              <a:buClr>
                <a:srgbClr val="FFFFFF"/>
              </a:buClr>
              <a:buFont typeface="Arial" panose="05040102010807070707" pitchFamily="18" charset="2"/>
              <a:buChar char="•"/>
            </a:pPr>
            <a:endParaRPr lang="en-GB"/>
          </a:p>
          <a:p>
            <a:pPr marL="285750" indent="-285750">
              <a:buClr>
                <a:srgbClr val="FFFFFF"/>
              </a:buClr>
              <a:buFont typeface="Arial" panose="05040102010807070707" pitchFamily="18" charset="2"/>
              <a:buChar char="•"/>
            </a:pPr>
            <a:endParaRPr lang="en-GB"/>
          </a:p>
        </p:txBody>
      </p:sp>
      <p:sp>
        <p:nvSpPr>
          <p:cNvPr id="5" name="TextBox 4">
            <a:extLst>
              <a:ext uri="{FF2B5EF4-FFF2-40B4-BE49-F238E27FC236}">
                <a16:creationId xmlns:a16="http://schemas.microsoft.com/office/drawing/2014/main" id="{F2EF9127-3771-F0C9-97A7-5F44CC5A38CB}"/>
              </a:ext>
            </a:extLst>
          </p:cNvPr>
          <p:cNvSpPr txBox="1"/>
          <p:nvPr/>
        </p:nvSpPr>
        <p:spPr>
          <a:xfrm>
            <a:off x="450273" y="1203613"/>
            <a:ext cx="83646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400"/>
          </a:p>
        </p:txBody>
      </p:sp>
      <p:pic>
        <p:nvPicPr>
          <p:cNvPr id="4" name="Picture 5" descr="Text&#10;&#10;Description automatically generated">
            <a:extLst>
              <a:ext uri="{FF2B5EF4-FFF2-40B4-BE49-F238E27FC236}">
                <a16:creationId xmlns:a16="http://schemas.microsoft.com/office/drawing/2014/main" id="{40D10C79-FF43-9059-92E3-610ABD4FA50A}"/>
              </a:ext>
            </a:extLst>
          </p:cNvPr>
          <p:cNvPicPr>
            <a:picLocks noChangeAspect="1"/>
          </p:cNvPicPr>
          <p:nvPr/>
        </p:nvPicPr>
        <p:blipFill>
          <a:blip r:embed="rId2"/>
          <a:stretch>
            <a:fillRect/>
          </a:stretch>
        </p:blipFill>
        <p:spPr>
          <a:xfrm>
            <a:off x="477644" y="1200267"/>
            <a:ext cx="10995102" cy="5275222"/>
          </a:xfrm>
          <a:prstGeom prst="rect">
            <a:avLst/>
          </a:prstGeom>
        </p:spPr>
      </p:pic>
    </p:spTree>
    <p:extLst>
      <p:ext uri="{BB962C8B-B14F-4D97-AF65-F5344CB8AC3E}">
        <p14:creationId xmlns:p14="http://schemas.microsoft.com/office/powerpoint/2010/main" val="3975059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4644-B10D-5E86-4FE2-2D6913F4C07B}"/>
              </a:ext>
            </a:extLst>
          </p:cNvPr>
          <p:cNvSpPr>
            <a:spLocks noGrp="1"/>
          </p:cNvSpPr>
          <p:nvPr>
            <p:ph type="title"/>
          </p:nvPr>
        </p:nvSpPr>
        <p:spPr>
          <a:xfrm>
            <a:off x="605770" y="650688"/>
            <a:ext cx="8534401" cy="1317895"/>
          </a:xfrm>
        </p:spPr>
        <p:txBody>
          <a:bodyPr/>
          <a:lstStyle/>
          <a:p>
            <a:r>
              <a:rPr lang="en-CA"/>
              <a:t>KEYWORD SEARCH</a:t>
            </a:r>
          </a:p>
        </p:txBody>
      </p:sp>
      <p:sp>
        <p:nvSpPr>
          <p:cNvPr id="3" name="Text Placeholder 2">
            <a:extLst>
              <a:ext uri="{FF2B5EF4-FFF2-40B4-BE49-F238E27FC236}">
                <a16:creationId xmlns:a16="http://schemas.microsoft.com/office/drawing/2014/main" id="{F2D0444A-3164-8F0F-7B2B-1BB5441A7B28}"/>
              </a:ext>
            </a:extLst>
          </p:cNvPr>
          <p:cNvSpPr>
            <a:spLocks noGrp="1"/>
          </p:cNvSpPr>
          <p:nvPr>
            <p:ph type="body" idx="1"/>
          </p:nvPr>
        </p:nvSpPr>
        <p:spPr>
          <a:xfrm>
            <a:off x="684213" y="2288242"/>
            <a:ext cx="8534400" cy="1823570"/>
          </a:xfrm>
        </p:spPr>
        <p:txBody>
          <a:bodyPr/>
          <a:lstStyle/>
          <a:p>
            <a:pPr marL="285750" indent="-285750">
              <a:buFont typeface="Arial" panose="05040102010807070707" pitchFamily="18" charset="2"/>
              <a:buChar char="•"/>
            </a:pPr>
            <a:r>
              <a:rPr lang="en-CA">
                <a:solidFill>
                  <a:schemeClr val="tx1"/>
                </a:solidFill>
                <a:ea typeface="+mn-lt"/>
                <a:cs typeface="+mn-lt"/>
              </a:rPr>
              <a:t>The main concept involved is searching for specific keywords. </a:t>
            </a:r>
            <a:endParaRPr lang="en-US">
              <a:solidFill>
                <a:schemeClr val="tx1"/>
              </a:solidFill>
              <a:ea typeface="+mn-lt"/>
              <a:cs typeface="+mn-lt"/>
            </a:endParaRPr>
          </a:p>
          <a:p>
            <a:pPr marL="285750" indent="-285750">
              <a:buFont typeface="Arial" panose="05040102010807070707" pitchFamily="18" charset="2"/>
              <a:buChar char="•"/>
            </a:pPr>
            <a:endParaRPr lang="en-CA">
              <a:solidFill>
                <a:schemeClr val="tx1"/>
              </a:solidFill>
              <a:ea typeface="+mn-lt"/>
              <a:cs typeface="+mn-lt"/>
            </a:endParaRPr>
          </a:p>
          <a:p>
            <a:pPr marL="285750" indent="-285750">
              <a:buFont typeface="Arial" panose="05040102010807070707" pitchFamily="18" charset="2"/>
              <a:buChar char="•"/>
            </a:pPr>
            <a:r>
              <a:rPr lang="en-CA">
                <a:solidFill>
                  <a:schemeClr val="tx1"/>
                </a:solidFill>
                <a:ea typeface="+mn-lt"/>
                <a:cs typeface="+mn-lt"/>
              </a:rPr>
              <a:t>Boyer Moore Algorithm Is used for searching.</a:t>
            </a:r>
            <a:endParaRPr lang="en-US">
              <a:solidFill>
                <a:schemeClr val="tx1"/>
              </a:solidFill>
            </a:endParaRPr>
          </a:p>
          <a:p>
            <a:endParaRPr lang="en-CA"/>
          </a:p>
        </p:txBody>
      </p:sp>
      <p:pic>
        <p:nvPicPr>
          <p:cNvPr id="5" name="Picture 5">
            <a:extLst>
              <a:ext uri="{FF2B5EF4-FFF2-40B4-BE49-F238E27FC236}">
                <a16:creationId xmlns:a16="http://schemas.microsoft.com/office/drawing/2014/main" id="{1D809DE8-8D0C-9622-C440-C7F2028A01B1}"/>
              </a:ext>
            </a:extLst>
          </p:cNvPr>
          <p:cNvPicPr>
            <a:picLocks noChangeAspect="1"/>
          </p:cNvPicPr>
          <p:nvPr/>
        </p:nvPicPr>
        <p:blipFill>
          <a:blip r:embed="rId2"/>
          <a:stretch>
            <a:fillRect/>
          </a:stretch>
        </p:blipFill>
        <p:spPr>
          <a:xfrm>
            <a:off x="1052285" y="3843878"/>
            <a:ext cx="9593941" cy="2370644"/>
          </a:xfrm>
          <a:prstGeom prst="rect">
            <a:avLst/>
          </a:prstGeom>
        </p:spPr>
      </p:pic>
    </p:spTree>
    <p:extLst>
      <p:ext uri="{BB962C8B-B14F-4D97-AF65-F5344CB8AC3E}">
        <p14:creationId xmlns:p14="http://schemas.microsoft.com/office/powerpoint/2010/main" val="174948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10;&#10;Description automatically generated">
            <a:extLst>
              <a:ext uri="{FF2B5EF4-FFF2-40B4-BE49-F238E27FC236}">
                <a16:creationId xmlns:a16="http://schemas.microsoft.com/office/drawing/2014/main" id="{4B55C1FE-BBE9-2107-D1E8-8DEC725EDE1A}"/>
              </a:ext>
            </a:extLst>
          </p:cNvPr>
          <p:cNvPicPr>
            <a:picLocks noChangeAspect="1"/>
          </p:cNvPicPr>
          <p:nvPr/>
        </p:nvPicPr>
        <p:blipFill>
          <a:blip r:embed="rId2"/>
          <a:stretch>
            <a:fillRect/>
          </a:stretch>
        </p:blipFill>
        <p:spPr>
          <a:xfrm>
            <a:off x="9435789" y="120571"/>
            <a:ext cx="2678152" cy="1505880"/>
          </a:xfrm>
          <a:prstGeom prst="rect">
            <a:avLst/>
          </a:prstGeom>
        </p:spPr>
      </p:pic>
      <p:sp>
        <p:nvSpPr>
          <p:cNvPr id="2" name="Title 1">
            <a:extLst>
              <a:ext uri="{FF2B5EF4-FFF2-40B4-BE49-F238E27FC236}">
                <a16:creationId xmlns:a16="http://schemas.microsoft.com/office/drawing/2014/main" id="{48E71C34-C438-706B-8323-F0981D0FBA2D}"/>
              </a:ext>
            </a:extLst>
          </p:cNvPr>
          <p:cNvSpPr>
            <a:spLocks noGrp="1"/>
          </p:cNvSpPr>
          <p:nvPr>
            <p:ph type="title"/>
          </p:nvPr>
        </p:nvSpPr>
        <p:spPr>
          <a:xfrm>
            <a:off x="601185" y="576832"/>
            <a:ext cx="8534401" cy="506487"/>
          </a:xfrm>
        </p:spPr>
        <p:txBody>
          <a:bodyPr>
            <a:normAutofit fontScale="90000"/>
          </a:bodyPr>
          <a:lstStyle/>
          <a:p>
            <a:r>
              <a:rPr lang="en-US"/>
              <a:t>HTML To TEXT PARSING</a:t>
            </a:r>
          </a:p>
        </p:txBody>
      </p:sp>
      <p:sp>
        <p:nvSpPr>
          <p:cNvPr id="3" name="Text Placeholder 2">
            <a:extLst>
              <a:ext uri="{FF2B5EF4-FFF2-40B4-BE49-F238E27FC236}">
                <a16:creationId xmlns:a16="http://schemas.microsoft.com/office/drawing/2014/main" id="{0180ACA7-92E2-3118-6795-6A215D0CA942}"/>
              </a:ext>
            </a:extLst>
          </p:cNvPr>
          <p:cNvSpPr>
            <a:spLocks noGrp="1"/>
          </p:cNvSpPr>
          <p:nvPr>
            <p:ph type="body" idx="1"/>
          </p:nvPr>
        </p:nvSpPr>
        <p:spPr>
          <a:xfrm>
            <a:off x="337850" y="1368850"/>
            <a:ext cx="9538853" cy="4911300"/>
          </a:xfrm>
        </p:spPr>
        <p:txBody>
          <a:bodyPr/>
          <a:lstStyle/>
          <a:p>
            <a:pPr marL="285750" indent="-285750">
              <a:buFont typeface="Arial" panose="05040102010807070707" pitchFamily="18" charset="2"/>
              <a:buChar char="•"/>
            </a:pPr>
            <a:r>
              <a:rPr lang="en-US">
                <a:solidFill>
                  <a:schemeClr val="tx1"/>
                </a:solidFill>
                <a:ea typeface="+mn-lt"/>
                <a:cs typeface="+mn-lt"/>
              </a:rPr>
              <a:t>HTML is the core of the web, all the pages you see on the internet are HTML, whether they are dynamically generated by JavaScript, JSP, PHP, ASP or any other web technology. </a:t>
            </a:r>
            <a:endParaRPr lang="en-US">
              <a:solidFill>
                <a:schemeClr val="tx1"/>
              </a:solidFill>
            </a:endParaRPr>
          </a:p>
          <a:p>
            <a:pPr marL="285750" indent="-285750">
              <a:buClr>
                <a:srgbClr val="FFFFFF"/>
              </a:buClr>
              <a:buFont typeface="Arial" panose="05040102010807070707" pitchFamily="18" charset="2"/>
              <a:buChar char="•"/>
            </a:pPr>
            <a:endParaRPr lang="en-US">
              <a:solidFill>
                <a:schemeClr val="tx1"/>
              </a:solidFill>
              <a:ea typeface="+mn-lt"/>
              <a:cs typeface="+mn-lt"/>
            </a:endParaRPr>
          </a:p>
          <a:p>
            <a:pPr marL="285750" indent="-285750">
              <a:buClr>
                <a:srgbClr val="FFFFFF"/>
              </a:buClr>
              <a:buFont typeface="Arial" panose="05040102010807070707" pitchFamily="18" charset="2"/>
              <a:buChar char="•"/>
            </a:pPr>
            <a:r>
              <a:rPr lang="en-US">
                <a:solidFill>
                  <a:schemeClr val="tx1"/>
                </a:solidFill>
                <a:ea typeface="+mn-lt"/>
                <a:cs typeface="+mn-lt"/>
              </a:rPr>
              <a:t> Your browser parses HTML and renders it for you. But what would you do,  if you need to parse an HTML document and find some elements,  tags, attributes or check if a particular element exists or not from Java program. </a:t>
            </a:r>
            <a:endParaRPr lang="en-US">
              <a:solidFill>
                <a:schemeClr val="tx1"/>
              </a:solidFill>
            </a:endParaRPr>
          </a:p>
          <a:p>
            <a:pPr marL="285750" indent="-285750">
              <a:buClr>
                <a:srgbClr val="FFFFFF"/>
              </a:buClr>
              <a:buFont typeface="Arial" panose="05040102010807070707" pitchFamily="18" charset="2"/>
              <a:buChar char="•"/>
            </a:pPr>
            <a:endParaRPr lang="en-US">
              <a:solidFill>
                <a:schemeClr val="tx1"/>
              </a:solidFill>
            </a:endParaRPr>
          </a:p>
          <a:p>
            <a:pPr marL="285750" indent="-285750">
              <a:buClr>
                <a:srgbClr val="FFFFFF"/>
              </a:buClr>
              <a:buFont typeface="Arial" panose="05040102010807070707" pitchFamily="18" charset="2"/>
              <a:buChar char="•"/>
            </a:pPr>
            <a:r>
              <a:rPr lang="en-US">
                <a:solidFill>
                  <a:schemeClr val="tx1"/>
                </a:solidFill>
              </a:rPr>
              <a:t>Libraries used? </a:t>
            </a:r>
            <a:r>
              <a:rPr lang="en-US" err="1">
                <a:solidFill>
                  <a:schemeClr val="tx1"/>
                </a:solidFill>
              </a:rPr>
              <a:t>Jsoup</a:t>
            </a:r>
            <a:endParaRPr lang="en-US">
              <a:solidFill>
                <a:schemeClr val="tx1"/>
              </a:solidFill>
            </a:endParaRPr>
          </a:p>
          <a:p>
            <a:pPr marL="285750" indent="-285750">
              <a:buClr>
                <a:srgbClr val="FFFFFF"/>
              </a:buClr>
              <a:buFont typeface="Arial" panose="05040102010807070707" pitchFamily="18" charset="2"/>
              <a:buChar char="•"/>
            </a:pPr>
            <a:endParaRPr lang="en-US">
              <a:solidFill>
                <a:schemeClr val="tx1"/>
              </a:solidFill>
            </a:endParaRPr>
          </a:p>
          <a:p>
            <a:pPr marL="285750" indent="-285750">
              <a:buClr>
                <a:srgbClr val="FFFFFF"/>
              </a:buClr>
              <a:buFont typeface="Arial" panose="05040102010807070707" pitchFamily="18" charset="2"/>
              <a:buChar char="•"/>
            </a:pPr>
            <a:r>
              <a:rPr lang="en-US" err="1">
                <a:solidFill>
                  <a:schemeClr val="tx1"/>
                </a:solidFill>
              </a:rPr>
              <a:t>Jsoup</a:t>
            </a:r>
            <a:r>
              <a:rPr lang="en-US">
                <a:solidFill>
                  <a:schemeClr val="tx1"/>
                </a:solidFill>
              </a:rPr>
              <a:t> -&gt;</a:t>
            </a:r>
            <a:r>
              <a:rPr lang="en-US">
                <a:solidFill>
                  <a:schemeClr val="tx1"/>
                </a:solidFill>
                <a:ea typeface="+mn-lt"/>
                <a:cs typeface="+mn-lt"/>
              </a:rPr>
              <a:t> </a:t>
            </a:r>
            <a:r>
              <a:rPr lang="en-US" err="1">
                <a:solidFill>
                  <a:schemeClr val="tx1"/>
                </a:solidFill>
                <a:ea typeface="+mn-lt"/>
                <a:cs typeface="+mn-lt"/>
              </a:rPr>
              <a:t>Jsoup</a:t>
            </a:r>
            <a:r>
              <a:rPr lang="en-US">
                <a:solidFill>
                  <a:schemeClr val="tx1"/>
                </a:solidFill>
                <a:ea typeface="+mn-lt"/>
                <a:cs typeface="+mn-lt"/>
              </a:rPr>
              <a:t> can scrape and parse HTML from a URL, file, or string</a:t>
            </a:r>
          </a:p>
          <a:p>
            <a:pPr marL="285750" indent="-285750">
              <a:buClr>
                <a:srgbClr val="FFFFFF"/>
              </a:buClr>
              <a:buFont typeface="Arial" panose="05040102010807070707" pitchFamily="18" charset="2"/>
              <a:buChar char="•"/>
            </a:pPr>
            <a:endParaRPr lang="en-US"/>
          </a:p>
          <a:p>
            <a:pPr marL="285750" indent="-285750">
              <a:buClr>
                <a:srgbClr val="FFFFFF"/>
              </a:buClr>
              <a:buFont typeface="Arial" panose="05040102010807070707" pitchFamily="18" charset="2"/>
              <a:buChar char="•"/>
            </a:pPr>
            <a:endParaRPr lang="en-US"/>
          </a:p>
        </p:txBody>
      </p:sp>
    </p:spTree>
    <p:extLst>
      <p:ext uri="{BB962C8B-B14F-4D97-AF65-F5344CB8AC3E}">
        <p14:creationId xmlns:p14="http://schemas.microsoft.com/office/powerpoint/2010/main" val="1732224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10;&#10;Description automatically generated">
            <a:extLst>
              <a:ext uri="{FF2B5EF4-FFF2-40B4-BE49-F238E27FC236}">
                <a16:creationId xmlns:a16="http://schemas.microsoft.com/office/drawing/2014/main" id="{4B55C1FE-BBE9-2107-D1E8-8DEC725EDE1A}"/>
              </a:ext>
            </a:extLst>
          </p:cNvPr>
          <p:cNvPicPr>
            <a:picLocks noChangeAspect="1"/>
          </p:cNvPicPr>
          <p:nvPr/>
        </p:nvPicPr>
        <p:blipFill>
          <a:blip r:embed="rId2"/>
          <a:stretch>
            <a:fillRect/>
          </a:stretch>
        </p:blipFill>
        <p:spPr>
          <a:xfrm>
            <a:off x="9435789" y="120571"/>
            <a:ext cx="2678152" cy="1505880"/>
          </a:xfrm>
          <a:prstGeom prst="rect">
            <a:avLst/>
          </a:prstGeom>
        </p:spPr>
      </p:pic>
      <p:sp>
        <p:nvSpPr>
          <p:cNvPr id="2" name="Title 1">
            <a:extLst>
              <a:ext uri="{FF2B5EF4-FFF2-40B4-BE49-F238E27FC236}">
                <a16:creationId xmlns:a16="http://schemas.microsoft.com/office/drawing/2014/main" id="{48E71C34-C438-706B-8323-F0981D0FBA2D}"/>
              </a:ext>
            </a:extLst>
          </p:cNvPr>
          <p:cNvSpPr>
            <a:spLocks noGrp="1"/>
          </p:cNvSpPr>
          <p:nvPr>
            <p:ph type="title"/>
          </p:nvPr>
        </p:nvSpPr>
        <p:spPr>
          <a:xfrm>
            <a:off x="242597" y="257464"/>
            <a:ext cx="8534401" cy="506487"/>
          </a:xfrm>
        </p:spPr>
        <p:txBody>
          <a:bodyPr>
            <a:normAutofit fontScale="90000"/>
          </a:bodyPr>
          <a:lstStyle/>
          <a:p>
            <a:r>
              <a:rPr lang="en-US"/>
              <a:t>HTML To TEXT PARSING</a:t>
            </a:r>
          </a:p>
        </p:txBody>
      </p:sp>
      <p:sp>
        <p:nvSpPr>
          <p:cNvPr id="3" name="Text Placeholder 2">
            <a:extLst>
              <a:ext uri="{FF2B5EF4-FFF2-40B4-BE49-F238E27FC236}">
                <a16:creationId xmlns:a16="http://schemas.microsoft.com/office/drawing/2014/main" id="{0180ACA7-92E2-3118-6795-6A215D0CA942}"/>
              </a:ext>
            </a:extLst>
          </p:cNvPr>
          <p:cNvSpPr>
            <a:spLocks noGrp="1"/>
          </p:cNvSpPr>
          <p:nvPr>
            <p:ph type="body" idx="1"/>
          </p:nvPr>
        </p:nvSpPr>
        <p:spPr>
          <a:xfrm>
            <a:off x="337850" y="763733"/>
            <a:ext cx="9538853" cy="5516417"/>
          </a:xfrm>
        </p:spPr>
        <p:txBody>
          <a:bodyPr/>
          <a:lstStyle/>
          <a:p>
            <a:r>
              <a:rPr lang="en-US" b="1">
                <a:solidFill>
                  <a:schemeClr val="tx1"/>
                </a:solidFill>
              </a:rPr>
              <a:t>How it works?</a:t>
            </a:r>
          </a:p>
          <a:p>
            <a:pPr marL="285750" indent="-285750">
              <a:buClr>
                <a:srgbClr val="FFFFFF"/>
              </a:buClr>
              <a:buFont typeface="Wingdings" panose="05040102010807070707" pitchFamily="18" charset="2"/>
              <a:buChar char="§"/>
            </a:pPr>
            <a:r>
              <a:rPr lang="en-US">
                <a:solidFill>
                  <a:schemeClr val="tx1"/>
                </a:solidFill>
                <a:ea typeface="+mn-lt"/>
                <a:cs typeface="+mn-lt"/>
              </a:rPr>
              <a:t>HTML Files are written to a document parsed using </a:t>
            </a:r>
            <a:r>
              <a:rPr lang="en-US" err="1">
                <a:solidFill>
                  <a:schemeClr val="tx1"/>
                </a:solidFill>
                <a:ea typeface="+mn-lt"/>
                <a:cs typeface="+mn-lt"/>
              </a:rPr>
              <a:t>jsoup</a:t>
            </a:r>
            <a:endParaRPr lang="en-US">
              <a:solidFill>
                <a:schemeClr val="tx1"/>
              </a:solidFill>
              <a:ea typeface="+mn-lt"/>
              <a:cs typeface="+mn-lt"/>
            </a:endParaRPr>
          </a:p>
          <a:p>
            <a:pPr marL="285750" indent="-285750">
              <a:buClr>
                <a:srgbClr val="FFFFFF"/>
              </a:buClr>
              <a:buFont typeface="Wingdings" panose="05040102010807070707" pitchFamily="18" charset="2"/>
              <a:buChar char="§"/>
            </a:pPr>
            <a:r>
              <a:rPr lang="en-US">
                <a:solidFill>
                  <a:schemeClr val="tx1"/>
                </a:solidFill>
                <a:ea typeface="+mn-lt"/>
                <a:cs typeface="+mn-lt"/>
              </a:rPr>
              <a:t>The document is converted into a text using </a:t>
            </a:r>
            <a:r>
              <a:rPr lang="en-US" err="1">
                <a:solidFill>
                  <a:schemeClr val="tx1"/>
                </a:solidFill>
                <a:ea typeface="+mn-lt"/>
                <a:cs typeface="+mn-lt"/>
              </a:rPr>
              <a:t>jsoup</a:t>
            </a:r>
            <a:r>
              <a:rPr lang="en-US">
                <a:solidFill>
                  <a:schemeClr val="tx1"/>
                </a:solidFill>
                <a:ea typeface="+mn-lt"/>
                <a:cs typeface="+mn-lt"/>
              </a:rPr>
              <a:t> parse</a:t>
            </a:r>
          </a:p>
          <a:p>
            <a:pPr marL="285750" indent="-285750">
              <a:buClr>
                <a:srgbClr val="FFFFFF"/>
              </a:buClr>
              <a:buFont typeface="Wingdings" panose="05040102010807070707" pitchFamily="18" charset="2"/>
              <a:buChar char="§"/>
            </a:pPr>
            <a:r>
              <a:rPr lang="en-US">
                <a:solidFill>
                  <a:schemeClr val="tx1"/>
                </a:solidFill>
                <a:ea typeface="+mn-lt"/>
                <a:cs typeface="+mn-lt"/>
              </a:rPr>
              <a:t>A new text file is created and all the converted files are stored to a specific directory</a:t>
            </a:r>
            <a:endParaRPr lang="en-US">
              <a:solidFill>
                <a:schemeClr val="tx1"/>
              </a:solidFill>
            </a:endParaRPr>
          </a:p>
        </p:txBody>
      </p:sp>
      <p:pic>
        <p:nvPicPr>
          <p:cNvPr id="5" name="Picture 5" descr="Text&#10;&#10;Description automatically generated">
            <a:extLst>
              <a:ext uri="{FF2B5EF4-FFF2-40B4-BE49-F238E27FC236}">
                <a16:creationId xmlns:a16="http://schemas.microsoft.com/office/drawing/2014/main" id="{3B5B0650-F495-F83B-2475-FAAFD0F8FA36}"/>
              </a:ext>
            </a:extLst>
          </p:cNvPr>
          <p:cNvPicPr>
            <a:picLocks noChangeAspect="1"/>
          </p:cNvPicPr>
          <p:nvPr/>
        </p:nvPicPr>
        <p:blipFill>
          <a:blip r:embed="rId3"/>
          <a:stretch>
            <a:fillRect/>
          </a:stretch>
        </p:blipFill>
        <p:spPr>
          <a:xfrm>
            <a:off x="2178205" y="2545005"/>
            <a:ext cx="8355980" cy="2093237"/>
          </a:xfrm>
          <a:prstGeom prst="rect">
            <a:avLst/>
          </a:prstGeom>
        </p:spPr>
      </p:pic>
      <p:pic>
        <p:nvPicPr>
          <p:cNvPr id="6" name="Picture 6" descr="Text&#10;&#10;Description automatically generated">
            <a:extLst>
              <a:ext uri="{FF2B5EF4-FFF2-40B4-BE49-F238E27FC236}">
                <a16:creationId xmlns:a16="http://schemas.microsoft.com/office/drawing/2014/main" id="{99A0044D-9DEA-FBE7-B3E0-74BA5CB85875}"/>
              </a:ext>
            </a:extLst>
          </p:cNvPr>
          <p:cNvPicPr>
            <a:picLocks noChangeAspect="1"/>
          </p:cNvPicPr>
          <p:nvPr/>
        </p:nvPicPr>
        <p:blipFill>
          <a:blip r:embed="rId3"/>
          <a:stretch>
            <a:fillRect/>
          </a:stretch>
        </p:blipFill>
        <p:spPr>
          <a:xfrm>
            <a:off x="2178205" y="4710198"/>
            <a:ext cx="8402443" cy="2093236"/>
          </a:xfrm>
          <a:prstGeom prst="rect">
            <a:avLst/>
          </a:prstGeom>
        </p:spPr>
      </p:pic>
    </p:spTree>
    <p:extLst>
      <p:ext uri="{BB962C8B-B14F-4D97-AF65-F5344CB8AC3E}">
        <p14:creationId xmlns:p14="http://schemas.microsoft.com/office/powerpoint/2010/main" val="27138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B838-440F-5A10-3C79-6C4D88655026}"/>
              </a:ext>
            </a:extLst>
          </p:cNvPr>
          <p:cNvSpPr>
            <a:spLocks noGrp="1"/>
          </p:cNvSpPr>
          <p:nvPr>
            <p:ph type="title"/>
          </p:nvPr>
        </p:nvSpPr>
        <p:spPr>
          <a:xfrm>
            <a:off x="650593" y="426570"/>
            <a:ext cx="8534401" cy="791218"/>
          </a:xfrm>
        </p:spPr>
        <p:txBody>
          <a:bodyPr/>
          <a:lstStyle/>
          <a:p>
            <a:r>
              <a:rPr lang="en-CA"/>
              <a:t>SPELL CHECKER</a:t>
            </a:r>
          </a:p>
        </p:txBody>
      </p:sp>
      <p:sp>
        <p:nvSpPr>
          <p:cNvPr id="3" name="Text Placeholder 2">
            <a:extLst>
              <a:ext uri="{FF2B5EF4-FFF2-40B4-BE49-F238E27FC236}">
                <a16:creationId xmlns:a16="http://schemas.microsoft.com/office/drawing/2014/main" id="{E78F676C-A8F7-60CE-E036-19B63A9F04F3}"/>
              </a:ext>
            </a:extLst>
          </p:cNvPr>
          <p:cNvSpPr>
            <a:spLocks noGrp="1"/>
          </p:cNvSpPr>
          <p:nvPr>
            <p:ph type="body" idx="1"/>
          </p:nvPr>
        </p:nvSpPr>
        <p:spPr>
          <a:xfrm>
            <a:off x="684213" y="1481418"/>
            <a:ext cx="8534400" cy="1845982"/>
          </a:xfrm>
        </p:spPr>
        <p:txBody>
          <a:bodyPr>
            <a:normAutofit fontScale="92500" lnSpcReduction="10000"/>
          </a:bodyPr>
          <a:lstStyle/>
          <a:p>
            <a:pPr marL="285750" indent="-285750">
              <a:buFont typeface="Arial" panose="05040102010807070707" pitchFamily="18" charset="2"/>
              <a:buChar char="•"/>
            </a:pPr>
            <a:r>
              <a:rPr lang="en-CA">
                <a:solidFill>
                  <a:schemeClr val="tx1"/>
                </a:solidFill>
                <a:ea typeface="+mn-lt"/>
                <a:cs typeface="+mn-lt"/>
              </a:rPr>
              <a:t>Spell Checker checks various characters and words for similar patterns by using the edit distance algorithm.</a:t>
            </a:r>
            <a:endParaRPr lang="en-US">
              <a:solidFill>
                <a:schemeClr val="tx1"/>
              </a:solidFill>
            </a:endParaRPr>
          </a:p>
          <a:p>
            <a:pPr marL="285750" indent="-285750">
              <a:buClr>
                <a:srgbClr val="FFFFFF"/>
              </a:buClr>
              <a:buFont typeface="Arial" panose="05040102010807070707" pitchFamily="18" charset="2"/>
              <a:buChar char="•"/>
            </a:pPr>
            <a:endParaRPr lang="en-CA">
              <a:solidFill>
                <a:schemeClr val="tx1"/>
              </a:solidFill>
              <a:ea typeface="+mn-lt"/>
              <a:cs typeface="+mn-lt"/>
            </a:endParaRPr>
          </a:p>
          <a:p>
            <a:pPr marL="285750" indent="-285750">
              <a:buFont typeface="Arial" panose="05040102010807070707" pitchFamily="18" charset="2"/>
              <a:buChar char="•"/>
            </a:pPr>
            <a:r>
              <a:rPr lang="en-CA">
                <a:solidFill>
                  <a:schemeClr val="tx1"/>
                </a:solidFill>
                <a:ea typeface="+mn-lt"/>
                <a:cs typeface="+mn-lt"/>
              </a:rPr>
              <a:t>Edit distance algorithm has been used which helps in calculating the length of two strings and compare the length for performing spell checking function.</a:t>
            </a:r>
            <a:endParaRPr lang="en-CA">
              <a:solidFill>
                <a:schemeClr val="tx1"/>
              </a:solidFill>
            </a:endParaRPr>
          </a:p>
          <a:p>
            <a:endParaRPr lang="en-CA"/>
          </a:p>
        </p:txBody>
      </p:sp>
      <p:pic>
        <p:nvPicPr>
          <p:cNvPr id="4" name="Picture 4" descr="Text, letter&#10;&#10;Description automatically generated">
            <a:extLst>
              <a:ext uri="{FF2B5EF4-FFF2-40B4-BE49-F238E27FC236}">
                <a16:creationId xmlns:a16="http://schemas.microsoft.com/office/drawing/2014/main" id="{4A0528A6-2AE7-2880-1B51-5D3E73961C24}"/>
              </a:ext>
            </a:extLst>
          </p:cNvPr>
          <p:cNvPicPr>
            <a:picLocks noChangeAspect="1"/>
          </p:cNvPicPr>
          <p:nvPr/>
        </p:nvPicPr>
        <p:blipFill>
          <a:blip r:embed="rId2"/>
          <a:stretch>
            <a:fillRect/>
          </a:stretch>
        </p:blipFill>
        <p:spPr>
          <a:xfrm>
            <a:off x="1020856" y="3724607"/>
            <a:ext cx="9730067" cy="2703314"/>
          </a:xfrm>
          <a:prstGeom prst="rect">
            <a:avLst/>
          </a:prstGeom>
        </p:spPr>
      </p:pic>
    </p:spTree>
    <p:extLst>
      <p:ext uri="{BB962C8B-B14F-4D97-AF65-F5344CB8AC3E}">
        <p14:creationId xmlns:p14="http://schemas.microsoft.com/office/powerpoint/2010/main" val="3224408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BB01-3CEA-8F96-30F8-D2A74C7F5F78}"/>
              </a:ext>
            </a:extLst>
          </p:cNvPr>
          <p:cNvSpPr>
            <a:spLocks noGrp="1"/>
          </p:cNvSpPr>
          <p:nvPr>
            <p:ph type="title"/>
          </p:nvPr>
        </p:nvSpPr>
        <p:spPr>
          <a:xfrm>
            <a:off x="335868" y="-1201057"/>
            <a:ext cx="8534401" cy="2281600"/>
          </a:xfrm>
        </p:spPr>
        <p:txBody>
          <a:bodyPr/>
          <a:lstStyle/>
          <a:p>
            <a:r>
              <a:rPr lang="en-GB"/>
              <a:t>Page ranking</a:t>
            </a:r>
          </a:p>
        </p:txBody>
      </p:sp>
      <p:sp>
        <p:nvSpPr>
          <p:cNvPr id="3" name="Text Placeholder 2">
            <a:extLst>
              <a:ext uri="{FF2B5EF4-FFF2-40B4-BE49-F238E27FC236}">
                <a16:creationId xmlns:a16="http://schemas.microsoft.com/office/drawing/2014/main" id="{539F05AC-E760-945B-625B-1E9B9B68B67E}"/>
              </a:ext>
            </a:extLst>
          </p:cNvPr>
          <p:cNvSpPr>
            <a:spLocks noGrp="1"/>
          </p:cNvSpPr>
          <p:nvPr>
            <p:ph type="body" idx="1"/>
          </p:nvPr>
        </p:nvSpPr>
        <p:spPr>
          <a:xfrm>
            <a:off x="451984" y="1433286"/>
            <a:ext cx="11059885" cy="1498600"/>
          </a:xfrm>
        </p:spPr>
        <p:txBody>
          <a:bodyPr/>
          <a:lstStyle/>
          <a:p>
            <a:pPr marL="285750" indent="-285750">
              <a:buFont typeface="Arial" panose="05040102010807070707" pitchFamily="18" charset="2"/>
              <a:buChar char="•"/>
            </a:pPr>
            <a:r>
              <a:rPr lang="en-GB"/>
              <a:t>Page ranking is the process to show which HTML links have top occurrences to the searched keyword</a:t>
            </a:r>
          </a:p>
          <a:p>
            <a:pPr marL="285750" indent="-285750">
              <a:buClr>
                <a:srgbClr val="FFFFFF"/>
              </a:buClr>
              <a:buFont typeface="Arial" panose="05040102010807070707" pitchFamily="18" charset="2"/>
              <a:buChar char="•"/>
            </a:pPr>
            <a:r>
              <a:rPr lang="en-GB"/>
              <a:t>We have used merge sort to rank files.</a:t>
            </a:r>
          </a:p>
          <a:p>
            <a:pPr marL="285750" indent="-285750">
              <a:buClr>
                <a:srgbClr val="FFFFFF"/>
              </a:buClr>
              <a:buFont typeface="Arial" panose="05040102010807070707" pitchFamily="18" charset="2"/>
              <a:buChar char="•"/>
            </a:pPr>
            <a:endParaRPr lang="en-GB"/>
          </a:p>
          <a:p>
            <a:pPr marL="285750" indent="-285750">
              <a:buClr>
                <a:srgbClr val="FFFFFF"/>
              </a:buClr>
              <a:buFont typeface="Arial" panose="05040102010807070707" pitchFamily="18" charset="2"/>
              <a:buChar char="•"/>
            </a:pPr>
            <a:endParaRPr lang="en-GB"/>
          </a:p>
        </p:txBody>
      </p:sp>
      <p:pic>
        <p:nvPicPr>
          <p:cNvPr id="4" name="Picture 4" descr="Text&#10;&#10;Description automatically generated">
            <a:extLst>
              <a:ext uri="{FF2B5EF4-FFF2-40B4-BE49-F238E27FC236}">
                <a16:creationId xmlns:a16="http://schemas.microsoft.com/office/drawing/2014/main" id="{13536F25-ED25-F182-09D3-62E122379484}"/>
              </a:ext>
            </a:extLst>
          </p:cNvPr>
          <p:cNvPicPr>
            <a:picLocks noChangeAspect="1"/>
          </p:cNvPicPr>
          <p:nvPr/>
        </p:nvPicPr>
        <p:blipFill>
          <a:blip r:embed="rId2"/>
          <a:stretch>
            <a:fillRect/>
          </a:stretch>
        </p:blipFill>
        <p:spPr>
          <a:xfrm>
            <a:off x="449943" y="3024939"/>
            <a:ext cx="7300685" cy="2999781"/>
          </a:xfrm>
          <a:prstGeom prst="rect">
            <a:avLst/>
          </a:prstGeom>
        </p:spPr>
      </p:pic>
    </p:spTree>
    <p:extLst>
      <p:ext uri="{BB962C8B-B14F-4D97-AF65-F5344CB8AC3E}">
        <p14:creationId xmlns:p14="http://schemas.microsoft.com/office/powerpoint/2010/main" val="4292445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22" name="Straight Connector 24">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6">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8">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30">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32">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0" name="Rectangle 34">
            <a:extLst>
              <a:ext uri="{FF2B5EF4-FFF2-40B4-BE49-F238E27FC236}">
                <a16:creationId xmlns:a16="http://schemas.microsoft.com/office/drawing/2014/main" id="{EB88142C-D3C4-43DC-A844-A7D9ECB0F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D31390-5467-6BDC-DBD1-C59911AA5A02}"/>
              </a:ext>
            </a:extLst>
          </p:cNvPr>
          <p:cNvSpPr>
            <a:spLocks noGrp="1"/>
          </p:cNvSpPr>
          <p:nvPr>
            <p:ph type="title"/>
          </p:nvPr>
        </p:nvSpPr>
        <p:spPr>
          <a:xfrm>
            <a:off x="684213" y="685799"/>
            <a:ext cx="4781147" cy="4892676"/>
          </a:xfrm>
        </p:spPr>
        <p:txBody>
          <a:bodyPr vert="horz" lIns="91440" tIns="45720" rIns="91440" bIns="45720" rtlCol="0" anchor="ctr">
            <a:normAutofit/>
          </a:bodyPr>
          <a:lstStyle/>
          <a:p>
            <a:pPr algn="r"/>
            <a:r>
              <a:rPr lang="en-US" sz="5200"/>
              <a:t>Future scope</a:t>
            </a:r>
          </a:p>
        </p:txBody>
      </p:sp>
      <p:sp>
        <p:nvSpPr>
          <p:cNvPr id="32" name="Rectangle 36">
            <a:extLst>
              <a:ext uri="{FF2B5EF4-FFF2-40B4-BE49-F238E27FC236}">
                <a16:creationId xmlns:a16="http://schemas.microsoft.com/office/drawing/2014/main" id="{416DC9EF-092A-4FEF-8A40-0E509CA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044FDD9-E280-0709-2A2C-89E0F7471F9B}"/>
              </a:ext>
            </a:extLst>
          </p:cNvPr>
          <p:cNvSpPr>
            <a:spLocks noGrp="1"/>
          </p:cNvSpPr>
          <p:nvPr>
            <p:ph type="body" idx="1"/>
          </p:nvPr>
        </p:nvSpPr>
        <p:spPr>
          <a:xfrm>
            <a:off x="6491625" y="685799"/>
            <a:ext cx="4816572" cy="4869981"/>
          </a:xfrm>
        </p:spPr>
        <p:txBody>
          <a:bodyPr vert="horz" lIns="91440" tIns="45720" rIns="91440" bIns="45720" rtlCol="0" anchor="ctr">
            <a:normAutofit/>
          </a:bodyPr>
          <a:lstStyle/>
          <a:p>
            <a:pPr marL="342900" indent="-342900">
              <a:lnSpc>
                <a:spcPct val="90000"/>
              </a:lnSpc>
              <a:buFont typeface="Arial" panose="020B0604020202020204" pitchFamily="34" charset="0"/>
              <a:buChar char="•"/>
            </a:pPr>
            <a:r>
              <a:rPr lang="en-US" sz="1900">
                <a:solidFill>
                  <a:schemeClr val="tx2">
                    <a:lumMod val="60000"/>
                    <a:lumOff val="40000"/>
                  </a:schemeClr>
                </a:solidFill>
              </a:rPr>
              <a:t>Enhance the project to working from a console environment to a web environment or user-friendly interface!</a:t>
            </a:r>
          </a:p>
          <a:p>
            <a:pPr>
              <a:lnSpc>
                <a:spcPct val="90000"/>
              </a:lnSpc>
            </a:pPr>
            <a:endParaRPr lang="en-US" sz="1900">
              <a:solidFill>
                <a:schemeClr val="tx2">
                  <a:lumMod val="60000"/>
                  <a:lumOff val="40000"/>
                </a:schemeClr>
              </a:solidFill>
            </a:endParaRPr>
          </a:p>
          <a:p>
            <a:pPr marL="342900" indent="-342900">
              <a:lnSpc>
                <a:spcPct val="90000"/>
              </a:lnSpc>
              <a:buFont typeface="Arial" panose="020B0604020202020204" pitchFamily="34" charset="0"/>
              <a:buChar char="•"/>
            </a:pPr>
            <a:r>
              <a:rPr lang="en-US" sz="1900">
                <a:solidFill>
                  <a:schemeClr val="tx2">
                    <a:lumMod val="60000"/>
                    <a:lumOff val="40000"/>
                  </a:schemeClr>
                </a:solidFill>
              </a:rPr>
              <a:t>Enhance Auto suggestion feature</a:t>
            </a:r>
          </a:p>
          <a:p>
            <a:pPr>
              <a:lnSpc>
                <a:spcPct val="90000"/>
              </a:lnSpc>
            </a:pPr>
            <a:endParaRPr lang="en-US" sz="1900">
              <a:solidFill>
                <a:schemeClr val="tx2">
                  <a:lumMod val="60000"/>
                  <a:lumOff val="40000"/>
                </a:schemeClr>
              </a:solidFill>
            </a:endParaRPr>
          </a:p>
          <a:p>
            <a:pPr marL="342900" indent="-342900">
              <a:lnSpc>
                <a:spcPct val="90000"/>
              </a:lnSpc>
              <a:buFont typeface="Arial" panose="020B0604020202020204" pitchFamily="34" charset="0"/>
              <a:buChar char="•"/>
            </a:pPr>
            <a:r>
              <a:rPr lang="en-US" sz="1900">
                <a:solidFill>
                  <a:schemeClr val="tx2">
                    <a:lumMod val="60000"/>
                    <a:lumOff val="40000"/>
                  </a:schemeClr>
                </a:solidFill>
              </a:rPr>
              <a:t>Save URL in databases thereby avoiding the need to reparse websites that have no changes</a:t>
            </a:r>
          </a:p>
          <a:p>
            <a:pPr>
              <a:lnSpc>
                <a:spcPct val="90000"/>
              </a:lnSpc>
            </a:pPr>
            <a:endParaRPr lang="en-US" sz="1900">
              <a:solidFill>
                <a:schemeClr val="tx2">
                  <a:lumMod val="60000"/>
                  <a:lumOff val="40000"/>
                </a:schemeClr>
              </a:solidFill>
            </a:endParaRPr>
          </a:p>
          <a:p>
            <a:pPr marL="342900" indent="-342900">
              <a:lnSpc>
                <a:spcPct val="90000"/>
              </a:lnSpc>
              <a:buFont typeface="Arial" panose="020B0604020202020204" pitchFamily="34" charset="0"/>
              <a:buChar char="•"/>
            </a:pPr>
            <a:r>
              <a:rPr lang="en-US" sz="1900">
                <a:solidFill>
                  <a:schemeClr val="tx2">
                    <a:lumMod val="60000"/>
                    <a:lumOff val="40000"/>
                  </a:schemeClr>
                </a:solidFill>
              </a:rPr>
              <a:t>Use regex to search for specific data </a:t>
            </a:r>
            <a:r>
              <a:rPr lang="en-US" sz="1900" err="1">
                <a:solidFill>
                  <a:schemeClr val="tx2">
                    <a:lumMod val="60000"/>
                    <a:lumOff val="40000"/>
                  </a:schemeClr>
                </a:solidFill>
              </a:rPr>
              <a:t>eg</a:t>
            </a:r>
            <a:r>
              <a:rPr lang="en-US" sz="1900">
                <a:solidFill>
                  <a:schemeClr val="tx2">
                    <a:lumMod val="60000"/>
                    <a:lumOff val="40000"/>
                  </a:schemeClr>
                </a:solidFill>
              </a:rPr>
              <a:t> emails, phone numbers</a:t>
            </a:r>
          </a:p>
        </p:txBody>
      </p:sp>
    </p:spTree>
    <p:extLst>
      <p:ext uri="{BB962C8B-B14F-4D97-AF65-F5344CB8AC3E}">
        <p14:creationId xmlns:p14="http://schemas.microsoft.com/office/powerpoint/2010/main" val="3898701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0474-FF9C-F46E-A14B-BEDD1D77845D}"/>
              </a:ext>
            </a:extLst>
          </p:cNvPr>
          <p:cNvSpPr>
            <a:spLocks noGrp="1"/>
          </p:cNvSpPr>
          <p:nvPr>
            <p:ph type="title"/>
          </p:nvPr>
        </p:nvSpPr>
        <p:spPr>
          <a:xfrm>
            <a:off x="684211" y="352502"/>
            <a:ext cx="7279889" cy="330137"/>
          </a:xfrm>
        </p:spPr>
        <p:txBody>
          <a:bodyPr>
            <a:normAutofit fontScale="90000"/>
          </a:bodyPr>
          <a:lstStyle/>
          <a:p>
            <a:r>
              <a:rPr lang="en-CA"/>
              <a:t>summary</a:t>
            </a:r>
          </a:p>
        </p:txBody>
      </p:sp>
      <p:sp>
        <p:nvSpPr>
          <p:cNvPr id="3" name="Text Placeholder 2">
            <a:extLst>
              <a:ext uri="{FF2B5EF4-FFF2-40B4-BE49-F238E27FC236}">
                <a16:creationId xmlns:a16="http://schemas.microsoft.com/office/drawing/2014/main" id="{FBF6578D-BF1B-FADD-3C7B-9F18B5AD536C}"/>
              </a:ext>
            </a:extLst>
          </p:cNvPr>
          <p:cNvSpPr>
            <a:spLocks noGrp="1"/>
          </p:cNvSpPr>
          <p:nvPr>
            <p:ph type="body" idx="1"/>
          </p:nvPr>
        </p:nvSpPr>
        <p:spPr>
          <a:xfrm>
            <a:off x="684213" y="1224776"/>
            <a:ext cx="8534400" cy="4769624"/>
          </a:xfrm>
        </p:spPr>
        <p:txBody>
          <a:bodyPr>
            <a:normAutofit/>
          </a:bodyPr>
          <a:lstStyle/>
          <a:p>
            <a:pPr marL="285750" indent="-285750">
              <a:buFont typeface="Arial" panose="05040102010807070707" pitchFamily="18" charset="2"/>
              <a:buChar char="•"/>
            </a:pPr>
            <a:r>
              <a:rPr lang="en-CA" sz="2400">
                <a:solidFill>
                  <a:schemeClr val="tx1"/>
                </a:solidFill>
                <a:ea typeface="+mn-lt"/>
                <a:cs typeface="+mn-lt"/>
              </a:rPr>
              <a:t>The course COMP 8547 - Advanced Computing Concepts provided both theoretical and practical knowledge of advanced data structures, algorithms, and various analysis related thereto.</a:t>
            </a:r>
            <a:endParaRPr lang="en-US" sz="2400">
              <a:solidFill>
                <a:schemeClr val="tx1"/>
              </a:solidFill>
            </a:endParaRPr>
          </a:p>
          <a:p>
            <a:pPr marL="285750" indent="-285750">
              <a:buFont typeface="Arial" panose="05040102010807070707" pitchFamily="18" charset="2"/>
              <a:buChar char="•"/>
            </a:pPr>
            <a:r>
              <a:rPr lang="en-CA" sz="2400">
                <a:solidFill>
                  <a:schemeClr val="tx1"/>
                </a:solidFill>
                <a:ea typeface="+mn-lt"/>
                <a:cs typeface="+mn-lt"/>
              </a:rPr>
              <a:t>The web search engine is developed using various concepts learned in class.</a:t>
            </a:r>
            <a:endParaRPr lang="en-CA" sz="2400">
              <a:solidFill>
                <a:schemeClr val="tx1"/>
              </a:solidFill>
            </a:endParaRPr>
          </a:p>
          <a:p>
            <a:pPr marL="285750" indent="-285750">
              <a:buClr>
                <a:srgbClr val="FFFFFF"/>
              </a:buClr>
              <a:buFont typeface="Arial" panose="05040102010807070707" pitchFamily="18" charset="2"/>
              <a:buChar char="•"/>
            </a:pPr>
            <a:r>
              <a:rPr lang="en-CA" sz="2400">
                <a:solidFill>
                  <a:schemeClr val="tx1"/>
                </a:solidFill>
              </a:rPr>
              <a:t>As discussed in the future scope page, there are many enhancements that can be made to this base version of the search engine to make it more efficient and user friendly.</a:t>
            </a:r>
          </a:p>
          <a:p>
            <a:endParaRPr lang="en-CA">
              <a:solidFill>
                <a:schemeClr val="tx1"/>
              </a:solidFill>
            </a:endParaRPr>
          </a:p>
          <a:p>
            <a:endParaRPr lang="en-CA">
              <a:solidFill>
                <a:schemeClr val="tx1"/>
              </a:solidFill>
            </a:endParaRPr>
          </a:p>
          <a:p>
            <a:endParaRPr lang="en-CA">
              <a:solidFill>
                <a:schemeClr val="tx1"/>
              </a:solidFill>
            </a:endParaRPr>
          </a:p>
        </p:txBody>
      </p:sp>
    </p:spTree>
    <p:extLst>
      <p:ext uri="{BB962C8B-B14F-4D97-AF65-F5344CB8AC3E}">
        <p14:creationId xmlns:p14="http://schemas.microsoft.com/office/powerpoint/2010/main" val="549930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9DA4-5E47-7AA3-B391-4CF2103433E3}"/>
              </a:ext>
            </a:extLst>
          </p:cNvPr>
          <p:cNvSpPr>
            <a:spLocks noGrp="1"/>
          </p:cNvSpPr>
          <p:nvPr>
            <p:ph type="title"/>
          </p:nvPr>
        </p:nvSpPr>
        <p:spPr>
          <a:xfrm>
            <a:off x="684211" y="1577845"/>
            <a:ext cx="8534401" cy="2481424"/>
          </a:xfrm>
        </p:spPr>
        <p:txBody>
          <a:bodyPr>
            <a:normAutofit/>
          </a:bodyPr>
          <a:lstStyle/>
          <a:p>
            <a:r>
              <a:rPr lang="en-CA" sz="2400" cap="none" dirty="0"/>
              <a:t>Yash Somaiya – 110087733 – Page Ranking</a:t>
            </a:r>
            <a:br>
              <a:rPr lang="en-CA" sz="2400" cap="none" dirty="0"/>
            </a:br>
            <a:r>
              <a:rPr lang="en-CA" sz="2400" cap="none" dirty="0"/>
              <a:t>Sherin Tharakan – 110088835 – Spell Check</a:t>
            </a:r>
            <a:br>
              <a:rPr lang="en-CA" sz="2400" cap="none" dirty="0"/>
            </a:br>
            <a:r>
              <a:rPr lang="en-CA" sz="2400" cap="none" dirty="0"/>
              <a:t>Shreyash Shantam – 110088941 – Web Crawler</a:t>
            </a:r>
            <a:br>
              <a:rPr lang="en-CA" sz="2400" cap="none" dirty="0"/>
            </a:br>
            <a:r>
              <a:rPr lang="en-CA" sz="2400" cap="none" dirty="0"/>
              <a:t>Deepali Gupta – 110088692 – HTML to text</a:t>
            </a:r>
            <a:br>
              <a:rPr lang="en-CA" sz="2400" cap="none" dirty="0"/>
            </a:br>
            <a:r>
              <a:rPr lang="en-CA" sz="2400" cap="none" dirty="0"/>
              <a:t>Jay Patel – 110067152 – Keyword Search/Word Frequency</a:t>
            </a:r>
          </a:p>
        </p:txBody>
      </p:sp>
      <p:sp>
        <p:nvSpPr>
          <p:cNvPr id="3" name="Text Placeholder 2">
            <a:extLst>
              <a:ext uri="{FF2B5EF4-FFF2-40B4-BE49-F238E27FC236}">
                <a16:creationId xmlns:a16="http://schemas.microsoft.com/office/drawing/2014/main" id="{02CE3206-B9C6-1DB0-9A1C-D6CD1D6FE7CB}"/>
              </a:ext>
            </a:extLst>
          </p:cNvPr>
          <p:cNvSpPr>
            <a:spLocks noGrp="1"/>
          </p:cNvSpPr>
          <p:nvPr>
            <p:ph type="body" idx="1"/>
          </p:nvPr>
        </p:nvSpPr>
        <p:spPr>
          <a:xfrm>
            <a:off x="671803" y="682106"/>
            <a:ext cx="8546809" cy="895739"/>
          </a:xfrm>
        </p:spPr>
        <p:txBody>
          <a:bodyPr>
            <a:normAutofit/>
          </a:bodyPr>
          <a:lstStyle/>
          <a:p>
            <a:r>
              <a:rPr lang="en-CA" sz="4000" b="1" dirty="0">
                <a:solidFill>
                  <a:schemeClr val="tx1"/>
                </a:solidFill>
              </a:rPr>
              <a:t>Roles and Responsibilities</a:t>
            </a:r>
          </a:p>
        </p:txBody>
      </p:sp>
    </p:spTree>
    <p:extLst>
      <p:ext uri="{BB962C8B-B14F-4D97-AF65-F5344CB8AC3E}">
        <p14:creationId xmlns:p14="http://schemas.microsoft.com/office/powerpoint/2010/main" val="398753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AA16DFE-A643-E3C3-CA6F-6C7E6B8A85AF}"/>
              </a:ext>
            </a:extLst>
          </p:cNvPr>
          <p:cNvSpPr>
            <a:spLocks noGrp="1"/>
          </p:cNvSpPr>
          <p:nvPr>
            <p:ph type="title"/>
          </p:nvPr>
        </p:nvSpPr>
        <p:spPr>
          <a:xfrm>
            <a:off x="3884612" y="0"/>
            <a:ext cx="5627158" cy="1507067"/>
          </a:xfrm>
        </p:spPr>
        <p:txBody>
          <a:bodyPr>
            <a:normAutofit/>
          </a:bodyPr>
          <a:lstStyle/>
          <a:p>
            <a:r>
              <a:rPr lang="en-CA"/>
              <a:t>Group Members</a:t>
            </a:r>
          </a:p>
        </p:txBody>
      </p:sp>
      <p:pic>
        <p:nvPicPr>
          <p:cNvPr id="7" name="Picture 6" descr="Ein abstraktes blaues Muster mit Zahlen">
            <a:extLst>
              <a:ext uri="{FF2B5EF4-FFF2-40B4-BE49-F238E27FC236}">
                <a16:creationId xmlns:a16="http://schemas.microsoft.com/office/drawing/2014/main" id="{5B9B1E0B-8529-CDA4-5419-1910AB937B7A}"/>
              </a:ext>
            </a:extLst>
          </p:cNvPr>
          <p:cNvPicPr>
            <a:picLocks noChangeAspect="1"/>
          </p:cNvPicPr>
          <p:nvPr/>
        </p:nvPicPr>
        <p:blipFill rotWithShape="1">
          <a:blip r:embed="rId2"/>
          <a:srcRect l="34411" r="27290"/>
          <a:stretch/>
        </p:blipFill>
        <p:spPr>
          <a:xfrm>
            <a:off x="831" y="10"/>
            <a:ext cx="3502025" cy="6857990"/>
          </a:xfrm>
          <a:prstGeom prst="rect">
            <a:avLst/>
          </a:prstGeom>
          <a:effectLst>
            <a:innerShdw blurRad="57150" dist="38100" dir="14460000">
              <a:prstClr val="black">
                <a:alpha val="70000"/>
              </a:prstClr>
            </a:innerShdw>
          </a:effectLst>
        </p:spPr>
      </p:pic>
      <p:sp>
        <p:nvSpPr>
          <p:cNvPr id="5" name="Content Placeholder 4">
            <a:extLst>
              <a:ext uri="{FF2B5EF4-FFF2-40B4-BE49-F238E27FC236}">
                <a16:creationId xmlns:a16="http://schemas.microsoft.com/office/drawing/2014/main" id="{00786D46-331B-89A8-38B7-53E1A26480BC}"/>
              </a:ext>
            </a:extLst>
          </p:cNvPr>
          <p:cNvSpPr>
            <a:spLocks noGrp="1"/>
          </p:cNvSpPr>
          <p:nvPr>
            <p:ph idx="1"/>
          </p:nvPr>
        </p:nvSpPr>
        <p:spPr>
          <a:xfrm>
            <a:off x="3884612" y="1203649"/>
            <a:ext cx="6626072" cy="3097418"/>
          </a:xfrm>
        </p:spPr>
        <p:txBody>
          <a:bodyPr>
            <a:normAutofit/>
          </a:bodyPr>
          <a:lstStyle/>
          <a:p>
            <a:r>
              <a:rPr lang="en-CA">
                <a:solidFill>
                  <a:schemeClr val="tx1"/>
                </a:solidFill>
              </a:rPr>
              <a:t>Yash Somaiya - 110087733</a:t>
            </a:r>
          </a:p>
          <a:p>
            <a:r>
              <a:rPr lang="en-CA">
                <a:solidFill>
                  <a:schemeClr val="tx1"/>
                </a:solidFill>
              </a:rPr>
              <a:t>Sherin Tharakan - 110088835</a:t>
            </a:r>
          </a:p>
          <a:p>
            <a:r>
              <a:rPr lang="en-CA">
                <a:solidFill>
                  <a:schemeClr val="tx1"/>
                </a:solidFill>
              </a:rPr>
              <a:t>Shreyash Shantam - 110088941</a:t>
            </a:r>
          </a:p>
          <a:p>
            <a:r>
              <a:rPr lang="en-CA">
                <a:solidFill>
                  <a:schemeClr val="tx1"/>
                </a:solidFill>
              </a:rPr>
              <a:t>Deepali Gupta - 110088692</a:t>
            </a:r>
          </a:p>
          <a:p>
            <a:r>
              <a:rPr lang="en-CA">
                <a:solidFill>
                  <a:schemeClr val="tx1"/>
                </a:solidFill>
              </a:rPr>
              <a:t>Jay Patel - 110067152</a:t>
            </a:r>
          </a:p>
        </p:txBody>
      </p:sp>
      <p:grpSp>
        <p:nvGrpSpPr>
          <p:cNvPr id="13" name="Group 12">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8" name="Graphic 7" descr="Users outline">
            <a:extLst>
              <a:ext uri="{FF2B5EF4-FFF2-40B4-BE49-F238E27FC236}">
                <a16:creationId xmlns:a16="http://schemas.microsoft.com/office/drawing/2014/main" id="{11906881-2834-83D7-F373-B7F2FB1AB2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91746" y="370650"/>
            <a:ext cx="1856086" cy="1856086"/>
          </a:xfrm>
          <a:prstGeom prst="rect">
            <a:avLst/>
          </a:prstGeom>
        </p:spPr>
      </p:pic>
    </p:spTree>
    <p:extLst>
      <p:ext uri="{BB962C8B-B14F-4D97-AF65-F5344CB8AC3E}">
        <p14:creationId xmlns:p14="http://schemas.microsoft.com/office/powerpoint/2010/main" val="3044660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F105-BE35-7CC1-BD05-CEDF1AA21BC5}"/>
              </a:ext>
            </a:extLst>
          </p:cNvPr>
          <p:cNvSpPr>
            <a:spLocks noGrp="1"/>
          </p:cNvSpPr>
          <p:nvPr>
            <p:ph type="title"/>
          </p:nvPr>
        </p:nvSpPr>
        <p:spPr>
          <a:xfrm>
            <a:off x="684211" y="408259"/>
            <a:ext cx="8506523" cy="553161"/>
          </a:xfrm>
        </p:spPr>
        <p:txBody>
          <a:bodyPr>
            <a:normAutofit fontScale="90000"/>
          </a:bodyPr>
          <a:lstStyle/>
          <a:p>
            <a:r>
              <a:rPr lang="en-CA"/>
              <a:t>references</a:t>
            </a:r>
          </a:p>
        </p:txBody>
      </p:sp>
      <p:sp>
        <p:nvSpPr>
          <p:cNvPr id="3" name="Text Placeholder 2">
            <a:extLst>
              <a:ext uri="{FF2B5EF4-FFF2-40B4-BE49-F238E27FC236}">
                <a16:creationId xmlns:a16="http://schemas.microsoft.com/office/drawing/2014/main" id="{8AFBA22B-7133-6880-16D3-BE752B9BA4F6}"/>
              </a:ext>
            </a:extLst>
          </p:cNvPr>
          <p:cNvSpPr>
            <a:spLocks noGrp="1"/>
          </p:cNvSpPr>
          <p:nvPr>
            <p:ph type="body" idx="1"/>
          </p:nvPr>
        </p:nvSpPr>
        <p:spPr>
          <a:xfrm>
            <a:off x="684213" y="1131849"/>
            <a:ext cx="8534400" cy="4713868"/>
          </a:xfrm>
        </p:spPr>
        <p:txBody>
          <a:bodyPr/>
          <a:lstStyle/>
          <a:p>
            <a:pPr marL="342900" indent="-342900">
              <a:buFont typeface="Arial" panose="05040102010807070707" pitchFamily="18" charset="2"/>
              <a:buChar char="•"/>
            </a:pPr>
            <a:r>
              <a:rPr lang="en-CA" sz="2400" u="sng">
                <a:ea typeface="+mn-lt"/>
                <a:cs typeface="+mn-lt"/>
                <a:hlinkClick r:id="rId2"/>
              </a:rPr>
              <a:t>https://business.yell.com/knowledge/what-is-page-rank-and-why-is-it-important/</a:t>
            </a:r>
            <a:endParaRPr lang="en-CA">
              <a:solidFill>
                <a:schemeClr val="tx1"/>
              </a:solidFill>
            </a:endParaRPr>
          </a:p>
          <a:p>
            <a:pPr marL="342900" indent="-342900">
              <a:buClr>
                <a:srgbClr val="FFFFFF"/>
              </a:buClr>
              <a:buFont typeface="Arial" panose="05040102010807070707" pitchFamily="18" charset="2"/>
              <a:buChar char="•"/>
            </a:pPr>
            <a:endParaRPr lang="en-CA" sz="2400" u="sng">
              <a:ea typeface="+mn-lt"/>
              <a:cs typeface="+mn-lt"/>
            </a:endParaRPr>
          </a:p>
          <a:p>
            <a:pPr marL="342900" indent="-342900">
              <a:buClr>
                <a:srgbClr val="FFFFFF"/>
              </a:buClr>
              <a:buFont typeface="Arial" panose="05040102010807070707" pitchFamily="18" charset="2"/>
              <a:buChar char="•"/>
            </a:pPr>
            <a:r>
              <a:rPr lang="en-CA" sz="2400">
                <a:ea typeface="+mn-lt"/>
                <a:cs typeface="+mn-lt"/>
                <a:hlinkClick r:id="rId3"/>
              </a:rPr>
              <a:t>https://www.webfx.com/blog/internet/what-is-a-web-crawler/</a:t>
            </a:r>
            <a:endParaRPr lang="en-CA" sz="2400" u="sng">
              <a:ea typeface="+mn-lt"/>
              <a:cs typeface="+mn-lt"/>
            </a:endParaRPr>
          </a:p>
          <a:p>
            <a:pPr marL="342900" indent="-342900">
              <a:buClr>
                <a:srgbClr val="FFFFFF"/>
              </a:buClr>
              <a:buFont typeface="Arial" panose="05040102010807070707" pitchFamily="18" charset="2"/>
              <a:buChar char="•"/>
            </a:pPr>
            <a:endParaRPr lang="en-CA" sz="2400">
              <a:ea typeface="+mn-lt"/>
              <a:cs typeface="+mn-lt"/>
            </a:endParaRPr>
          </a:p>
          <a:p>
            <a:pPr marL="342900" indent="-342900">
              <a:buFont typeface="Arial" panose="05040102010807070707" pitchFamily="18" charset="2"/>
              <a:buChar char="•"/>
            </a:pPr>
            <a:r>
              <a:rPr lang="en-CA" sz="2400">
                <a:ea typeface="+mn-lt"/>
                <a:cs typeface="+mn-lt"/>
              </a:rPr>
              <a:t>We have mainly used lecture slides and code references provided by Dr. Mahdi </a:t>
            </a:r>
            <a:r>
              <a:rPr lang="en-CA" sz="2400" err="1">
                <a:ea typeface="+mn-lt"/>
                <a:cs typeface="+mn-lt"/>
              </a:rPr>
              <a:t>Firozjaaei</a:t>
            </a:r>
            <a:r>
              <a:rPr lang="en-CA" sz="2400">
                <a:ea typeface="+mn-lt"/>
                <a:cs typeface="+mn-lt"/>
              </a:rPr>
              <a:t> as our references during this project.</a:t>
            </a:r>
          </a:p>
        </p:txBody>
      </p:sp>
    </p:spTree>
    <p:extLst>
      <p:ext uri="{BB962C8B-B14F-4D97-AF65-F5344CB8AC3E}">
        <p14:creationId xmlns:p14="http://schemas.microsoft.com/office/powerpoint/2010/main" val="1858015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EE71-97D3-8C6C-271D-B4D1CB3DD89F}"/>
              </a:ext>
            </a:extLst>
          </p:cNvPr>
          <p:cNvSpPr>
            <a:spLocks noGrp="1"/>
          </p:cNvSpPr>
          <p:nvPr>
            <p:ph type="title"/>
          </p:nvPr>
        </p:nvSpPr>
        <p:spPr>
          <a:xfrm>
            <a:off x="684211" y="2006600"/>
            <a:ext cx="8534401" cy="1381715"/>
          </a:xfrm>
        </p:spPr>
        <p:txBody>
          <a:bodyPr/>
          <a:lstStyle/>
          <a:p>
            <a:r>
              <a:rPr lang="en-GB"/>
              <a:t>                             Thank you</a:t>
            </a:r>
          </a:p>
        </p:txBody>
      </p:sp>
    </p:spTree>
    <p:extLst>
      <p:ext uri="{BB962C8B-B14F-4D97-AF65-F5344CB8AC3E}">
        <p14:creationId xmlns:p14="http://schemas.microsoft.com/office/powerpoint/2010/main" val="96499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35" name="Rectangle 23">
            <a:extLst>
              <a:ext uri="{FF2B5EF4-FFF2-40B4-BE49-F238E27FC236}">
                <a16:creationId xmlns:a16="http://schemas.microsoft.com/office/drawing/2014/main" id="{B9403C7F-76AE-4587-92A2-D4E41EBE6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3E7AEB-182F-6086-21A7-EDB5A2437C98}"/>
              </a:ext>
            </a:extLst>
          </p:cNvPr>
          <p:cNvSpPr>
            <a:spLocks noGrp="1"/>
          </p:cNvSpPr>
          <p:nvPr>
            <p:ph type="title"/>
          </p:nvPr>
        </p:nvSpPr>
        <p:spPr>
          <a:xfrm>
            <a:off x="3978579" y="4487332"/>
            <a:ext cx="5627158" cy="1507067"/>
          </a:xfrm>
        </p:spPr>
        <p:txBody>
          <a:bodyPr>
            <a:normAutofit/>
          </a:bodyPr>
          <a:lstStyle/>
          <a:p>
            <a:r>
              <a:rPr lang="en-CA"/>
              <a:t> Contents</a:t>
            </a:r>
          </a:p>
        </p:txBody>
      </p:sp>
      <p:pic>
        <p:nvPicPr>
          <p:cNvPr id="8" name="Picture 7" descr="Computer script on a screen">
            <a:extLst>
              <a:ext uri="{FF2B5EF4-FFF2-40B4-BE49-F238E27FC236}">
                <a16:creationId xmlns:a16="http://schemas.microsoft.com/office/drawing/2014/main" id="{EA101432-B620-003A-F13C-6900C42BD5CD}"/>
              </a:ext>
            </a:extLst>
          </p:cNvPr>
          <p:cNvPicPr>
            <a:picLocks noChangeAspect="1"/>
          </p:cNvPicPr>
          <p:nvPr/>
        </p:nvPicPr>
        <p:blipFill rotWithShape="1">
          <a:blip r:embed="rId2"/>
          <a:srcRect l="14467" r="51446" b="-1"/>
          <a:stretch/>
        </p:blipFill>
        <p:spPr>
          <a:xfrm>
            <a:off x="831" y="10"/>
            <a:ext cx="3502025" cy="6857990"/>
          </a:xfrm>
          <a:prstGeom prst="rect">
            <a:avLst/>
          </a:prstGeom>
          <a:effectLst>
            <a:innerShdw blurRad="57150" dist="38100" dir="14460000">
              <a:prstClr val="black">
                <a:alpha val="70000"/>
              </a:prstClr>
            </a:innerShdw>
          </a:effectLst>
        </p:spPr>
      </p:pic>
      <p:sp>
        <p:nvSpPr>
          <p:cNvPr id="6" name="Content Placeholder 5">
            <a:extLst>
              <a:ext uri="{FF2B5EF4-FFF2-40B4-BE49-F238E27FC236}">
                <a16:creationId xmlns:a16="http://schemas.microsoft.com/office/drawing/2014/main" id="{2B840B17-30AE-29BC-7C1F-56D127D284F3}"/>
              </a:ext>
            </a:extLst>
          </p:cNvPr>
          <p:cNvSpPr>
            <a:spLocks noGrp="1"/>
          </p:cNvSpPr>
          <p:nvPr>
            <p:ph idx="1"/>
          </p:nvPr>
        </p:nvSpPr>
        <p:spPr>
          <a:xfrm>
            <a:off x="3884612" y="685800"/>
            <a:ext cx="6626072" cy="3615267"/>
          </a:xfrm>
        </p:spPr>
        <p:txBody>
          <a:bodyPr vert="horz" lIns="91440" tIns="45720" rIns="91440" bIns="45720" rtlCol="0" anchor="ctr">
            <a:noAutofit/>
          </a:bodyPr>
          <a:lstStyle/>
          <a:p>
            <a:pPr>
              <a:lnSpc>
                <a:spcPct val="90000"/>
              </a:lnSpc>
            </a:pPr>
            <a:endParaRPr lang="en-GB" sz="800"/>
          </a:p>
          <a:p>
            <a:pPr>
              <a:lnSpc>
                <a:spcPct val="90000"/>
              </a:lnSpc>
              <a:buClr>
                <a:srgbClr val="FFFFFF"/>
              </a:buClr>
            </a:pPr>
            <a:endParaRPr lang="en-GB" sz="800"/>
          </a:p>
          <a:p>
            <a:pPr>
              <a:lnSpc>
                <a:spcPct val="90000"/>
              </a:lnSpc>
              <a:buClr>
                <a:srgbClr val="FFFFFF"/>
              </a:buClr>
            </a:pPr>
            <a:endParaRPr lang="en-GB" sz="800"/>
          </a:p>
          <a:p>
            <a:pPr>
              <a:lnSpc>
                <a:spcPct val="90000"/>
              </a:lnSpc>
              <a:buClr>
                <a:srgbClr val="FFFFFF"/>
              </a:buClr>
            </a:pPr>
            <a:endParaRPr lang="en-GB" sz="1600"/>
          </a:p>
          <a:p>
            <a:pPr>
              <a:lnSpc>
                <a:spcPct val="90000"/>
              </a:lnSpc>
              <a:buClr>
                <a:srgbClr val="FFFFFF"/>
              </a:buClr>
            </a:pPr>
            <a:endParaRPr lang="en-GB" sz="1600"/>
          </a:p>
          <a:p>
            <a:pPr>
              <a:lnSpc>
                <a:spcPct val="90000"/>
              </a:lnSpc>
              <a:buClr>
                <a:srgbClr val="FFFFFF"/>
              </a:buClr>
            </a:pPr>
            <a:r>
              <a:rPr lang="en-GB" sz="1600"/>
              <a:t>What is a web search engine</a:t>
            </a:r>
          </a:p>
          <a:p>
            <a:pPr>
              <a:lnSpc>
                <a:spcPct val="90000"/>
              </a:lnSpc>
              <a:buClr>
                <a:srgbClr val="FFFFFF"/>
              </a:buClr>
            </a:pPr>
            <a:r>
              <a:rPr lang="en-GB" sz="1600"/>
              <a:t>Core modules of a search engine</a:t>
            </a:r>
          </a:p>
          <a:p>
            <a:pPr>
              <a:lnSpc>
                <a:spcPct val="90000"/>
              </a:lnSpc>
              <a:buClr>
                <a:srgbClr val="FFFFFF"/>
              </a:buClr>
            </a:pPr>
            <a:r>
              <a:rPr lang="en-GB" sz="1600"/>
              <a:t>Flow diagram of our search engine</a:t>
            </a:r>
          </a:p>
          <a:p>
            <a:pPr>
              <a:lnSpc>
                <a:spcPct val="90000"/>
              </a:lnSpc>
              <a:buClr>
                <a:srgbClr val="FFFFFF"/>
              </a:buClr>
            </a:pPr>
            <a:r>
              <a:rPr lang="en-GB" sz="1600"/>
              <a:t>Web Crawler</a:t>
            </a:r>
          </a:p>
          <a:p>
            <a:pPr>
              <a:lnSpc>
                <a:spcPct val="90000"/>
              </a:lnSpc>
              <a:buClr>
                <a:srgbClr val="FFFFFF"/>
              </a:buClr>
            </a:pPr>
            <a:r>
              <a:rPr lang="en-GB" sz="1600"/>
              <a:t>Keyword Search</a:t>
            </a:r>
          </a:p>
          <a:p>
            <a:pPr>
              <a:lnSpc>
                <a:spcPct val="90000"/>
              </a:lnSpc>
              <a:buClr>
                <a:srgbClr val="FFFFFF"/>
              </a:buClr>
            </a:pPr>
            <a:r>
              <a:rPr lang="en-GB" sz="1600"/>
              <a:t>HTLML to Text Parsing</a:t>
            </a:r>
          </a:p>
          <a:p>
            <a:pPr>
              <a:lnSpc>
                <a:spcPct val="90000"/>
              </a:lnSpc>
              <a:buClr>
                <a:srgbClr val="FFFFFF"/>
              </a:buClr>
            </a:pPr>
            <a:r>
              <a:rPr lang="en-GB" sz="1600"/>
              <a:t>Spell Checker</a:t>
            </a:r>
          </a:p>
          <a:p>
            <a:pPr>
              <a:lnSpc>
                <a:spcPct val="90000"/>
              </a:lnSpc>
              <a:buClr>
                <a:srgbClr val="FFFFFF"/>
              </a:buClr>
            </a:pPr>
            <a:r>
              <a:rPr lang="en-GB" sz="1600"/>
              <a:t>Future Scope</a:t>
            </a:r>
          </a:p>
          <a:p>
            <a:pPr>
              <a:lnSpc>
                <a:spcPct val="90000"/>
              </a:lnSpc>
              <a:buClr>
                <a:srgbClr val="FFFFFF"/>
              </a:buClr>
            </a:pPr>
            <a:r>
              <a:rPr lang="en-GB" sz="1600"/>
              <a:t>Summary</a:t>
            </a:r>
          </a:p>
          <a:p>
            <a:pPr>
              <a:lnSpc>
                <a:spcPct val="90000"/>
              </a:lnSpc>
              <a:buClr>
                <a:srgbClr val="FFFFFF"/>
              </a:buClr>
            </a:pPr>
            <a:r>
              <a:rPr lang="en-GB" sz="1600"/>
              <a:t>References</a:t>
            </a:r>
          </a:p>
          <a:p>
            <a:pPr>
              <a:lnSpc>
                <a:spcPct val="90000"/>
              </a:lnSpc>
              <a:buClr>
                <a:srgbClr val="FFFFFF"/>
              </a:buClr>
            </a:pPr>
            <a:endParaRPr lang="en-GB" sz="800"/>
          </a:p>
          <a:p>
            <a:pPr>
              <a:lnSpc>
                <a:spcPct val="90000"/>
              </a:lnSpc>
              <a:buClr>
                <a:srgbClr val="FFFFFF"/>
              </a:buClr>
            </a:pPr>
            <a:endParaRPr lang="en-GB" sz="800"/>
          </a:p>
          <a:p>
            <a:pPr>
              <a:lnSpc>
                <a:spcPct val="90000"/>
              </a:lnSpc>
              <a:buClr>
                <a:srgbClr val="FFFFFF"/>
              </a:buClr>
            </a:pPr>
            <a:endParaRPr lang="en-GB" sz="800"/>
          </a:p>
          <a:p>
            <a:pPr>
              <a:lnSpc>
                <a:spcPct val="90000"/>
              </a:lnSpc>
              <a:buClr>
                <a:srgbClr val="FFFFFF"/>
              </a:buClr>
            </a:pPr>
            <a:endParaRPr lang="en-GB" sz="800"/>
          </a:p>
          <a:p>
            <a:pPr>
              <a:lnSpc>
                <a:spcPct val="90000"/>
              </a:lnSpc>
              <a:buClr>
                <a:srgbClr val="FFFFFF"/>
              </a:buClr>
            </a:pPr>
            <a:endParaRPr lang="en-GB" sz="800"/>
          </a:p>
          <a:p>
            <a:pPr>
              <a:lnSpc>
                <a:spcPct val="90000"/>
              </a:lnSpc>
              <a:buClr>
                <a:srgbClr val="FFFFFF"/>
              </a:buClr>
            </a:pPr>
            <a:endParaRPr lang="en-GB" sz="800"/>
          </a:p>
        </p:txBody>
      </p:sp>
      <p:grpSp>
        <p:nvGrpSpPr>
          <p:cNvPr id="36" name="Group 25">
            <a:extLst>
              <a:ext uri="{FF2B5EF4-FFF2-40B4-BE49-F238E27FC236}">
                <a16:creationId xmlns:a16="http://schemas.microsoft.com/office/drawing/2014/main" id="{D6C71778-3DDA-4748-AEBB-2A4B75016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7" name="Straight Connector 26">
              <a:extLst>
                <a:ext uri="{FF2B5EF4-FFF2-40B4-BE49-F238E27FC236}">
                  <a16:creationId xmlns:a16="http://schemas.microsoft.com/office/drawing/2014/main" id="{BA1F5C7D-5183-424E-BD72-BBFC59C5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27">
              <a:extLst>
                <a:ext uri="{FF2B5EF4-FFF2-40B4-BE49-F238E27FC236}">
                  <a16:creationId xmlns:a16="http://schemas.microsoft.com/office/drawing/2014/main" id="{B848F76E-D8DE-4826-901B-4E4090240E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FAE84420-E672-4A16-8384-42BDDC4A9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044D91EB-FA8D-4FD3-88F8-053F9962B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756B711F-46BD-4789-926C-CF2F01F71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061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22" name="Snip Diagonal Corner Rectangle 6">
            <a:extLst>
              <a:ext uri="{FF2B5EF4-FFF2-40B4-BE49-F238E27FC236}">
                <a16:creationId xmlns:a16="http://schemas.microsoft.com/office/drawing/2014/main" id="{2D5EEA8B-2D86-4D1D-96B3-6B829030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29E03438-33A8-2D6B-C387-1FFD2337C713}"/>
              </a:ext>
            </a:extLst>
          </p:cNvPr>
          <p:cNvSpPr>
            <a:spLocks noGrp="1"/>
          </p:cNvSpPr>
          <p:nvPr>
            <p:ph type="title"/>
          </p:nvPr>
        </p:nvSpPr>
        <p:spPr>
          <a:xfrm>
            <a:off x="1675645" y="685800"/>
            <a:ext cx="8001000" cy="733426"/>
          </a:xfrm>
        </p:spPr>
        <p:txBody>
          <a:bodyPr vert="horz" lIns="91440" tIns="45720" rIns="91440" bIns="45720" rtlCol="0" anchor="b">
            <a:normAutofit/>
          </a:bodyPr>
          <a:lstStyle/>
          <a:p>
            <a:r>
              <a:rPr lang="en-US"/>
              <a:t>WHAT IS SEARCH ENGINE </a:t>
            </a:r>
          </a:p>
        </p:txBody>
      </p:sp>
      <p:sp>
        <p:nvSpPr>
          <p:cNvPr id="5" name="Text Placeholder 4">
            <a:extLst>
              <a:ext uri="{FF2B5EF4-FFF2-40B4-BE49-F238E27FC236}">
                <a16:creationId xmlns:a16="http://schemas.microsoft.com/office/drawing/2014/main" id="{2853460F-3949-8858-E24A-1CEF041240FC}"/>
              </a:ext>
            </a:extLst>
          </p:cNvPr>
          <p:cNvSpPr>
            <a:spLocks noGrp="1"/>
          </p:cNvSpPr>
          <p:nvPr>
            <p:ph type="body" idx="1"/>
          </p:nvPr>
        </p:nvSpPr>
        <p:spPr>
          <a:xfrm>
            <a:off x="1675645" y="2032002"/>
            <a:ext cx="4507006" cy="3247215"/>
          </a:xfrm>
        </p:spPr>
        <p:txBody>
          <a:bodyPr vert="horz" lIns="91440" tIns="45720" rIns="91440" bIns="45720" rtlCol="0" anchor="t">
            <a:normAutofit lnSpcReduction="10000"/>
          </a:bodyPr>
          <a:lstStyle/>
          <a:p>
            <a:pPr marL="342900" indent="-342900">
              <a:buFont typeface="Arial" panose="05040102010807070707" pitchFamily="18" charset="2"/>
              <a:buChar char="•"/>
            </a:pPr>
            <a:r>
              <a:rPr lang="en-US" sz="2100" b="1">
                <a:solidFill>
                  <a:schemeClr val="tx1"/>
                </a:solidFill>
                <a:ea typeface="+mn-lt"/>
                <a:cs typeface="+mn-lt"/>
              </a:rPr>
              <a:t>A web-based tool that enables users to locate information on the World Wide Web</a:t>
            </a:r>
            <a:r>
              <a:rPr lang="en-US" sz="2100">
                <a:solidFill>
                  <a:schemeClr val="tx1"/>
                </a:solidFill>
                <a:ea typeface="+mn-lt"/>
                <a:cs typeface="+mn-lt"/>
              </a:rPr>
              <a:t>.</a:t>
            </a:r>
            <a:endParaRPr lang="en-US">
              <a:solidFill>
                <a:schemeClr val="tx1"/>
              </a:solidFill>
            </a:endParaRPr>
          </a:p>
          <a:p>
            <a:pPr marL="342900" indent="-342900">
              <a:buFont typeface="Arial" panose="05040102010807070707" pitchFamily="18" charset="2"/>
              <a:buChar char="•"/>
            </a:pPr>
            <a:endParaRPr lang="en-US" sz="2100">
              <a:solidFill>
                <a:srgbClr val="0F496F"/>
              </a:solidFill>
              <a:ea typeface="+mn-lt"/>
              <a:cs typeface="+mn-lt"/>
            </a:endParaRPr>
          </a:p>
          <a:p>
            <a:pPr marL="342900" indent="-342900">
              <a:buFont typeface="Arial" panose="05040102010807070707" pitchFamily="18" charset="2"/>
              <a:buChar char="•"/>
            </a:pPr>
            <a:r>
              <a:rPr lang="en-US" sz="2100">
                <a:solidFill>
                  <a:schemeClr val="tx1"/>
                </a:solidFill>
                <a:ea typeface="+mn-lt"/>
                <a:cs typeface="+mn-lt"/>
              </a:rPr>
              <a:t>A web service that searches the internet (often known as the “WWW") for information based on a user's search.</a:t>
            </a:r>
            <a:endParaRPr lang="en-US">
              <a:solidFill>
                <a:schemeClr val="tx1"/>
              </a:solidFill>
            </a:endParaRPr>
          </a:p>
          <a:p>
            <a:endParaRPr lang="en-US" sz="2100"/>
          </a:p>
        </p:txBody>
      </p:sp>
      <p:pic>
        <p:nvPicPr>
          <p:cNvPr id="2" name="Picture 2" descr="Search engine optimization - SEO sign image - Free stock photo - Public ...">
            <a:extLst>
              <a:ext uri="{FF2B5EF4-FFF2-40B4-BE49-F238E27FC236}">
                <a16:creationId xmlns:a16="http://schemas.microsoft.com/office/drawing/2014/main" id="{18FD82F7-ABC2-0079-0FAE-4C6C91C9B85D}"/>
              </a:ext>
            </a:extLst>
          </p:cNvPr>
          <p:cNvPicPr>
            <a:picLocks noChangeAspect="1"/>
          </p:cNvPicPr>
          <p:nvPr/>
        </p:nvPicPr>
        <p:blipFill>
          <a:blip r:embed="rId2"/>
          <a:stretch>
            <a:fillRect/>
          </a:stretch>
        </p:blipFill>
        <p:spPr>
          <a:xfrm>
            <a:off x="7413813" y="2348986"/>
            <a:ext cx="4104712" cy="2160027"/>
          </a:xfrm>
          <a:prstGeom prst="rect">
            <a:avLst/>
          </a:prstGeom>
        </p:spPr>
      </p:pic>
    </p:spTree>
    <p:extLst>
      <p:ext uri="{BB962C8B-B14F-4D97-AF65-F5344CB8AC3E}">
        <p14:creationId xmlns:p14="http://schemas.microsoft.com/office/powerpoint/2010/main" val="3007071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57" name="Straight Connector 26">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28">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30">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32">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34">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62" name="Rectangle 36">
            <a:extLst>
              <a:ext uri="{FF2B5EF4-FFF2-40B4-BE49-F238E27FC236}">
                <a16:creationId xmlns:a16="http://schemas.microsoft.com/office/drawing/2014/main" id="{58A973E8-C2D4-4C81-8ADE-C5C021A61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9E03438-33A8-2D6B-C387-1FFD2337C713}"/>
              </a:ext>
            </a:extLst>
          </p:cNvPr>
          <p:cNvSpPr>
            <a:spLocks noGrp="1"/>
          </p:cNvSpPr>
          <p:nvPr>
            <p:ph type="title"/>
          </p:nvPr>
        </p:nvSpPr>
        <p:spPr>
          <a:xfrm>
            <a:off x="665641" y="4473679"/>
            <a:ext cx="9754263" cy="1222046"/>
          </a:xfrm>
        </p:spPr>
        <p:txBody>
          <a:bodyPr vert="horz" lIns="91440" tIns="45720" rIns="91440" bIns="45720" rtlCol="0" anchor="b">
            <a:normAutofit/>
          </a:bodyPr>
          <a:lstStyle/>
          <a:p>
            <a:pPr>
              <a:lnSpc>
                <a:spcPct val="90000"/>
              </a:lnSpc>
            </a:pPr>
            <a:r>
              <a:rPr lang="en-US" sz="4100"/>
              <a:t>SOME WIDELY USED SEARCH ENGINES </a:t>
            </a:r>
          </a:p>
        </p:txBody>
      </p:sp>
      <p:sp>
        <p:nvSpPr>
          <p:cNvPr id="5" name="Text Placeholder 4">
            <a:extLst>
              <a:ext uri="{FF2B5EF4-FFF2-40B4-BE49-F238E27FC236}">
                <a16:creationId xmlns:a16="http://schemas.microsoft.com/office/drawing/2014/main" id="{2853460F-3949-8858-E24A-1CEF041240FC}"/>
              </a:ext>
            </a:extLst>
          </p:cNvPr>
          <p:cNvSpPr>
            <a:spLocks noGrp="1"/>
          </p:cNvSpPr>
          <p:nvPr>
            <p:ph type="body" idx="1"/>
          </p:nvPr>
        </p:nvSpPr>
        <p:spPr>
          <a:xfrm>
            <a:off x="668815" y="5686129"/>
            <a:ext cx="9623477" cy="462967"/>
          </a:xfrm>
        </p:spPr>
        <p:txBody>
          <a:bodyPr vert="horz" lIns="91440" tIns="45720" rIns="91440" bIns="45720" rtlCol="0" anchor="t">
            <a:normAutofit/>
          </a:bodyPr>
          <a:lstStyle/>
          <a:p>
            <a:pPr>
              <a:lnSpc>
                <a:spcPct val="90000"/>
              </a:lnSpc>
            </a:pPr>
            <a:endParaRPr lang="en-US" sz="2100"/>
          </a:p>
          <a:p>
            <a:pPr>
              <a:lnSpc>
                <a:spcPct val="90000"/>
              </a:lnSpc>
            </a:pPr>
            <a:endParaRPr lang="en-US" sz="2100"/>
          </a:p>
        </p:txBody>
      </p:sp>
      <p:grpSp>
        <p:nvGrpSpPr>
          <p:cNvPr id="63" name="Group 38">
            <a:extLst>
              <a:ext uri="{FF2B5EF4-FFF2-40B4-BE49-F238E27FC236}">
                <a16:creationId xmlns:a16="http://schemas.microsoft.com/office/drawing/2014/main" id="{A08E251A-5371-4E82-A0F3-2CA0C15AB0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0" name="Straight Connector 39">
              <a:extLst>
                <a:ext uri="{FF2B5EF4-FFF2-40B4-BE49-F238E27FC236}">
                  <a16:creationId xmlns:a16="http://schemas.microsoft.com/office/drawing/2014/main" id="{D31AC21F-237B-4CA8-BC96-29F3607FAB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40">
              <a:extLst>
                <a:ext uri="{FF2B5EF4-FFF2-40B4-BE49-F238E27FC236}">
                  <a16:creationId xmlns:a16="http://schemas.microsoft.com/office/drawing/2014/main" id="{9959094C-A1B3-4AD4-9AAE-0FCDDD7984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D5EC0EFA-8A7F-4299-A623-3EE741461B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965D7216-F9AF-42BE-99AD-1904DEF69C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CDE3349B-AD7F-48C8-9300-D81D694367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6" name="Snip Diagonal Corner Rectangle 12">
            <a:extLst>
              <a:ext uri="{FF2B5EF4-FFF2-40B4-BE49-F238E27FC236}">
                <a16:creationId xmlns:a16="http://schemas.microsoft.com/office/drawing/2014/main" id="{E05CABE9-5E7C-4773-BFCD-24B199FA1A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607302"/>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Logo, company name&#10;&#10;Description automatically generated">
            <a:extLst>
              <a:ext uri="{FF2B5EF4-FFF2-40B4-BE49-F238E27FC236}">
                <a16:creationId xmlns:a16="http://schemas.microsoft.com/office/drawing/2014/main" id="{CA184859-7843-3C81-BA2B-C531482B9280}"/>
              </a:ext>
            </a:extLst>
          </p:cNvPr>
          <p:cNvPicPr>
            <a:picLocks noChangeAspect="1"/>
          </p:cNvPicPr>
          <p:nvPr/>
        </p:nvPicPr>
        <p:blipFill rotWithShape="1">
          <a:blip r:embed="rId2"/>
          <a:srcRect t="14582" r="1" b="20917"/>
          <a:stretch/>
        </p:blipFill>
        <p:spPr>
          <a:xfrm>
            <a:off x="834934" y="854087"/>
            <a:ext cx="9290304" cy="3280831"/>
          </a:xfrm>
          <a:custGeom>
            <a:avLst/>
            <a:gdLst/>
            <a:ahLst/>
            <a:cxnLst/>
            <a:rect l="l" t="t" r="r" b="b"/>
            <a:pathLst>
              <a:path w="9290304" h="3280831">
                <a:moveTo>
                  <a:pt x="402071" y="0"/>
                </a:moveTo>
                <a:lnTo>
                  <a:pt x="9290304" y="0"/>
                </a:lnTo>
                <a:lnTo>
                  <a:pt x="9290304" y="2876895"/>
                </a:lnTo>
                <a:lnTo>
                  <a:pt x="8886368" y="3280831"/>
                </a:lnTo>
                <a:lnTo>
                  <a:pt x="0" y="3280831"/>
                </a:lnTo>
                <a:lnTo>
                  <a:pt x="0" y="402071"/>
                </a:lnTo>
                <a:close/>
              </a:path>
            </a:pathLst>
          </a:custGeom>
        </p:spPr>
      </p:pic>
    </p:spTree>
    <p:extLst>
      <p:ext uri="{BB962C8B-B14F-4D97-AF65-F5344CB8AC3E}">
        <p14:creationId xmlns:p14="http://schemas.microsoft.com/office/powerpoint/2010/main" val="80686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BCA2A-E07D-5871-9F5C-75D089B24678}"/>
              </a:ext>
            </a:extLst>
          </p:cNvPr>
          <p:cNvSpPr>
            <a:spLocks noGrp="1"/>
          </p:cNvSpPr>
          <p:nvPr>
            <p:ph type="title"/>
          </p:nvPr>
        </p:nvSpPr>
        <p:spPr>
          <a:xfrm>
            <a:off x="684211" y="1535953"/>
            <a:ext cx="8534401" cy="3895247"/>
          </a:xfrm>
        </p:spPr>
        <p:txBody>
          <a:bodyPr>
            <a:normAutofit/>
          </a:bodyPr>
          <a:lstStyle/>
          <a:p>
            <a:endParaRPr lang="en-CA" sz="1200"/>
          </a:p>
          <a:p>
            <a:endParaRPr lang="en-CA" sz="1200"/>
          </a:p>
        </p:txBody>
      </p:sp>
      <p:sp>
        <p:nvSpPr>
          <p:cNvPr id="3" name="Text Placeholder 2">
            <a:extLst>
              <a:ext uri="{FF2B5EF4-FFF2-40B4-BE49-F238E27FC236}">
                <a16:creationId xmlns:a16="http://schemas.microsoft.com/office/drawing/2014/main" id="{A0F3BA23-67E0-E88D-A576-C1F9C1AC2AB8}"/>
              </a:ext>
            </a:extLst>
          </p:cNvPr>
          <p:cNvSpPr>
            <a:spLocks noGrp="1"/>
          </p:cNvSpPr>
          <p:nvPr>
            <p:ph type="body" idx="1"/>
          </p:nvPr>
        </p:nvSpPr>
        <p:spPr>
          <a:xfrm>
            <a:off x="600237" y="399661"/>
            <a:ext cx="9711017" cy="1498600"/>
          </a:xfrm>
        </p:spPr>
        <p:txBody>
          <a:bodyPr>
            <a:normAutofit/>
          </a:bodyPr>
          <a:lstStyle/>
          <a:p>
            <a:r>
              <a:rPr lang="en-CA" sz="3600">
                <a:solidFill>
                  <a:schemeClr val="tx1"/>
                </a:solidFill>
                <a:ea typeface="+mn-lt"/>
                <a:cs typeface="+mn-lt"/>
              </a:rPr>
              <a:t>CORE MODULES OF A SEARCH ENGINE</a:t>
            </a:r>
            <a:endParaRPr lang="en-US">
              <a:solidFill>
                <a:schemeClr val="tx1"/>
              </a:solidFill>
              <a:ea typeface="+mn-lt"/>
              <a:cs typeface="+mn-lt"/>
            </a:endParaRPr>
          </a:p>
        </p:txBody>
      </p:sp>
      <p:graphicFrame>
        <p:nvGraphicFramePr>
          <p:cNvPr id="12" name="TextBox 3">
            <a:extLst>
              <a:ext uri="{FF2B5EF4-FFF2-40B4-BE49-F238E27FC236}">
                <a16:creationId xmlns:a16="http://schemas.microsoft.com/office/drawing/2014/main" id="{8EABEE48-8407-EBD0-21A6-6D53886DFA10}"/>
              </a:ext>
            </a:extLst>
          </p:cNvPr>
          <p:cNvGraphicFramePr/>
          <p:nvPr>
            <p:extLst>
              <p:ext uri="{D42A27DB-BD31-4B8C-83A1-F6EECF244321}">
                <p14:modId xmlns:p14="http://schemas.microsoft.com/office/powerpoint/2010/main" val="3525745364"/>
              </p:ext>
            </p:extLst>
          </p:nvPr>
        </p:nvGraphicFramePr>
        <p:xfrm>
          <a:off x="599513" y="1535206"/>
          <a:ext cx="8090647" cy="2862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7208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F9B4-865B-CE7F-1016-22FED53DF48A}"/>
              </a:ext>
            </a:extLst>
          </p:cNvPr>
          <p:cNvSpPr>
            <a:spLocks noGrp="1"/>
          </p:cNvSpPr>
          <p:nvPr>
            <p:ph type="title"/>
          </p:nvPr>
        </p:nvSpPr>
        <p:spPr>
          <a:xfrm>
            <a:off x="481012" y="263675"/>
            <a:ext cx="8534400" cy="1507067"/>
          </a:xfrm>
        </p:spPr>
        <p:txBody>
          <a:bodyPr/>
          <a:lstStyle/>
          <a:p>
            <a:r>
              <a:rPr lang="en-GB"/>
              <a:t>Flowchart</a:t>
            </a:r>
          </a:p>
        </p:txBody>
      </p:sp>
      <p:pic>
        <p:nvPicPr>
          <p:cNvPr id="4" name="Picture 4" descr="Diagram&#10;&#10;Description automatically generated">
            <a:extLst>
              <a:ext uri="{FF2B5EF4-FFF2-40B4-BE49-F238E27FC236}">
                <a16:creationId xmlns:a16="http://schemas.microsoft.com/office/drawing/2014/main" id="{F64FDCB2-05CE-A6D5-79F2-A9570135E299}"/>
              </a:ext>
            </a:extLst>
          </p:cNvPr>
          <p:cNvPicPr>
            <a:picLocks noGrp="1" noChangeAspect="1"/>
          </p:cNvPicPr>
          <p:nvPr>
            <p:ph idx="1"/>
          </p:nvPr>
        </p:nvPicPr>
        <p:blipFill>
          <a:blip r:embed="rId2"/>
          <a:stretch>
            <a:fillRect/>
          </a:stretch>
        </p:blipFill>
        <p:spPr>
          <a:xfrm>
            <a:off x="1798400" y="1389316"/>
            <a:ext cx="8425110" cy="5365518"/>
          </a:xfrm>
        </p:spPr>
      </p:pic>
    </p:spTree>
    <p:extLst>
      <p:ext uri="{BB962C8B-B14F-4D97-AF65-F5344CB8AC3E}">
        <p14:creationId xmlns:p14="http://schemas.microsoft.com/office/powerpoint/2010/main" val="87052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5" name="Straight Connector 8">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10">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12">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14">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16">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0" name="Rectangle 18">
            <a:extLst>
              <a:ext uri="{FF2B5EF4-FFF2-40B4-BE49-F238E27FC236}">
                <a16:creationId xmlns:a16="http://schemas.microsoft.com/office/drawing/2014/main" id="{1511F85B-5967-428B-BE8B-819A79813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EBD48B2C-1666-5440-D748-A37B7B49A23E}"/>
              </a:ext>
            </a:extLst>
          </p:cNvPr>
          <p:cNvPicPr>
            <a:picLocks noChangeAspect="1"/>
          </p:cNvPicPr>
          <p:nvPr/>
        </p:nvPicPr>
        <p:blipFill rotWithShape="1">
          <a:blip r:embed="rId2">
            <a:grayscl/>
          </a:blip>
          <a:srcRect/>
          <a:stretch/>
        </p:blipFill>
        <p:spPr>
          <a:xfrm>
            <a:off x="20" y="-56020"/>
            <a:ext cx="12191980" cy="6857990"/>
          </a:xfrm>
          <a:prstGeom prst="rect">
            <a:avLst/>
          </a:prstGeom>
        </p:spPr>
      </p:pic>
      <p:sp>
        <p:nvSpPr>
          <p:cNvPr id="41" name="Snip Diagonal Corner Rectangle 6">
            <a:extLst>
              <a:ext uri="{FF2B5EF4-FFF2-40B4-BE49-F238E27FC236}">
                <a16:creationId xmlns:a16="http://schemas.microsoft.com/office/drawing/2014/main" id="{28DA8D05-CF65-4382-8BF4-2A08754DB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gradFill>
            <a:gsLst>
              <a:gs pos="2000">
                <a:schemeClr val="dk2">
                  <a:tint val="97000"/>
                  <a:hueMod val="92000"/>
                  <a:satMod val="169000"/>
                  <a:lumMod val="164000"/>
                  <a:alpha val="79000"/>
                </a:schemeClr>
              </a:gs>
              <a:gs pos="100000">
                <a:schemeClr val="dk2">
                  <a:shade val="96000"/>
                  <a:satMod val="120000"/>
                  <a:lumMod val="90000"/>
                  <a:alpha val="88000"/>
                </a:schemeClr>
              </a:gs>
            </a:gsLst>
          </a:gradFill>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CAB688-72DB-46C8-2BB8-0710EA90D6C3}"/>
              </a:ext>
            </a:extLst>
          </p:cNvPr>
          <p:cNvSpPr>
            <a:spLocks noGrp="1"/>
          </p:cNvSpPr>
          <p:nvPr>
            <p:ph type="title"/>
          </p:nvPr>
        </p:nvSpPr>
        <p:spPr>
          <a:xfrm>
            <a:off x="3630480" y="206475"/>
            <a:ext cx="6753222" cy="802392"/>
          </a:xfrm>
        </p:spPr>
        <p:txBody>
          <a:bodyPr vert="horz" lIns="91440" tIns="45720" rIns="91440" bIns="45720" rtlCol="0" anchor="b">
            <a:normAutofit fontScale="90000"/>
          </a:bodyPr>
          <a:lstStyle/>
          <a:p>
            <a:r>
              <a:rPr lang="en-US" sz="4800"/>
              <a:t>Web Crawler</a:t>
            </a:r>
          </a:p>
        </p:txBody>
      </p:sp>
      <p:sp>
        <p:nvSpPr>
          <p:cNvPr id="3" name="Text Placeholder 2">
            <a:extLst>
              <a:ext uri="{FF2B5EF4-FFF2-40B4-BE49-F238E27FC236}">
                <a16:creationId xmlns:a16="http://schemas.microsoft.com/office/drawing/2014/main" id="{18209B46-7C80-7949-AF2E-F154971F889B}"/>
              </a:ext>
            </a:extLst>
          </p:cNvPr>
          <p:cNvSpPr>
            <a:spLocks noGrp="1"/>
          </p:cNvSpPr>
          <p:nvPr>
            <p:ph type="body" idx="1"/>
          </p:nvPr>
        </p:nvSpPr>
        <p:spPr>
          <a:xfrm>
            <a:off x="373322" y="1519268"/>
            <a:ext cx="5424761" cy="4354606"/>
          </a:xfrm>
        </p:spPr>
        <p:txBody>
          <a:bodyPr vert="horz" lIns="91440" tIns="45720" rIns="91440" bIns="45720" rtlCol="0" anchor="t">
            <a:normAutofit/>
          </a:bodyPr>
          <a:lstStyle/>
          <a:p>
            <a:pPr marL="342900" indent="-342900">
              <a:buFont typeface="Arial" panose="05040102010807070707" pitchFamily="18" charset="2"/>
              <a:buChar char="•"/>
            </a:pPr>
            <a:r>
              <a:rPr lang="en-US" sz="2000">
                <a:solidFill>
                  <a:schemeClr val="tx1"/>
                </a:solidFill>
                <a:ea typeface="+mn-lt"/>
                <a:cs typeface="+mn-lt"/>
              </a:rPr>
              <a:t>A web crawler — also known as a web spider — is a bot that crawls across the World Wide Web to find and index pages for search engines.</a:t>
            </a:r>
            <a:endParaRPr lang="en-US">
              <a:solidFill>
                <a:schemeClr val="tx1"/>
              </a:solidFill>
              <a:ea typeface="+mn-lt"/>
              <a:cs typeface="+mn-lt"/>
            </a:endParaRPr>
          </a:p>
          <a:p>
            <a:pPr marL="342900" indent="-342900">
              <a:buFont typeface="Arial" panose="05040102010807070707" pitchFamily="18" charset="2"/>
              <a:buChar char="•"/>
            </a:pPr>
            <a:r>
              <a:rPr lang="en-US" sz="2000">
                <a:solidFill>
                  <a:schemeClr val="tx1"/>
                </a:solidFill>
                <a:ea typeface="+mn-lt"/>
                <a:cs typeface="+mn-lt"/>
              </a:rPr>
              <a:t>Popular search engines all have a web crawler, and the large ones have multiple crawlers with specific focuses.</a:t>
            </a:r>
            <a:endParaRPr lang="en-US">
              <a:solidFill>
                <a:schemeClr val="tx1"/>
              </a:solidFill>
            </a:endParaRPr>
          </a:p>
          <a:p>
            <a:pPr marL="342900" indent="-342900">
              <a:buFont typeface="Arial" panose="05040102010807070707" pitchFamily="18" charset="2"/>
              <a:buChar char="•"/>
            </a:pPr>
            <a:r>
              <a:rPr lang="en-US" sz="2000">
                <a:solidFill>
                  <a:schemeClr val="tx1"/>
                </a:solidFill>
                <a:ea typeface="+mn-lt"/>
                <a:cs typeface="+mn-lt"/>
              </a:rPr>
              <a:t>For example, Google has its main crawler, Googlebot, which encompasses mobile and desktop crawling</a:t>
            </a:r>
            <a:endParaRPr lang="en-US">
              <a:solidFill>
                <a:schemeClr val="tx1"/>
              </a:solidFill>
            </a:endParaRPr>
          </a:p>
          <a:p>
            <a:endParaRPr lang="en-US" sz="2000">
              <a:solidFill>
                <a:schemeClr val="tx1"/>
              </a:solidFill>
            </a:endParaRPr>
          </a:p>
        </p:txBody>
      </p:sp>
      <p:grpSp>
        <p:nvGrpSpPr>
          <p:cNvPr id="23" name="Group 22">
            <a:extLst>
              <a:ext uri="{FF2B5EF4-FFF2-40B4-BE49-F238E27FC236}">
                <a16:creationId xmlns:a16="http://schemas.microsoft.com/office/drawing/2014/main" id="{E0C6252F-9468-4CFE-8A28-0DFE703FB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1344" y="9144"/>
            <a:ext cx="6080656" cy="6163733"/>
            <a:chOff x="6108170" y="8467"/>
            <a:chExt cx="6080656" cy="6163733"/>
          </a:xfrm>
        </p:grpSpPr>
        <p:cxnSp>
          <p:nvCxnSpPr>
            <p:cNvPr id="24" name="Straight Connector 23">
              <a:extLst>
                <a:ext uri="{FF2B5EF4-FFF2-40B4-BE49-F238E27FC236}">
                  <a16:creationId xmlns:a16="http://schemas.microsoft.com/office/drawing/2014/main" id="{F873F8F7-6FEE-4BB3-94A3-78B5C2FF1D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F5B2264-1E71-4A5B-ABFC-2832FD78EC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6E0A76D-9460-46B8-BD58-9E9BF9CEB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7E3790F-67C5-42CD-B933-75C6F3250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27">
              <a:extLst>
                <a:ext uri="{FF2B5EF4-FFF2-40B4-BE49-F238E27FC236}">
                  <a16:creationId xmlns:a16="http://schemas.microsoft.com/office/drawing/2014/main" id="{4EF3C2C4-F6BB-4D14-8577-3649162D0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5" descr="Diagram&#10;&#10;Description automatically generated">
            <a:extLst>
              <a:ext uri="{FF2B5EF4-FFF2-40B4-BE49-F238E27FC236}">
                <a16:creationId xmlns:a16="http://schemas.microsoft.com/office/drawing/2014/main" id="{AE0060FF-38B3-61BF-6CBF-E0518643334D}"/>
              </a:ext>
            </a:extLst>
          </p:cNvPr>
          <p:cNvPicPr>
            <a:picLocks noChangeAspect="1"/>
          </p:cNvPicPr>
          <p:nvPr/>
        </p:nvPicPr>
        <p:blipFill>
          <a:blip r:embed="rId2"/>
          <a:stretch>
            <a:fillRect/>
          </a:stretch>
        </p:blipFill>
        <p:spPr>
          <a:xfrm>
            <a:off x="5796430" y="1319028"/>
            <a:ext cx="6166009" cy="4106174"/>
          </a:xfrm>
          <a:prstGeom prst="rect">
            <a:avLst/>
          </a:prstGeom>
        </p:spPr>
      </p:pic>
    </p:spTree>
    <p:extLst>
      <p:ext uri="{BB962C8B-B14F-4D97-AF65-F5344CB8AC3E}">
        <p14:creationId xmlns:p14="http://schemas.microsoft.com/office/powerpoint/2010/main" val="144946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96B838-440F-5A10-3C79-6C4D88655026}"/>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a:solidFill>
                  <a:srgbClr val="FFFFFF"/>
                </a:solidFill>
              </a:rPr>
              <a:t>CRAWLER USING JSOUP</a:t>
            </a:r>
          </a:p>
        </p:txBody>
      </p:sp>
      <p:sp useBgFill="1">
        <p:nvSpPr>
          <p:cNvPr id="21"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4C14547C-EB8D-F63D-D679-C14027F9C1AF}"/>
              </a:ext>
            </a:extLst>
          </p:cNvPr>
          <p:cNvPicPr>
            <a:picLocks noChangeAspect="1"/>
          </p:cNvPicPr>
          <p:nvPr/>
        </p:nvPicPr>
        <p:blipFill>
          <a:blip r:embed="rId2"/>
          <a:stretch>
            <a:fillRect/>
          </a:stretch>
        </p:blipFill>
        <p:spPr>
          <a:xfrm>
            <a:off x="1101217" y="1874279"/>
            <a:ext cx="5450437" cy="2779723"/>
          </a:xfrm>
          <a:prstGeom prst="rect">
            <a:avLst/>
          </a:prstGeom>
        </p:spPr>
      </p:pic>
      <p:grpSp>
        <p:nvGrpSpPr>
          <p:cNvPr id="23" name="Group 22">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7571262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E01986ED192C84AA347592E7CEEA8EA" ma:contentTypeVersion="13" ma:contentTypeDescription="Create a new document." ma:contentTypeScope="" ma:versionID="136cd518ccacfd35484d178fb2483bd1">
  <xsd:schema xmlns:xsd="http://www.w3.org/2001/XMLSchema" xmlns:xs="http://www.w3.org/2001/XMLSchema" xmlns:p="http://schemas.microsoft.com/office/2006/metadata/properties" xmlns:ns3="42a8c5c1-ec83-4d5b-9a97-df3d95bb195e" xmlns:ns4="e2bbb6fa-893a-44af-97cb-37358428f034" targetNamespace="http://schemas.microsoft.com/office/2006/metadata/properties" ma:root="true" ma:fieldsID="29b92000a45c4448dc633b88fc4b7517" ns3:_="" ns4:_="">
    <xsd:import namespace="42a8c5c1-ec83-4d5b-9a97-df3d95bb195e"/>
    <xsd:import namespace="e2bbb6fa-893a-44af-97cb-37358428f03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a8c5c1-ec83-4d5b-9a97-df3d95bb19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bbb6fa-893a-44af-97cb-37358428f03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ECCB71-8D38-49B2-82A5-13ADBC9F8DF9}">
  <ds:schemaRefs>
    <ds:schemaRef ds:uri="http://schemas.microsoft.com/sharepoint/v3/contenttype/forms"/>
  </ds:schemaRefs>
</ds:datastoreItem>
</file>

<file path=customXml/itemProps2.xml><?xml version="1.0" encoding="utf-8"?>
<ds:datastoreItem xmlns:ds="http://schemas.openxmlformats.org/officeDocument/2006/customXml" ds:itemID="{986A9FCE-41FB-4E05-A3A6-D8BDD4156444}">
  <ds:schemaRefs>
    <ds:schemaRef ds:uri="42a8c5c1-ec83-4d5b-9a97-df3d95bb195e"/>
    <ds:schemaRef ds:uri="e2bbb6fa-893a-44af-97cb-37358428f03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FA1CC68-711F-44E6-8A78-D3E99F47C6E7}">
  <ds:schemaRefs>
    <ds:schemaRef ds:uri="42a8c5c1-ec83-4d5b-9a97-df3d95bb195e"/>
    <ds:schemaRef ds:uri="e2bbb6fa-893a-44af-97cb-37358428f03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Slice</Template>
  <TotalTime>0</TotalTime>
  <Words>780</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Wingdings</vt:lpstr>
      <vt:lpstr>Wingdings 3</vt:lpstr>
      <vt:lpstr>Slice</vt:lpstr>
      <vt:lpstr>Web search engine</vt:lpstr>
      <vt:lpstr>Group Members</vt:lpstr>
      <vt:lpstr> Contents</vt:lpstr>
      <vt:lpstr>WHAT IS SEARCH ENGINE </vt:lpstr>
      <vt:lpstr>SOME WIDELY USED SEARCH ENGINES </vt:lpstr>
      <vt:lpstr> </vt:lpstr>
      <vt:lpstr>Flowchart</vt:lpstr>
      <vt:lpstr>Web Crawler</vt:lpstr>
      <vt:lpstr>CRAWLER USING JSOUP</vt:lpstr>
      <vt:lpstr>WORD FREQUENCY</vt:lpstr>
      <vt:lpstr>WORD FREQUENCY</vt:lpstr>
      <vt:lpstr>KEYWORD SEARCH</vt:lpstr>
      <vt:lpstr>HTML To TEXT PARSING</vt:lpstr>
      <vt:lpstr>HTML To TEXT PARSING</vt:lpstr>
      <vt:lpstr>SPELL CHECKER</vt:lpstr>
      <vt:lpstr>Page ranking</vt:lpstr>
      <vt:lpstr>Future scope</vt:lpstr>
      <vt:lpstr>summary</vt:lpstr>
      <vt:lpstr>Yash Somaiya – 110087733 – Page Ranking Sherin Tharakan – 110088835 – Spell Check Shreyash Shantam – 110088941 – Web Crawler Deepali Gupta – 110088692 – HTML to text Jay Patel – 110067152 – Keyword Search/Word Frequency</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Sherin Tharakan</dc:creator>
  <cp:lastModifiedBy>Jay Girishkumar Patel</cp:lastModifiedBy>
  <cp:revision>22</cp:revision>
  <dcterms:created xsi:type="dcterms:W3CDTF">2022-07-30T18:21:15Z</dcterms:created>
  <dcterms:modified xsi:type="dcterms:W3CDTF">2022-08-07T23:05:57Z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0x0101006E01986ED192C84AA347592E7CEEA8EA</vt:lpwstr>
  </property>
</Properties>
</file>