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58" r:id="rId7"/>
    <p:sldId id="279" r:id="rId8"/>
    <p:sldId id="282" r:id="rId9"/>
    <p:sldId id="286" r:id="rId10"/>
    <p:sldId id="287" r:id="rId11"/>
    <p:sldId id="28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655" autoAdjust="0"/>
  </p:normalViewPr>
  <p:slideViewPr>
    <p:cSldViewPr snapToGrid="0">
      <p:cViewPr varScale="1">
        <p:scale>
          <a:sx n="86" d="100"/>
          <a:sy n="86" d="100"/>
        </p:scale>
        <p:origin x="514" y="7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8/1/2024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829926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5004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35306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89"/>
            <a:ext cx="4941771" cy="2245387"/>
          </a:xfrm>
        </p:spPr>
        <p:txBody>
          <a:bodyPr anchor="ctr"/>
          <a:lstStyle/>
          <a:p>
            <a:r>
              <a:rPr lang="en-US" dirty="0"/>
              <a:t>Assignment #5 – Linear Regression</a:t>
            </a:r>
            <a:br>
              <a:rPr lang="en-US" dirty="0"/>
            </a:br>
            <a:br>
              <a:rPr lang="en-US" dirty="0"/>
            </a:br>
            <a:r>
              <a:rPr lang="en-US" sz="2000" dirty="0"/>
              <a:t>Jay Panchal</a:t>
            </a:r>
            <a:br>
              <a:rPr lang="en-US" sz="2000" dirty="0"/>
            </a:br>
            <a:r>
              <a:rPr lang="en-US" sz="2000" dirty="0"/>
              <a:t>100960958</a:t>
            </a:r>
            <a:endParaRPr lang="en-US" dirty="0"/>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394500" y="469363"/>
            <a:ext cx="3913203" cy="890070"/>
          </a:xfrm>
        </p:spPr>
        <p:txBody>
          <a:bodyPr/>
          <a:lstStyle/>
          <a:p>
            <a:r>
              <a:rPr lang="en-US" dirty="0"/>
              <a:t>Description of the Analysis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305723" y="1560101"/>
            <a:ext cx="4328420" cy="4973864"/>
          </a:xfrm>
        </p:spPr>
        <p:txBody>
          <a:bodyPr>
            <a:normAutofit lnSpcReduction="10000"/>
          </a:bodyPr>
          <a:lstStyle/>
          <a:p>
            <a:pPr algn="just"/>
            <a:r>
              <a:rPr lang="en-US" b="1" u="sng" dirty="0"/>
              <a:t>Context of Simple Linear Regression:</a:t>
            </a:r>
          </a:p>
          <a:p>
            <a:pPr algn="just"/>
            <a:r>
              <a:rPr lang="en-US" sz="1600" dirty="0"/>
              <a:t>Simple Linear Regression is a statistical method used to understand the relationship between a single independent variable (predictor) and a dependent variable (outcome).It models the linear relationship by fitting a line to the observed data.</a:t>
            </a:r>
          </a:p>
          <a:p>
            <a:pPr algn="just"/>
            <a:r>
              <a:rPr lang="en-US" b="1" u="sng" dirty="0"/>
              <a:t>Specific Analysis:</a:t>
            </a:r>
            <a:r>
              <a:rPr lang="en-US" dirty="0"/>
              <a:t> </a:t>
            </a:r>
          </a:p>
          <a:p>
            <a:pPr algn="just"/>
            <a:r>
              <a:rPr lang="en-US" sz="1600" dirty="0"/>
              <a:t>In this analysis, we examine the effect of the predictor variable "sex" on the dependent variable "expenses.“ We aim to determine whether there is a statistically significant difference in expenses between males and females.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
        <p:nvSpPr>
          <p:cNvPr id="8" name="Content Placeholder 2">
            <a:extLst>
              <a:ext uri="{FF2B5EF4-FFF2-40B4-BE49-F238E27FC236}">
                <a16:creationId xmlns:a16="http://schemas.microsoft.com/office/drawing/2014/main" id="{4EFA9B65-546F-6CE9-B4AC-79AC8F472481}"/>
              </a:ext>
            </a:extLst>
          </p:cNvPr>
          <p:cNvSpPr txBox="1">
            <a:spLocks/>
          </p:cNvSpPr>
          <p:nvPr/>
        </p:nvSpPr>
        <p:spPr>
          <a:xfrm>
            <a:off x="452762" y="2159861"/>
            <a:ext cx="8744505" cy="352184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t>Hypothesis Testing:</a:t>
            </a:r>
          </a:p>
          <a:p>
            <a:pPr algn="just"/>
            <a:r>
              <a:rPr lang="en-US" sz="1900" dirty="0"/>
              <a:t>Null Hypothesis (H0): Sex does not significantly affect expenses.</a:t>
            </a:r>
          </a:p>
          <a:p>
            <a:pPr algn="just"/>
            <a:r>
              <a:rPr lang="en-US" sz="1900" dirty="0"/>
              <a:t>Alternative Hypothesis (H1): Sex significantly affects expenses.</a:t>
            </a:r>
          </a:p>
          <a:p>
            <a:pPr algn="just"/>
            <a:r>
              <a:rPr lang="en-US" sz="2400" b="1" dirty="0"/>
              <a:t>Significance Level:</a:t>
            </a:r>
          </a:p>
          <a:p>
            <a:pPr algn="just"/>
            <a:r>
              <a:rPr lang="en-US" sz="1900" dirty="0"/>
              <a:t>The significance level (denoted as α) is the threshold at which we decide whether an observed effect is statistically significant. It represents the probability of rejecting the null hypothesis when it is actually true.</a:t>
            </a:r>
          </a:p>
          <a:p>
            <a:pPr algn="just"/>
            <a:r>
              <a:rPr lang="en-US" sz="1900" dirty="0"/>
              <a:t>Application: In this analysis, we use a significance level of 0.05. If the p-value is less than 0.05, we reject the null hypothesis and conclude that there is a statistically significant effect.</a:t>
            </a:r>
          </a:p>
        </p:txBody>
      </p:sp>
      <p:sp>
        <p:nvSpPr>
          <p:cNvPr id="9" name="Title 1">
            <a:extLst>
              <a:ext uri="{FF2B5EF4-FFF2-40B4-BE49-F238E27FC236}">
                <a16:creationId xmlns:a16="http://schemas.microsoft.com/office/drawing/2014/main" id="{B65C3FFF-6D29-AA4C-172F-27F4D82B5683}"/>
              </a:ext>
            </a:extLst>
          </p:cNvPr>
          <p:cNvSpPr txBox="1">
            <a:spLocks/>
          </p:cNvSpPr>
          <p:nvPr/>
        </p:nvSpPr>
        <p:spPr>
          <a:xfrm>
            <a:off x="781234" y="834499"/>
            <a:ext cx="6294268" cy="6417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b="1" dirty="0"/>
              <a:t>Hypothesis testing steps</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BBC4EDA1-1840-0035-56F5-E1084D7503C5}"/>
              </a:ext>
            </a:extLst>
          </p:cNvPr>
          <p:cNvSpPr txBox="1">
            <a:spLocks/>
          </p:cNvSpPr>
          <p:nvPr/>
        </p:nvSpPr>
        <p:spPr>
          <a:xfrm>
            <a:off x="503068" y="1048261"/>
            <a:ext cx="11185864" cy="53728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solidFill>
                  <a:schemeClr val="bg1"/>
                </a:solidFill>
              </a:rPr>
              <a:t>Linear Regression Analysis:</a:t>
            </a:r>
          </a:p>
          <a:p>
            <a:pPr algn="just"/>
            <a:r>
              <a:rPr lang="en-US" sz="2400" dirty="0">
                <a:solidFill>
                  <a:schemeClr val="bg1"/>
                </a:solidFill>
              </a:rPr>
              <a:t>The general form of the simple linear regression equation is:</a:t>
            </a:r>
          </a:p>
          <a:p>
            <a:pPr marL="0" indent="0" algn="just">
              <a:buNone/>
            </a:pPr>
            <a:r>
              <a:rPr lang="en-US" sz="2400" dirty="0">
                <a:solidFill>
                  <a:schemeClr val="bg1"/>
                </a:solidFill>
              </a:rPr>
              <a:t>	expenses=𝛽0+𝛽1⋅sexexpenses=β 0​ +β 1​ ⋅ sex</a:t>
            </a:r>
          </a:p>
          <a:p>
            <a:pPr algn="just"/>
            <a:r>
              <a:rPr lang="en-US" sz="2400" dirty="0">
                <a:solidFill>
                  <a:schemeClr val="bg1"/>
                </a:solidFill>
              </a:rPr>
              <a:t>Where,</a:t>
            </a:r>
          </a:p>
          <a:p>
            <a:pPr marL="0" indent="0" algn="just">
              <a:buNone/>
            </a:pPr>
            <a:r>
              <a:rPr lang="en-US" sz="2400" dirty="0">
                <a:solidFill>
                  <a:schemeClr val="bg1"/>
                </a:solidFill>
              </a:rPr>
              <a:t>β0​ is the intercept (the average value of expenses when the predictor variable is zero, in this case, for females).</a:t>
            </a:r>
          </a:p>
          <a:p>
            <a:pPr marL="0" indent="0" algn="just">
              <a:buNone/>
            </a:pPr>
            <a:r>
              <a:rPr lang="en-US" sz="2400" dirty="0">
                <a:solidFill>
                  <a:schemeClr val="bg1"/>
                </a:solidFill>
              </a:rPr>
              <a:t>𝛽1 is the coefficient of the predictor variable (the change in expenses for a one-unit change in the predictor variable, in this case, the difference in expenses between males and females).</a:t>
            </a:r>
            <a:endParaRPr lang="en-US" sz="1900" dirty="0">
              <a:solidFill>
                <a:schemeClr val="bg1"/>
              </a:solidFill>
            </a:endParaRP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233591" y="2478073"/>
            <a:ext cx="5862409" cy="4243401"/>
          </a:xfrm>
        </p:spPr>
        <p:txBody>
          <a:bodyPr>
            <a:normAutofit fontScale="85000" lnSpcReduction="20000"/>
          </a:bodyPr>
          <a:lstStyle/>
          <a:p>
            <a:r>
              <a:rPr lang="en-US" sz="1900" b="1" dirty="0"/>
              <a:t>Interpreting the Coefficients:</a:t>
            </a:r>
          </a:p>
          <a:p>
            <a:r>
              <a:rPr lang="en-US" b="1" dirty="0"/>
              <a:t>Intercept (𝛽0): 12569.6</a:t>
            </a:r>
          </a:p>
          <a:p>
            <a:r>
              <a:rPr lang="en-US" dirty="0"/>
              <a:t>This means that the average expenses for females are 12569.6 units.</a:t>
            </a:r>
          </a:p>
          <a:p>
            <a:r>
              <a:rPr lang="en-US" b="1" dirty="0"/>
              <a:t>Sex (male) coefficient (𝛽1): 1387.2</a:t>
            </a:r>
          </a:p>
          <a:p>
            <a:r>
              <a:rPr lang="en-US" dirty="0"/>
              <a:t>This means that males have, on average, 1387.2 units higher expenses compared to females.</a:t>
            </a:r>
          </a:p>
          <a:p>
            <a:r>
              <a:rPr lang="en-US" b="1" dirty="0"/>
              <a:t>Regression Equation :expenses=12569.6+1387.2⋅sex</a:t>
            </a:r>
          </a:p>
          <a:p>
            <a:r>
              <a:rPr lang="en-US" dirty="0"/>
              <a:t>expenses=12569.6+1387.2⋅sex</a:t>
            </a:r>
          </a:p>
          <a:p>
            <a:r>
              <a:rPr lang="en-US" dirty="0"/>
              <a:t>Here, "sex" is a binary variable (0 for females and 1 for males).</a:t>
            </a:r>
          </a:p>
          <a:p>
            <a:r>
              <a:rPr lang="en-US" dirty="0"/>
              <a:t>Therefore,</a:t>
            </a:r>
          </a:p>
          <a:p>
            <a:r>
              <a:rPr lang="en-US" dirty="0"/>
              <a:t>for males, the equation becomes: expenses=12569.6+1387.2=13956.8</a:t>
            </a:r>
          </a:p>
          <a:p>
            <a:r>
              <a:rPr lang="en-US" dirty="0"/>
              <a:t>For females, the equation remains:</a:t>
            </a:r>
          </a:p>
          <a:p>
            <a:r>
              <a:rPr lang="en-US" dirty="0"/>
              <a:t>expenses=12569.6</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pic>
        <p:nvPicPr>
          <p:cNvPr id="12" name="Picture 11" descr="A screenshot of a computer program&#10;&#10;Description automatically generated">
            <a:extLst>
              <a:ext uri="{FF2B5EF4-FFF2-40B4-BE49-F238E27FC236}">
                <a16:creationId xmlns:a16="http://schemas.microsoft.com/office/drawing/2014/main" id="{94DE2830-E0FF-9B99-C3A8-62A001CCE741}"/>
              </a:ext>
            </a:extLst>
          </p:cNvPr>
          <p:cNvPicPr>
            <a:picLocks noChangeAspect="1"/>
          </p:cNvPicPr>
          <p:nvPr/>
        </p:nvPicPr>
        <p:blipFill>
          <a:blip r:embed="rId3"/>
          <a:stretch>
            <a:fillRect/>
          </a:stretch>
        </p:blipFill>
        <p:spPr>
          <a:xfrm>
            <a:off x="6204506" y="1996743"/>
            <a:ext cx="5645397" cy="3994151"/>
          </a:xfrm>
          <a:prstGeom prst="rect">
            <a:avLst/>
          </a:prstGeom>
        </p:spPr>
      </p:pic>
      <p:pic>
        <p:nvPicPr>
          <p:cNvPr id="17" name="Picture 16" descr="A screenshot of a computer code&#10;&#10;Description automatically generated">
            <a:extLst>
              <a:ext uri="{FF2B5EF4-FFF2-40B4-BE49-F238E27FC236}">
                <a16:creationId xmlns:a16="http://schemas.microsoft.com/office/drawing/2014/main" id="{193EF71B-6A25-402B-FFE4-AD6309BBAAF9}"/>
              </a:ext>
            </a:extLst>
          </p:cNvPr>
          <p:cNvPicPr>
            <a:picLocks noChangeAspect="1"/>
          </p:cNvPicPr>
          <p:nvPr/>
        </p:nvPicPr>
        <p:blipFill>
          <a:blip r:embed="rId4"/>
          <a:stretch>
            <a:fillRect/>
          </a:stretch>
        </p:blipFill>
        <p:spPr>
          <a:xfrm>
            <a:off x="342097" y="397511"/>
            <a:ext cx="5645396" cy="1795273"/>
          </a:xfrm>
          <a:prstGeom prst="rect">
            <a:avLst/>
          </a:prstGeom>
        </p:spPr>
      </p:pic>
      <p:sp>
        <p:nvSpPr>
          <p:cNvPr id="18" name="Title 1">
            <a:extLst>
              <a:ext uri="{FF2B5EF4-FFF2-40B4-BE49-F238E27FC236}">
                <a16:creationId xmlns:a16="http://schemas.microsoft.com/office/drawing/2014/main" id="{B976D595-2DA2-D7B1-AD51-8FE88B7C2D3E}"/>
              </a:ext>
            </a:extLst>
          </p:cNvPr>
          <p:cNvSpPr txBox="1">
            <a:spLocks/>
          </p:cNvSpPr>
          <p:nvPr/>
        </p:nvSpPr>
        <p:spPr>
          <a:xfrm>
            <a:off x="6096000" y="899711"/>
            <a:ext cx="5489359" cy="64177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3000" b="1" dirty="0"/>
              <a:t>Conducting Analysis in r</a:t>
            </a:r>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BBC4EDA1-1840-0035-56F5-E1084D7503C5}"/>
              </a:ext>
            </a:extLst>
          </p:cNvPr>
          <p:cNvSpPr txBox="1">
            <a:spLocks/>
          </p:cNvSpPr>
          <p:nvPr/>
        </p:nvSpPr>
        <p:spPr>
          <a:xfrm>
            <a:off x="503068" y="772357"/>
            <a:ext cx="11185864" cy="56487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solidFill>
                  <a:schemeClr val="bg1"/>
                </a:solidFill>
              </a:rPr>
              <a:t>Conclusion: </a:t>
            </a:r>
          </a:p>
          <a:p>
            <a:pPr marL="0" indent="0" algn="just">
              <a:buNone/>
            </a:pPr>
            <a:r>
              <a:rPr lang="en-US" sz="2400" dirty="0">
                <a:solidFill>
                  <a:schemeClr val="bg1"/>
                </a:solidFill>
              </a:rPr>
              <a:t>Since the p-value (0.0361) is less than α (0.05), we reject the null hypothesis. This means that there is sufficient statistical evidence to conclude that sex significantly affects expenses.</a:t>
            </a:r>
          </a:p>
          <a:p>
            <a:pPr marL="0" indent="0" algn="just">
              <a:buNone/>
            </a:pPr>
            <a:endParaRPr lang="en-US" sz="2400" dirty="0">
              <a:solidFill>
                <a:schemeClr val="bg1"/>
              </a:solidFill>
            </a:endParaRPr>
          </a:p>
          <a:p>
            <a:pPr algn="just"/>
            <a:r>
              <a:rPr lang="en-US" b="1" dirty="0">
                <a:solidFill>
                  <a:schemeClr val="bg1"/>
                </a:solidFill>
              </a:rPr>
              <a:t>Insights and Findings:</a:t>
            </a:r>
          </a:p>
          <a:p>
            <a:pPr algn="just"/>
            <a:r>
              <a:rPr lang="en-US" sz="2400" b="1" dirty="0">
                <a:solidFill>
                  <a:schemeClr val="bg1"/>
                </a:solidFill>
              </a:rPr>
              <a:t>Statistical Significance:</a:t>
            </a:r>
            <a:r>
              <a:rPr lang="en-US" sz="2400" dirty="0">
                <a:solidFill>
                  <a:schemeClr val="bg1"/>
                </a:solidFill>
              </a:rPr>
              <a:t> </a:t>
            </a:r>
          </a:p>
          <a:p>
            <a:pPr algn="just"/>
            <a:r>
              <a:rPr lang="en-US" sz="2400" dirty="0">
                <a:solidFill>
                  <a:schemeClr val="bg1"/>
                </a:solidFill>
              </a:rPr>
              <a:t>The p-value for the variable "sex (male)" is 0.0361, which is less than the significance level of 0.05. This indicates that sex has a statistically significant effect on expenses.</a:t>
            </a:r>
          </a:p>
          <a:p>
            <a:pPr algn="just"/>
            <a:r>
              <a:rPr lang="en-US" sz="2400" b="1" dirty="0">
                <a:solidFill>
                  <a:schemeClr val="bg1"/>
                </a:solidFill>
              </a:rPr>
              <a:t>Model Fit: </a:t>
            </a:r>
          </a:p>
          <a:p>
            <a:pPr algn="just"/>
            <a:r>
              <a:rPr lang="en-US" sz="2400" dirty="0">
                <a:solidFill>
                  <a:schemeClr val="bg1"/>
                </a:solidFill>
              </a:rPr>
              <a:t>R-squared: 0.003282 - This means that sex explains only 0.3282% of the variability in expenses, indicating a very weak model fit.</a:t>
            </a:r>
          </a:p>
        </p:txBody>
      </p:sp>
    </p:spTree>
    <p:extLst>
      <p:ext uri="{BB962C8B-B14F-4D97-AF65-F5344CB8AC3E}">
        <p14:creationId xmlns:p14="http://schemas.microsoft.com/office/powerpoint/2010/main" val="363777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2" name="Content Placeholder 2">
            <a:extLst>
              <a:ext uri="{FF2B5EF4-FFF2-40B4-BE49-F238E27FC236}">
                <a16:creationId xmlns:a16="http://schemas.microsoft.com/office/drawing/2014/main" id="{942E02F9-DF9C-74F8-4D24-7C82DBE55D16}"/>
              </a:ext>
            </a:extLst>
          </p:cNvPr>
          <p:cNvSpPr txBox="1">
            <a:spLocks/>
          </p:cNvSpPr>
          <p:nvPr/>
        </p:nvSpPr>
        <p:spPr>
          <a:xfrm>
            <a:off x="467557" y="1633491"/>
            <a:ext cx="8543278" cy="387954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t>Coefficient Interpretation:</a:t>
            </a:r>
          </a:p>
          <a:p>
            <a:pPr algn="just">
              <a:buFont typeface="Arial" panose="020B0604020202020204" pitchFamily="34" charset="0"/>
              <a:buChar char="•"/>
            </a:pPr>
            <a:r>
              <a:rPr lang="en-US" sz="1600" b="1" dirty="0"/>
              <a:t>Intercept (Female baseline):</a:t>
            </a:r>
            <a:r>
              <a:rPr lang="en-US" sz="1600" dirty="0"/>
              <a:t> 12569.6 - This represents the average expenses for females.</a:t>
            </a:r>
          </a:p>
          <a:p>
            <a:pPr algn="just">
              <a:buFont typeface="Arial" panose="020B0604020202020204" pitchFamily="34" charset="0"/>
              <a:buChar char="•"/>
            </a:pPr>
            <a:r>
              <a:rPr lang="en-US" sz="1600" b="1" dirty="0"/>
              <a:t>Sex (male) coefficient:</a:t>
            </a:r>
            <a:r>
              <a:rPr lang="en-US" sz="1600" dirty="0"/>
              <a:t> 1387.2 - This indicates that males have, on average, 1387.2 units higher expenses compared to females.</a:t>
            </a:r>
          </a:p>
          <a:p>
            <a:pPr algn="just"/>
            <a:r>
              <a:rPr lang="en-US" sz="2400" b="1" dirty="0"/>
              <a:t>F-statistic: 4.4</a:t>
            </a:r>
          </a:p>
          <a:p>
            <a:pPr algn="just">
              <a:buFont typeface="Arial" panose="020B0604020202020204" pitchFamily="34" charset="0"/>
              <a:buChar char="•"/>
            </a:pPr>
            <a:r>
              <a:rPr lang="en-US" sz="1600" dirty="0"/>
              <a:t>This value tests the overall significance of the regression model. It compares the model with no predictors (intercept only) to the model with the predictor.</a:t>
            </a:r>
          </a:p>
          <a:p>
            <a:pPr algn="just">
              <a:buFont typeface="Arial" panose="020B0604020202020204" pitchFamily="34" charset="0"/>
              <a:buChar char="•"/>
            </a:pPr>
            <a:r>
              <a:rPr lang="en-US" sz="2400" b="1" dirty="0"/>
              <a:t>Adjusted R-squared: 0.002536</a:t>
            </a:r>
          </a:p>
          <a:p>
            <a:pPr algn="just">
              <a:buFont typeface="Arial" panose="020B0604020202020204" pitchFamily="34" charset="0"/>
              <a:buChar char="•"/>
            </a:pPr>
            <a:r>
              <a:rPr lang="en-US" sz="1600" dirty="0"/>
              <a:t>This</a:t>
            </a:r>
            <a:r>
              <a:rPr lang="en-US" sz="2400" b="1" dirty="0"/>
              <a:t> </a:t>
            </a:r>
            <a:r>
              <a:rPr lang="en-US" sz="1600" dirty="0"/>
              <a:t>adjusts the R-squared value for the number of predictors in the model. It is very close to the R-squared value, indicating that adding more predictors might not significantly improve the model fit.</a:t>
            </a:r>
          </a:p>
        </p:txBody>
      </p:sp>
    </p:spTree>
    <p:extLst>
      <p:ext uri="{BB962C8B-B14F-4D97-AF65-F5344CB8AC3E}">
        <p14:creationId xmlns:p14="http://schemas.microsoft.com/office/powerpoint/2010/main" val="205546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BBC4EDA1-1840-0035-56F5-E1084D7503C5}"/>
              </a:ext>
            </a:extLst>
          </p:cNvPr>
          <p:cNvSpPr txBox="1">
            <a:spLocks/>
          </p:cNvSpPr>
          <p:nvPr/>
        </p:nvSpPr>
        <p:spPr>
          <a:xfrm>
            <a:off x="503068" y="772357"/>
            <a:ext cx="11185864" cy="5831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a:solidFill>
                  <a:schemeClr val="bg1"/>
                </a:solidFill>
              </a:rPr>
              <a:t>Additional Variables to Improve Model Accuracy</a:t>
            </a:r>
          </a:p>
          <a:p>
            <a:pPr algn="just"/>
            <a:r>
              <a:rPr lang="en-US" sz="2400" b="1" dirty="0">
                <a:solidFill>
                  <a:schemeClr val="bg1"/>
                </a:solidFill>
              </a:rPr>
              <a:t>Variable 1: Age</a:t>
            </a:r>
          </a:p>
          <a:p>
            <a:pPr algn="just"/>
            <a:r>
              <a:rPr lang="en-US" sz="2400" dirty="0">
                <a:solidFill>
                  <a:schemeClr val="bg1"/>
                </a:solidFill>
              </a:rPr>
              <a:t>Reason for Inclusion: Age is likely to influence spending patterns. Older individuals may have different expense needs compared to younger individuals.</a:t>
            </a:r>
          </a:p>
          <a:p>
            <a:pPr algn="just"/>
            <a:r>
              <a:rPr lang="en-US" sz="2400" dirty="0">
                <a:solidFill>
                  <a:schemeClr val="bg1"/>
                </a:solidFill>
              </a:rPr>
              <a:t>Expected Impact: Including age could help capture variability in expenses related to different life stages and priorities.</a:t>
            </a:r>
          </a:p>
          <a:p>
            <a:pPr algn="just"/>
            <a:r>
              <a:rPr lang="en-US" sz="2400" b="1" dirty="0">
                <a:solidFill>
                  <a:schemeClr val="bg1"/>
                </a:solidFill>
              </a:rPr>
              <a:t>Variable 2: Income</a:t>
            </a:r>
          </a:p>
          <a:p>
            <a:pPr algn="just"/>
            <a:r>
              <a:rPr lang="en-US" sz="2400" dirty="0">
                <a:solidFill>
                  <a:schemeClr val="bg1"/>
                </a:solidFill>
              </a:rPr>
              <a:t>Reason for Inclusion: Higher income levels often correlate with higher spending. Understanding the income levels can provide insights into spending capabilities.</a:t>
            </a:r>
          </a:p>
          <a:p>
            <a:pPr algn="just"/>
            <a:r>
              <a:rPr lang="en-US" sz="2400" dirty="0">
                <a:solidFill>
                  <a:schemeClr val="bg1"/>
                </a:solidFill>
              </a:rPr>
              <a:t>Expected Impact: Including income as a variable could significantly enhance the predictive power of the model by accounting for financial capacity to incur expenses.</a:t>
            </a:r>
          </a:p>
        </p:txBody>
      </p:sp>
    </p:spTree>
    <p:extLst>
      <p:ext uri="{BB962C8B-B14F-4D97-AF65-F5344CB8AC3E}">
        <p14:creationId xmlns:p14="http://schemas.microsoft.com/office/powerpoint/2010/main" val="191678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sz="4800"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{99C8A7BA-6BB3-4DCB-BAEC-1F2555FEAA64}tf67328976_win32</Template>
  <TotalTime>1472</TotalTime>
  <Words>762</Words>
  <Application>Microsoft Office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Assignment #5 – Linear Regression  Jay Panchal 100960958</vt:lpstr>
      <vt:lpstr>Description of the Analysis</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8</cp:revision>
  <dcterms:created xsi:type="dcterms:W3CDTF">2024-08-02T02:32:58Z</dcterms:created>
  <dcterms:modified xsi:type="dcterms:W3CDTF">2024-08-03T03:05:37Z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