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307" r:id="rId5"/>
    <p:sldId id="308" r:id="rId6"/>
    <p:sldId id="278" r:id="rId7"/>
    <p:sldId id="309" r:id="rId8"/>
    <p:sldId id="317" r:id="rId9"/>
    <p:sldId id="318" r:id="rId10"/>
    <p:sldId id="263" r:id="rId11"/>
    <p:sldId id="30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405" autoAdjust="0"/>
  </p:normalViewPr>
  <p:slideViewPr>
    <p:cSldViewPr snapToGrid="0">
      <p:cViewPr varScale="1">
        <p:scale>
          <a:sx n="79" d="100"/>
          <a:sy n="79" d="100"/>
        </p:scale>
        <p:origin x="86" y="336"/>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7/21/2024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7/21/2024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2636494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3145962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914400" y="914400"/>
            <a:ext cx="10360152" cy="2843784"/>
          </a:xfrm>
        </p:spPr>
        <p:txBody>
          <a:bodyPr vert="horz" lIns="91440" tIns="45720" rIns="91440" bIns="45720" rtlCol="0" anchor="b" anchorCtr="0">
            <a:normAutofit/>
          </a:bodyPr>
          <a:lstStyle/>
          <a:p>
            <a:r>
              <a:rPr lang="en-US" kern="1200" cap="none" baseline="0">
                <a:latin typeface="+mj-lt"/>
                <a:ea typeface="+mj-ea"/>
                <a:cs typeface="+mj-cs"/>
              </a:rPr>
              <a:t>Assignment #4 – Chi-Squared Analysis</a:t>
            </a:r>
          </a:p>
        </p:txBody>
      </p:sp>
      <p:sp>
        <p:nvSpPr>
          <p:cNvPr id="8" name="Title 1">
            <a:extLst>
              <a:ext uri="{FF2B5EF4-FFF2-40B4-BE49-F238E27FC236}">
                <a16:creationId xmlns:a16="http://schemas.microsoft.com/office/drawing/2014/main" id="{F592F375-889C-0FD5-395B-9199F7A4CFA7}"/>
              </a:ext>
            </a:extLst>
          </p:cNvPr>
          <p:cNvSpPr txBox="1">
            <a:spLocks/>
          </p:cNvSpPr>
          <p:nvPr/>
        </p:nvSpPr>
        <p:spPr>
          <a:xfrm>
            <a:off x="2041114" y="3825875"/>
            <a:ext cx="8109772" cy="2644775"/>
          </a:xfrm>
          <a:prstGeom prst="rect">
            <a:avLst/>
          </a:prstGeom>
        </p:spPr>
        <p:txBody>
          <a:bodyPr vert="horz" lIns="91440" tIns="45720" rIns="91440" bIns="45720" rtlCol="0" anchorCtr="0">
            <a:normAutofit/>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pPr algn="ctr">
              <a:lnSpc>
                <a:spcPct val="100000"/>
              </a:lnSpc>
              <a:spcBef>
                <a:spcPts val="0"/>
              </a:spcBef>
              <a:spcAft>
                <a:spcPts val="600"/>
              </a:spcAft>
            </a:pPr>
            <a:r>
              <a:rPr lang="en-US" sz="2400" kern="1200" cap="all" baseline="0">
                <a:solidFill>
                  <a:schemeClr val="tx1"/>
                </a:solidFill>
                <a:latin typeface="+mn-lt"/>
                <a:ea typeface="+mn-ea"/>
                <a:cs typeface="+mn-cs"/>
              </a:rPr>
              <a:t>Submitted By : Jay Panchal</a:t>
            </a:r>
          </a:p>
          <a:p>
            <a:pPr algn="ctr">
              <a:lnSpc>
                <a:spcPct val="100000"/>
              </a:lnSpc>
              <a:spcBef>
                <a:spcPts val="0"/>
              </a:spcBef>
              <a:spcAft>
                <a:spcPts val="600"/>
              </a:spcAft>
            </a:pPr>
            <a:r>
              <a:rPr lang="en-US" sz="2400" kern="1200" cap="all" baseline="0">
                <a:solidFill>
                  <a:schemeClr val="tx1"/>
                </a:solidFill>
                <a:latin typeface="+mn-lt"/>
                <a:ea typeface="+mn-ea"/>
                <a:cs typeface="+mn-cs"/>
              </a:rPr>
              <a:t>Student ID: 100960958 </a:t>
            </a:r>
          </a:p>
        </p:txBody>
      </p:sp>
    </p:spTree>
    <p:extLst>
      <p:ext uri="{BB962C8B-B14F-4D97-AF65-F5344CB8AC3E}">
        <p14:creationId xmlns:p14="http://schemas.microsoft.com/office/powerpoint/2010/main" val="586478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14400" y="914400"/>
            <a:ext cx="7534656" cy="914400"/>
          </a:xfrm>
        </p:spPr>
        <p:txBody>
          <a:bodyPr vert="horz" lIns="91440" tIns="45720" rIns="91440" bIns="45720" rtlCol="0" anchor="b" anchorCtr="0">
            <a:normAutofit/>
          </a:bodyPr>
          <a:lstStyle/>
          <a:p>
            <a:r>
              <a:rPr lang="en-US" kern="1200">
                <a:latin typeface="+mj-lt"/>
                <a:ea typeface="+mj-ea"/>
                <a:cs typeface="+mj-cs"/>
              </a:rPr>
              <a:t>Description of Analysis</a:t>
            </a:r>
          </a:p>
        </p:txBody>
      </p:sp>
      <p:sp>
        <p:nvSpPr>
          <p:cNvPr id="5" name="Content Placeholder 12">
            <a:extLst>
              <a:ext uri="{FF2B5EF4-FFF2-40B4-BE49-F238E27FC236}">
                <a16:creationId xmlns:a16="http://schemas.microsoft.com/office/drawing/2014/main" id="{410A3F1A-8B72-139D-CBFF-37E6CE456ADC}"/>
              </a:ext>
            </a:extLst>
          </p:cNvPr>
          <p:cNvSpPr txBox="1">
            <a:spLocks/>
          </p:cNvSpPr>
          <p:nvPr/>
        </p:nvSpPr>
        <p:spPr>
          <a:xfrm>
            <a:off x="914399" y="2039111"/>
            <a:ext cx="5650992" cy="3053006"/>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algn="just">
              <a:spcAft>
                <a:spcPts val="800"/>
              </a:spcAft>
            </a:pPr>
            <a:r>
              <a:rPr lang="en-US" sz="2000" dirty="0"/>
              <a:t>Chi-squared test is a statistical method used to assess the independence between two categorical variables. In this case, we will analyze a contingency table where rows represent passenger capacity (e.g., 2,4,5,6,7,8) and columns represent airbag types (e.g., driver only, driver &amp; passengers, none).The analysis will compare the observed frequencies (actual number of cars in each category) with the expected frequencies (number of cars expected if passenger capacity and airbag type are independent).</a:t>
            </a:r>
          </a:p>
        </p:txBody>
      </p:sp>
      <p:pic>
        <p:nvPicPr>
          <p:cNvPr id="7" name="Picture 6" descr="Financial graphs on a dark display">
            <a:extLst>
              <a:ext uri="{FF2B5EF4-FFF2-40B4-BE49-F238E27FC236}">
                <a16:creationId xmlns:a16="http://schemas.microsoft.com/office/drawing/2014/main" id="{A1F2A31F-0BE4-B0C8-63EB-082CFE27C1CA}"/>
              </a:ext>
            </a:extLst>
          </p:cNvPr>
          <p:cNvPicPr>
            <a:picLocks noChangeAspect="1"/>
          </p:cNvPicPr>
          <p:nvPr/>
        </p:nvPicPr>
        <p:blipFill>
          <a:blip r:embed="rId3"/>
          <a:srcRect l="25216" r="31024"/>
          <a:stretch/>
        </p:blipFill>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noFill/>
          <a:ln>
            <a:noFill/>
          </a:ln>
        </p:spPr>
      </p:pic>
      <p:sp>
        <p:nvSpPr>
          <p:cNvPr id="11" name="Slide Number Placeholder 4">
            <a:extLst>
              <a:ext uri="{FF2B5EF4-FFF2-40B4-BE49-F238E27FC236}">
                <a16:creationId xmlns:a16="http://schemas.microsoft.com/office/drawing/2014/main" id="{625DEB17-18C5-4958-32AA-03B98D7ACEAB}"/>
              </a:ext>
            </a:extLst>
          </p:cNvPr>
          <p:cNvSpPr>
            <a:spLocks noGrp="1"/>
          </p:cNvSpPr>
          <p:nvPr>
            <p:ph type="sldNum" sz="quarter" idx="4"/>
          </p:nvPr>
        </p:nvSpPr>
        <p:spPr>
          <a:xfrm>
            <a:off x="11353800" y="5879804"/>
            <a:ext cx="661416" cy="895899"/>
          </a:xfrm>
        </p:spPr>
        <p:txBody>
          <a:bodyPr/>
          <a:lstStyle/>
          <a:p>
            <a:pPr>
              <a:spcAft>
                <a:spcPts val="600"/>
              </a:spcAft>
            </a:pPr>
            <a:fld id="{58FB4751-880F-D840-AAA9-3A15815CC996}" type="slidenum">
              <a:rPr lang="en-US" smtClean="0"/>
              <a:pPr>
                <a:spcAft>
                  <a:spcPts val="600"/>
                </a:spcAft>
              </a:pPr>
              <a:t>2</a:t>
            </a:fld>
            <a:endParaRPr lang="en-US"/>
          </a:p>
        </p:txBody>
      </p:sp>
    </p:spTree>
    <p:extLst>
      <p:ext uri="{BB962C8B-B14F-4D97-AF65-F5344CB8AC3E}">
        <p14:creationId xmlns:p14="http://schemas.microsoft.com/office/powerpoint/2010/main" val="2222324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7410275" y="0"/>
            <a:ext cx="4781725" cy="1677797"/>
          </a:xfrm>
        </p:spPr>
        <p:txBody>
          <a:bodyPr anchor="b"/>
          <a:lstStyle/>
          <a:p>
            <a:r>
              <a:rPr lang="en-US" sz="3600"/>
              <a:t>Hypothesis Testing Steps for Chi-Square Analysis</a:t>
            </a:r>
            <a:endParaRPr lang="en-US" sz="3600" dirty="0"/>
          </a:p>
        </p:txBody>
      </p:sp>
      <p:sp>
        <p:nvSpPr>
          <p:cNvPr id="8" name="Content Placeholder 12">
            <a:extLst>
              <a:ext uri="{FF2B5EF4-FFF2-40B4-BE49-F238E27FC236}">
                <a16:creationId xmlns:a16="http://schemas.microsoft.com/office/drawing/2014/main" id="{7B0021F9-5D83-EF9D-856B-A1D250A5AC00}"/>
              </a:ext>
            </a:extLst>
          </p:cNvPr>
          <p:cNvSpPr txBox="1">
            <a:spLocks/>
          </p:cNvSpPr>
          <p:nvPr/>
        </p:nvSpPr>
        <p:spPr>
          <a:xfrm>
            <a:off x="178965" y="436227"/>
            <a:ext cx="6767119" cy="6342077"/>
          </a:xfrm>
          <a:prstGeom prst="rect">
            <a:avLst/>
          </a:prstGeom>
        </p:spPr>
        <p:txBody>
          <a:bodyPr vert="horz" lIns="91440" tIns="45720" rIns="91440" bIns="45720" rtlCol="0">
            <a:normAutofit fontScale="92500" lnSpcReduction="20000"/>
          </a:bodyPr>
          <a:lstStyle>
            <a:lvl1pPr marL="0" indent="0" algn="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algn="l">
              <a:spcAft>
                <a:spcPts val="800"/>
              </a:spcAft>
            </a:pPr>
            <a:r>
              <a:rPr lang="en-US" sz="1400" b="1" dirty="0"/>
              <a:t>1. State the Hypotheses:</a:t>
            </a:r>
            <a:br>
              <a:rPr lang="en-US" sz="1400" dirty="0"/>
            </a:br>
            <a:br>
              <a:rPr lang="en-US" sz="1400" dirty="0"/>
            </a:br>
            <a:r>
              <a:rPr lang="en-US" sz="1400" dirty="0"/>
              <a:t>Null Hypothesis (𝐻</a:t>
            </a:r>
            <a:r>
              <a:rPr lang="en-US" sz="1400" b="1" dirty="0"/>
              <a:t>0</a:t>
            </a:r>
            <a:r>
              <a:rPr lang="en-US" sz="1400" dirty="0"/>
              <a:t>):</a:t>
            </a:r>
            <a:br>
              <a:rPr lang="en-US" sz="1400" dirty="0"/>
            </a:br>
            <a:r>
              <a:rPr lang="en-US" sz="1400" dirty="0"/>
              <a:t>The passenger capacity and the type of airbag in cars are independent. There is no significant correlation between them.</a:t>
            </a:r>
            <a:br>
              <a:rPr lang="en-US" sz="1400" dirty="0"/>
            </a:br>
            <a:br>
              <a:rPr lang="en-US" sz="1400" dirty="0"/>
            </a:br>
            <a:r>
              <a:rPr lang="en-US" sz="1400" dirty="0"/>
              <a:t>Alternative Hypothesis (𝐻</a:t>
            </a:r>
            <a:r>
              <a:rPr lang="en-US" sz="1400" b="1" dirty="0"/>
              <a:t>1</a:t>
            </a:r>
            <a:r>
              <a:rPr lang="en-US" sz="1400" dirty="0"/>
              <a:t>): The passenger capacity and the type of airbag in cars are not independent. There is a significant correlation between them.</a:t>
            </a:r>
          </a:p>
          <a:p>
            <a:pPr algn="l">
              <a:spcAft>
                <a:spcPts val="800"/>
              </a:spcAft>
            </a:pPr>
            <a:r>
              <a:rPr lang="en-US" sz="1400" b="1" dirty="0"/>
              <a:t>2. Significance Level (𝛼</a:t>
            </a:r>
            <a:r>
              <a:rPr lang="el-GR" sz="1400" b="1" dirty="0"/>
              <a:t>)</a:t>
            </a:r>
            <a:r>
              <a:rPr lang="en-US" sz="1400" b="1" dirty="0"/>
              <a:t>:</a:t>
            </a:r>
          </a:p>
          <a:p>
            <a:pPr algn="l">
              <a:spcAft>
                <a:spcPts val="800"/>
              </a:spcAft>
            </a:pPr>
            <a:r>
              <a:rPr lang="en-US" sz="1400" dirty="0"/>
              <a:t>The significance level, denoted as 𝛼α, is a threshold set by the researcher to determine whether a result is statistically significant. It represents the probability of rejecting the null hypothesis when it is actually true (Type I error). Common choices for 𝛼 are 0.05 (5%), 0.01 (1%), and 0.10 (10%).</a:t>
            </a:r>
            <a:br>
              <a:rPr lang="en-US" sz="1400" dirty="0"/>
            </a:br>
            <a:br>
              <a:rPr lang="en-US" sz="1400" dirty="0"/>
            </a:br>
            <a:r>
              <a:rPr lang="en-US" sz="1400" dirty="0"/>
              <a:t>For our analysis: We will use a significance level of 𝛼=0.05.</a:t>
            </a:r>
          </a:p>
          <a:p>
            <a:pPr algn="l">
              <a:spcAft>
                <a:spcPts val="800"/>
              </a:spcAft>
            </a:pPr>
            <a:r>
              <a:rPr lang="en-US" sz="1400" b="1" dirty="0"/>
              <a:t>3. Calculate the Chi-squared Statistic:</a:t>
            </a:r>
          </a:p>
          <a:p>
            <a:pPr algn="l">
              <a:spcAft>
                <a:spcPts val="800"/>
              </a:spcAft>
            </a:pPr>
            <a:r>
              <a:rPr lang="en-US" sz="1400" dirty="0"/>
              <a:t>The Chi-squared statistic is computed by summing the squared differences between observed and expected frequencies, divided by the expected frequencies. </a:t>
            </a:r>
          </a:p>
          <a:p>
            <a:pPr algn="l">
              <a:spcAft>
                <a:spcPts val="800"/>
              </a:spcAft>
            </a:pPr>
            <a:r>
              <a:rPr lang="en-US" sz="1400" dirty="0"/>
              <a:t>The formula is:</a:t>
            </a:r>
          </a:p>
          <a:p>
            <a:pPr algn="l">
              <a:spcAft>
                <a:spcPts val="800"/>
              </a:spcAft>
            </a:pPr>
            <a:r>
              <a:rPr lang="el-GR" sz="1400" dirty="0"/>
              <a:t>χ 2 =∑ </a:t>
            </a:r>
            <a:r>
              <a:rPr lang="en-US" sz="1400" dirty="0"/>
              <a:t>(O − E​ ) 2 / E ​</a:t>
            </a:r>
          </a:p>
          <a:p>
            <a:pPr algn="l">
              <a:spcAft>
                <a:spcPts val="800"/>
              </a:spcAft>
            </a:pPr>
            <a:r>
              <a:rPr lang="en-US" sz="1400" dirty="0"/>
              <a:t>Where,</a:t>
            </a:r>
          </a:p>
          <a:p>
            <a:pPr algn="l">
              <a:spcAft>
                <a:spcPts val="800"/>
              </a:spcAft>
            </a:pPr>
            <a:r>
              <a:rPr lang="en-US" sz="1400" dirty="0"/>
              <a:t>O = Observed Frequency</a:t>
            </a:r>
          </a:p>
          <a:p>
            <a:pPr algn="l">
              <a:spcAft>
                <a:spcPts val="800"/>
              </a:spcAft>
            </a:pPr>
            <a:r>
              <a:rPr lang="en-US" sz="1400" dirty="0"/>
              <a:t>E = Expected Frequency</a:t>
            </a:r>
          </a:p>
          <a:p>
            <a:pPr algn="l">
              <a:spcAft>
                <a:spcPts val="800"/>
              </a:spcAft>
            </a:pPr>
            <a:r>
              <a:rPr lang="en-US" sz="1400" b="1" dirty="0"/>
              <a:t>4. Determine the Degrees of Freedom : </a:t>
            </a:r>
          </a:p>
          <a:p>
            <a:pPr algn="l">
              <a:spcAft>
                <a:spcPts val="800"/>
              </a:spcAft>
            </a:pPr>
            <a:r>
              <a:rPr lang="en-US" sz="1400" b="1" dirty="0"/>
              <a:t>Formula: </a:t>
            </a:r>
            <a:r>
              <a:rPr lang="en-US" sz="1400" dirty="0"/>
              <a:t>The degrees of freedom for the test is calculated using the formula (number of rows−1)×(number of columns−1)(number of rows−1)×(number of columns−1). This helps us to identify the appropriate distribution to compare our Chi-squared statistic against.</a:t>
            </a:r>
          </a:p>
        </p:txBody>
      </p:sp>
      <p:sp>
        <p:nvSpPr>
          <p:cNvPr id="9" name="Content Placeholder 12">
            <a:extLst>
              <a:ext uri="{FF2B5EF4-FFF2-40B4-BE49-F238E27FC236}">
                <a16:creationId xmlns:a16="http://schemas.microsoft.com/office/drawing/2014/main" id="{53D4C041-24D9-85DC-A86F-1600DC5BE5CE}"/>
              </a:ext>
            </a:extLst>
          </p:cNvPr>
          <p:cNvSpPr txBox="1">
            <a:spLocks/>
          </p:cNvSpPr>
          <p:nvPr/>
        </p:nvSpPr>
        <p:spPr>
          <a:xfrm>
            <a:off x="7410275" y="2309637"/>
            <a:ext cx="4703428" cy="4468667"/>
          </a:xfrm>
          <a:prstGeom prst="rect">
            <a:avLst/>
          </a:prstGeom>
        </p:spPr>
        <p:txBody>
          <a:bodyPr vert="horz" lIns="91440" tIns="45720" rIns="91440" bIns="45720" rtlCol="0">
            <a:normAutofit fontScale="85000" lnSpcReduction="20000"/>
          </a:bodyPr>
          <a:lstStyle>
            <a:lvl1pPr marL="0" indent="0" algn="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algn="l">
              <a:spcAft>
                <a:spcPts val="800"/>
              </a:spcAft>
            </a:pPr>
            <a:r>
              <a:rPr lang="en-US" sz="2000" b="1" dirty="0"/>
              <a:t>Compare the Chi-squared Statistic to the Critical Value: </a:t>
            </a:r>
          </a:p>
          <a:p>
            <a:pPr algn="l">
              <a:spcAft>
                <a:spcPts val="800"/>
              </a:spcAft>
            </a:pPr>
            <a:r>
              <a:rPr lang="en-US" sz="2000" b="1" dirty="0"/>
              <a:t>Critical Value:</a:t>
            </a:r>
            <a:r>
              <a:rPr lang="en-US" sz="2000" dirty="0"/>
              <a:t> Compare the Chi-squared statistic to the critical value from the Chi-squared distribution table at a chosen significance level (e.g., 0.05). If the Chi-squared statistic exceeds the critical value, we reject the null hypothesis.</a:t>
            </a:r>
          </a:p>
          <a:p>
            <a:pPr algn="l">
              <a:spcAft>
                <a:spcPts val="800"/>
              </a:spcAft>
            </a:pPr>
            <a:r>
              <a:rPr lang="en-US" sz="2000" b="1" dirty="0"/>
              <a:t>p-value:</a:t>
            </a:r>
            <a:r>
              <a:rPr lang="en-US" sz="2000" dirty="0"/>
              <a:t> Alternatively, compare the p-value obtained from the Chi-squared test to the significance level. If the p-value is less than 0.05, we reject the null hypothesis, indicating a significant correlation between Passengers and </a:t>
            </a:r>
            <a:r>
              <a:rPr lang="en-US" sz="2000" dirty="0" err="1"/>
              <a:t>AirBags</a:t>
            </a:r>
            <a:r>
              <a:rPr lang="en-US" sz="2000" dirty="0"/>
              <a:t>.</a:t>
            </a:r>
            <a:br>
              <a:rPr lang="en-US" sz="2000" dirty="0"/>
            </a:br>
            <a:br>
              <a:rPr lang="en-US" sz="2000" dirty="0"/>
            </a:br>
            <a:r>
              <a:rPr lang="en-US" sz="2000" b="1" dirty="0"/>
              <a:t>5.</a:t>
            </a:r>
            <a:r>
              <a:rPr lang="en-US" sz="2000" dirty="0"/>
              <a:t> </a:t>
            </a:r>
            <a:r>
              <a:rPr lang="en-US" sz="2000" b="1" dirty="0"/>
              <a:t>Conclusion:</a:t>
            </a:r>
            <a:r>
              <a:rPr lang="en-US" sz="2000" dirty="0"/>
              <a:t> Based on the Chi-squared test results, we reject the null hypothesis that the passenger capacity and the type of airbag in cars are independent. This indicates that there is a significant correlation between passenger capacity and the type of airbag.</a:t>
            </a:r>
          </a:p>
          <a:p>
            <a:pPr algn="l">
              <a:spcAft>
                <a:spcPts val="800"/>
              </a:spcAft>
            </a:pPr>
            <a:endParaRPr lang="en-US" sz="2000" dirty="0"/>
          </a:p>
        </p:txBody>
      </p:sp>
    </p:spTree>
    <p:extLst>
      <p:ext uri="{BB962C8B-B14F-4D97-AF65-F5344CB8AC3E}">
        <p14:creationId xmlns:p14="http://schemas.microsoft.com/office/powerpoint/2010/main" val="52000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p:txBody>
          <a:bodyPr/>
          <a:lstStyle/>
          <a:p>
            <a:r>
              <a:rPr lang="en-US" sz="3200" dirty="0"/>
              <a:t>Conducting the Analysis</a:t>
            </a:r>
            <a:endParaRPr lang="en-US"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4</a:t>
            </a:fld>
            <a:endParaRPr lang="en-US" dirty="0"/>
          </a:p>
        </p:txBody>
      </p:sp>
      <p:pic>
        <p:nvPicPr>
          <p:cNvPr id="6" name="Picture 5">
            <a:extLst>
              <a:ext uri="{FF2B5EF4-FFF2-40B4-BE49-F238E27FC236}">
                <a16:creationId xmlns:a16="http://schemas.microsoft.com/office/drawing/2014/main" id="{A4998589-194D-83C1-CD2C-E24836C04ECB}"/>
              </a:ext>
            </a:extLst>
          </p:cNvPr>
          <p:cNvPicPr>
            <a:picLocks noChangeAspect="1"/>
          </p:cNvPicPr>
          <p:nvPr/>
        </p:nvPicPr>
        <p:blipFill>
          <a:blip r:embed="rId3"/>
          <a:stretch>
            <a:fillRect/>
          </a:stretch>
        </p:blipFill>
        <p:spPr>
          <a:xfrm>
            <a:off x="599533" y="2529192"/>
            <a:ext cx="10458890" cy="3549862"/>
          </a:xfrm>
          <a:prstGeom prst="rect">
            <a:avLst/>
          </a:prstGeom>
        </p:spPr>
      </p:pic>
    </p:spTree>
    <p:extLst>
      <p:ext uri="{BB962C8B-B14F-4D97-AF65-F5344CB8AC3E}">
        <p14:creationId xmlns:p14="http://schemas.microsoft.com/office/powerpoint/2010/main" val="196691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p:txBody>
          <a:bodyPr/>
          <a:lstStyle/>
          <a:p>
            <a:r>
              <a:rPr lang="en-US" sz="3200"/>
              <a:t>Conducting the Analysis</a:t>
            </a:r>
            <a:endParaRPr lang="en-US"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pic>
        <p:nvPicPr>
          <p:cNvPr id="4" name="Picture 3">
            <a:extLst>
              <a:ext uri="{FF2B5EF4-FFF2-40B4-BE49-F238E27FC236}">
                <a16:creationId xmlns:a16="http://schemas.microsoft.com/office/drawing/2014/main" id="{54B72376-5B1D-E258-5041-99E93A2200E7}"/>
              </a:ext>
            </a:extLst>
          </p:cNvPr>
          <p:cNvPicPr>
            <a:picLocks noChangeAspect="1"/>
          </p:cNvPicPr>
          <p:nvPr/>
        </p:nvPicPr>
        <p:blipFill>
          <a:blip r:embed="rId3"/>
          <a:stretch>
            <a:fillRect/>
          </a:stretch>
        </p:blipFill>
        <p:spPr>
          <a:xfrm>
            <a:off x="1057233" y="2140085"/>
            <a:ext cx="9667363" cy="3161489"/>
          </a:xfrm>
          <a:prstGeom prst="rect">
            <a:avLst/>
          </a:prstGeom>
        </p:spPr>
      </p:pic>
    </p:spTree>
    <p:extLst>
      <p:ext uri="{BB962C8B-B14F-4D97-AF65-F5344CB8AC3E}">
        <p14:creationId xmlns:p14="http://schemas.microsoft.com/office/powerpoint/2010/main" val="2343122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413916" y="790865"/>
            <a:ext cx="5038928" cy="700391"/>
          </a:xfrm>
        </p:spPr>
        <p:txBody>
          <a:bodyPr/>
          <a:lstStyle/>
          <a:p>
            <a:r>
              <a:rPr lang="en-US" sz="3200" dirty="0"/>
              <a:t>Conducting the Analysis</a:t>
            </a:r>
            <a:endParaRPr lang="en-US"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6</a:t>
            </a:fld>
            <a:endParaRPr lang="en-US" dirty="0"/>
          </a:p>
        </p:txBody>
      </p:sp>
      <p:pic>
        <p:nvPicPr>
          <p:cNvPr id="5" name="Picture 4">
            <a:extLst>
              <a:ext uri="{FF2B5EF4-FFF2-40B4-BE49-F238E27FC236}">
                <a16:creationId xmlns:a16="http://schemas.microsoft.com/office/drawing/2014/main" id="{7B04A4AB-D95E-78F7-761F-305AF7E989DE}"/>
              </a:ext>
            </a:extLst>
          </p:cNvPr>
          <p:cNvPicPr>
            <a:picLocks noChangeAspect="1"/>
          </p:cNvPicPr>
          <p:nvPr/>
        </p:nvPicPr>
        <p:blipFill>
          <a:blip r:embed="rId3"/>
          <a:stretch>
            <a:fillRect/>
          </a:stretch>
        </p:blipFill>
        <p:spPr>
          <a:xfrm>
            <a:off x="5671229" y="301754"/>
            <a:ext cx="6520771" cy="1678614"/>
          </a:xfrm>
          <a:prstGeom prst="rect">
            <a:avLst/>
          </a:prstGeom>
        </p:spPr>
      </p:pic>
      <p:sp>
        <p:nvSpPr>
          <p:cNvPr id="6" name="Content Placeholder 12">
            <a:extLst>
              <a:ext uri="{FF2B5EF4-FFF2-40B4-BE49-F238E27FC236}">
                <a16:creationId xmlns:a16="http://schemas.microsoft.com/office/drawing/2014/main" id="{1F06F6A1-2FE8-DD18-B7E4-2D470C051323}"/>
              </a:ext>
            </a:extLst>
          </p:cNvPr>
          <p:cNvSpPr txBox="1">
            <a:spLocks/>
          </p:cNvSpPr>
          <p:nvPr/>
        </p:nvSpPr>
        <p:spPr>
          <a:xfrm>
            <a:off x="249973" y="2147646"/>
            <a:ext cx="11553337" cy="4468667"/>
          </a:xfrm>
          <a:prstGeom prst="rect">
            <a:avLst/>
          </a:prstGeom>
        </p:spPr>
        <p:txBody>
          <a:bodyPr vert="horz" lIns="91440" tIns="45720" rIns="91440" bIns="45720" rtlCol="0">
            <a:normAutofit fontScale="92500" lnSpcReduction="10000"/>
          </a:bodyPr>
          <a:lstStyle>
            <a:lvl1pPr marL="0" indent="0" algn="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algn="l">
              <a:spcAft>
                <a:spcPts val="800"/>
              </a:spcAft>
            </a:pPr>
            <a:r>
              <a:rPr lang="en-US" sz="2000" b="1" dirty="0"/>
              <a:t>Chi-squared Analysis Results:</a:t>
            </a:r>
            <a:br>
              <a:rPr lang="en-US" sz="2000" b="1" dirty="0"/>
            </a:br>
            <a:r>
              <a:rPr lang="en-US" sz="2000" dirty="0"/>
              <a:t>Chi-squared Statistic (𝜒2): 19.91</a:t>
            </a:r>
            <a:br>
              <a:rPr lang="en-US" sz="2000" dirty="0"/>
            </a:br>
            <a:r>
              <a:rPr lang="en-US" sz="2000" dirty="0"/>
              <a:t>Degrees of Freedom (df): 10</a:t>
            </a:r>
            <a:br>
              <a:rPr lang="en-US" sz="2000" dirty="0"/>
            </a:br>
            <a:r>
              <a:rPr lang="en-US" sz="2000" dirty="0"/>
              <a:t>p-value: 0.03011</a:t>
            </a:r>
            <a:br>
              <a:rPr lang="en-US" sz="2000" dirty="0"/>
            </a:br>
            <a:br>
              <a:rPr lang="en-US" sz="2000" dirty="0"/>
            </a:br>
            <a:r>
              <a:rPr lang="en-US" sz="2000" b="1" dirty="0"/>
              <a:t>Interpretation:</a:t>
            </a:r>
            <a:r>
              <a:rPr lang="en-US" sz="2000" dirty="0"/>
              <a:t> Since the p-value (0.03011) is less than the significance level of 0.05, we reject the null hypothesis. This indicates a statistically significant correlation between passenger capacity and the type of airbag installed in cars.</a:t>
            </a:r>
            <a:br>
              <a:rPr lang="en-US" sz="2000" dirty="0"/>
            </a:br>
            <a:br>
              <a:rPr lang="en-US" sz="2000" dirty="0"/>
            </a:br>
            <a:r>
              <a:rPr lang="en-US" sz="2000" b="1" dirty="0"/>
              <a:t>Insights and Findings: </a:t>
            </a:r>
            <a:br>
              <a:rPr lang="en-US" sz="2000" b="1" dirty="0"/>
            </a:br>
            <a:r>
              <a:rPr lang="en-US" sz="2000" b="1" dirty="0"/>
              <a:t>Passenger Capacity Influences Airbag Type: </a:t>
            </a:r>
            <a:r>
              <a:rPr lang="en-US" sz="2000" dirty="0"/>
              <a:t>The significant correlation suggests that the number of passengers a car can carry affects the choice of airbag type. This could be due to the need for different safety features in vehicles with different passenger capacities. For instance, larger vehicles designed to carry more passengers might require airbags that provide broader coverage or different deployment mechanisms compared to smaller vehicles.</a:t>
            </a:r>
          </a:p>
          <a:p>
            <a:pPr algn="l">
              <a:spcAft>
                <a:spcPts val="800"/>
              </a:spcAft>
            </a:pPr>
            <a:r>
              <a:rPr lang="en-US" sz="2000" b="1" dirty="0"/>
              <a:t>Interpretation of the Warning Message: </a:t>
            </a:r>
            <a:r>
              <a:rPr lang="en-US" sz="2000" dirty="0"/>
              <a:t>This warning message indicates that the Chi-squared test's approximation might be unreliable. This situation often arises due to small expected frequencies in the contingency table. The Chi-squared test relies on an approximation that assumes a sufficiently large sample size; when expected frequencies are too low (typically less than 5), this approximation can become inaccurate.</a:t>
            </a:r>
          </a:p>
        </p:txBody>
      </p:sp>
    </p:spTree>
    <p:extLst>
      <p:ext uri="{BB962C8B-B14F-4D97-AF65-F5344CB8AC3E}">
        <p14:creationId xmlns:p14="http://schemas.microsoft.com/office/powerpoint/2010/main" val="1885401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914400" y="914400"/>
            <a:ext cx="3404681" cy="914400"/>
          </a:xfrm>
        </p:spPr>
        <p:txBody>
          <a:bodyPr vert="horz" lIns="91440" tIns="45720" rIns="91440" bIns="45720" rtlCol="0" anchor="b" anchorCtr="0">
            <a:normAutofit/>
          </a:bodyPr>
          <a:lstStyle/>
          <a:p>
            <a:r>
              <a:rPr lang="en-US" sz="3600" kern="1200" dirty="0">
                <a:latin typeface="+mj-lt"/>
                <a:ea typeface="+mj-ea"/>
                <a:cs typeface="+mj-cs"/>
              </a:rPr>
              <a:t>Combination</a:t>
            </a:r>
          </a:p>
        </p:txBody>
      </p:sp>
      <p:sp>
        <p:nvSpPr>
          <p:cNvPr id="2" name="Content Placeholder 12">
            <a:extLst>
              <a:ext uri="{FF2B5EF4-FFF2-40B4-BE49-F238E27FC236}">
                <a16:creationId xmlns:a16="http://schemas.microsoft.com/office/drawing/2014/main" id="{CEC48809-B83D-810D-5237-D48F7A40C562}"/>
              </a:ext>
            </a:extLst>
          </p:cNvPr>
          <p:cNvSpPr txBox="1">
            <a:spLocks/>
          </p:cNvSpPr>
          <p:nvPr/>
        </p:nvSpPr>
        <p:spPr>
          <a:xfrm>
            <a:off x="176784" y="2039111"/>
            <a:ext cx="6388607" cy="4614608"/>
          </a:xfrm>
          <a:prstGeom prst="rect">
            <a:avLst/>
          </a:prstGeom>
        </p:spPr>
        <p:txBody>
          <a:bodyPr vert="horz" lIns="91440" tIns="45720" rIns="91440" bIns="45720" rtlCol="0">
            <a:normAutofit lnSpcReduction="10000"/>
          </a:bodyPr>
          <a:lstStyle>
            <a:lvl1pPr marL="0" indent="0" algn="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algn="l">
              <a:spcAft>
                <a:spcPts val="800"/>
              </a:spcAft>
            </a:pPr>
            <a:r>
              <a:rPr lang="en-US" b="1" dirty="0"/>
              <a:t>Transmission Type and Fuel Type: </a:t>
            </a:r>
            <a:br>
              <a:rPr lang="en-US" b="1" dirty="0"/>
            </a:br>
            <a:r>
              <a:rPr lang="en-US" b="1" dirty="0"/>
              <a:t>Reason:</a:t>
            </a:r>
            <a:r>
              <a:rPr lang="en-US" dirty="0"/>
              <a:t> Understanding the relationship between transmission type (automatic, manual) and fuel type (petrol, diesel, electric) can provide insights into market preferences and help manufacturers target specific segments more effectively.</a:t>
            </a:r>
          </a:p>
          <a:p>
            <a:pPr algn="l">
              <a:spcAft>
                <a:spcPts val="800"/>
              </a:spcAft>
            </a:pPr>
            <a:r>
              <a:rPr lang="en-US" b="1" dirty="0"/>
              <a:t>Potential Impact:</a:t>
            </a:r>
            <a:r>
              <a:rPr lang="en-US" dirty="0"/>
              <a:t> This analysis can help in strategic planning for new vehicle designs and marketing campaigns by highlighting trends and consumer preferences.</a:t>
            </a:r>
          </a:p>
          <a:p>
            <a:pPr algn="l">
              <a:spcAft>
                <a:spcPts val="800"/>
              </a:spcAft>
            </a:pPr>
            <a:r>
              <a:rPr lang="en-US" b="1" dirty="0"/>
              <a:t>Horsepower and Car Weight: </a:t>
            </a:r>
          </a:p>
          <a:p>
            <a:pPr algn="l">
              <a:spcAft>
                <a:spcPts val="800"/>
              </a:spcAft>
            </a:pPr>
            <a:r>
              <a:rPr lang="en-US" b="1" dirty="0"/>
              <a:t>Reason:</a:t>
            </a:r>
            <a:r>
              <a:rPr lang="en-US" dirty="0"/>
              <a:t> Investigating the relationship between horsepower and car weight can reveal performance trends and the trade-offs between power and fuel efficiency.</a:t>
            </a:r>
          </a:p>
          <a:p>
            <a:pPr algn="l">
              <a:spcAft>
                <a:spcPts val="800"/>
              </a:spcAft>
            </a:pPr>
            <a:r>
              <a:rPr lang="en-US" b="1" dirty="0"/>
              <a:t>Potential Impact: </a:t>
            </a:r>
            <a:r>
              <a:rPr lang="en-US" dirty="0"/>
              <a:t>This information can be used by engineers to design more efficient engines and by marketers to promote cars based on performance metrics that appeal to different customer segments.</a:t>
            </a:r>
          </a:p>
        </p:txBody>
      </p:sp>
      <p:pic>
        <p:nvPicPr>
          <p:cNvPr id="13" name="Picture 12" descr="Gears of a machine">
            <a:extLst>
              <a:ext uri="{FF2B5EF4-FFF2-40B4-BE49-F238E27FC236}">
                <a16:creationId xmlns:a16="http://schemas.microsoft.com/office/drawing/2014/main" id="{F842E65D-1523-D51D-D0C7-981F0062A79B}"/>
              </a:ext>
            </a:extLst>
          </p:cNvPr>
          <p:cNvPicPr>
            <a:picLocks noChangeAspect="1"/>
          </p:cNvPicPr>
          <p:nvPr/>
        </p:nvPicPr>
        <p:blipFill>
          <a:blip r:embed="rId3"/>
          <a:srcRect l="30082" r="27383" b="-2"/>
          <a:stretch/>
        </p:blipFill>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noFill/>
          <a:ln>
            <a:noFill/>
          </a:ln>
        </p:spPr>
      </p:pic>
      <p:sp>
        <p:nvSpPr>
          <p:cNvPr id="17" name="Slide Number Placeholder 4">
            <a:extLst>
              <a:ext uri="{FF2B5EF4-FFF2-40B4-BE49-F238E27FC236}">
                <a16:creationId xmlns:a16="http://schemas.microsoft.com/office/drawing/2014/main" id="{230F889C-E7D9-0A94-7CF9-090167146E5A}"/>
              </a:ext>
            </a:extLst>
          </p:cNvPr>
          <p:cNvSpPr>
            <a:spLocks noGrp="1"/>
          </p:cNvSpPr>
          <p:nvPr>
            <p:ph type="sldNum" sz="quarter" idx="4"/>
          </p:nvPr>
        </p:nvSpPr>
        <p:spPr>
          <a:xfrm>
            <a:off x="11353800" y="5879804"/>
            <a:ext cx="661416" cy="895899"/>
          </a:xfrm>
        </p:spPr>
        <p:txBody>
          <a:bodyPr/>
          <a:lstStyle/>
          <a:p>
            <a:pPr>
              <a:spcAft>
                <a:spcPts val="600"/>
              </a:spcAft>
            </a:pPr>
            <a:fld id="{58FB4751-880F-D840-AAA9-3A15815CC996}" type="slidenum">
              <a:rPr lang="en-US" smtClean="0"/>
              <a:pPr>
                <a:spcAft>
                  <a:spcPts val="600"/>
                </a:spcAft>
              </a:pPr>
              <a:t>7</a:t>
            </a:fld>
            <a:endParaRPr lang="en-US"/>
          </a:p>
        </p:txBody>
      </p:sp>
    </p:spTree>
    <p:extLst>
      <p:ext uri="{BB962C8B-B14F-4D97-AF65-F5344CB8AC3E}">
        <p14:creationId xmlns:p14="http://schemas.microsoft.com/office/powerpoint/2010/main" val="109671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915924" y="914400"/>
            <a:ext cx="10360152" cy="5029200"/>
          </a:xfrm>
        </p:spPr>
        <p:txBody>
          <a:bodyPr anchor="ctr">
            <a:normAutofit/>
          </a:bodyPr>
          <a:lstStyle/>
          <a:p>
            <a:r>
              <a:rPr lang="en-US" dirty="0"/>
              <a:t>Thank you!</a:t>
            </a:r>
          </a:p>
        </p:txBody>
      </p:sp>
    </p:spTree>
    <p:extLst>
      <p:ext uri="{BB962C8B-B14F-4D97-AF65-F5344CB8AC3E}">
        <p14:creationId xmlns:p14="http://schemas.microsoft.com/office/powerpoint/2010/main" val="2188828507"/>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{68986CFA-317D-425C-AEA6-BF2B94398381}tf11964407_win32</Template>
  <TotalTime>62</TotalTime>
  <Words>893</Words>
  <Application>Microsoft Office PowerPoint</Application>
  <PresentationFormat>Widescreen</PresentationFormat>
  <Paragraphs>46</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Courier New</vt:lpstr>
      <vt:lpstr>Gill Sans Nova Light</vt:lpstr>
      <vt:lpstr>Sagona Book</vt:lpstr>
      <vt:lpstr>Custom</vt:lpstr>
      <vt:lpstr>Assignment #4 – Chi-Squared Analysis</vt:lpstr>
      <vt:lpstr>Description of Analysis</vt:lpstr>
      <vt:lpstr>Hypothesis Testing Steps for Chi-Square Analysis</vt:lpstr>
      <vt:lpstr>Conducting the Analysis</vt:lpstr>
      <vt:lpstr>Conducting the Analysis</vt:lpstr>
      <vt:lpstr>Conducting the Analysis</vt:lpstr>
      <vt:lpstr>Combination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 Panchal</dc:creator>
  <cp:lastModifiedBy>Jay Panchal</cp:lastModifiedBy>
  <cp:revision>6</cp:revision>
  <dcterms:created xsi:type="dcterms:W3CDTF">2024-07-22T01:38:57Z</dcterms:created>
  <dcterms:modified xsi:type="dcterms:W3CDTF">2024-07-22T02:41:54Z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