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14"/>
  </p:notesMasterIdLst>
  <p:handoutMasterIdLst>
    <p:handoutMasterId r:id="rId15"/>
  </p:handoutMasterIdLst>
  <p:sldIdLst>
    <p:sldId id="256" r:id="rId5"/>
    <p:sldId id="310" r:id="rId6"/>
    <p:sldId id="290" r:id="rId7"/>
    <p:sldId id="382" r:id="rId8"/>
    <p:sldId id="305" r:id="rId9"/>
    <p:sldId id="384" r:id="rId10"/>
    <p:sldId id="380" r:id="rId11"/>
    <p:sldId id="385"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226" autoAdjust="0"/>
  </p:normalViewPr>
  <p:slideViewPr>
    <p:cSldViewPr snapToGrid="0">
      <p:cViewPr varScale="1">
        <p:scale>
          <a:sx n="78" d="100"/>
          <a:sy n="78" d="100"/>
        </p:scale>
        <p:origin x="835" y="72"/>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10/17/2024</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10/17/2024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a:t>
            </a:fld>
            <a:endParaRPr lang="en-US" dirty="0"/>
          </a:p>
        </p:txBody>
      </p:sp>
    </p:spTree>
    <p:extLst>
      <p:ext uri="{BB962C8B-B14F-4D97-AF65-F5344CB8AC3E}">
        <p14:creationId xmlns:p14="http://schemas.microsoft.com/office/powerpoint/2010/main" val="162336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485EB-EC71-AF4A-583E-620C1BDC2C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90D1B0-D098-CB34-4B3A-01594BBD77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892399-99A4-DE8C-4067-A08F8FE490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E91079-70CB-B919-F7D7-767F079FF002}"/>
              </a:ext>
            </a:extLst>
          </p:cNvPr>
          <p:cNvSpPr>
            <a:spLocks noGrp="1"/>
          </p:cNvSpPr>
          <p:nvPr>
            <p:ph type="sldNum" sz="quarter" idx="5"/>
          </p:nvPr>
        </p:nvSpPr>
        <p:spPr/>
        <p:txBody>
          <a:bodyPr/>
          <a:lstStyle/>
          <a:p>
            <a:fld id="{96702109-9DB5-4930-9529-97D0F7F71D9D}" type="slidenum">
              <a:rPr lang="en-US" smtClean="0"/>
              <a:t>4</a:t>
            </a:fld>
            <a:endParaRPr lang="en-US" dirty="0"/>
          </a:p>
        </p:txBody>
      </p:sp>
    </p:spTree>
    <p:extLst>
      <p:ext uri="{BB962C8B-B14F-4D97-AF65-F5344CB8AC3E}">
        <p14:creationId xmlns:p14="http://schemas.microsoft.com/office/powerpoint/2010/main" val="1072174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5</a:t>
            </a:fld>
            <a:endParaRPr lang="en-US" dirty="0"/>
          </a:p>
        </p:txBody>
      </p:sp>
    </p:spTree>
    <p:extLst>
      <p:ext uri="{BB962C8B-B14F-4D97-AF65-F5344CB8AC3E}">
        <p14:creationId xmlns:p14="http://schemas.microsoft.com/office/powerpoint/2010/main" val="3141154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5C7E7-2199-3545-3909-6CB0861E92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83F841-6AAB-CF17-8BD5-EBD3212A52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FF856B-0B7E-1138-6408-254EC99A55E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EE49395E-4675-38C4-12E0-DA0AF27793A2}"/>
              </a:ext>
            </a:extLst>
          </p:cNvPr>
          <p:cNvSpPr>
            <a:spLocks noGrp="1"/>
          </p:cNvSpPr>
          <p:nvPr>
            <p:ph type="sldNum" sz="quarter" idx="5"/>
          </p:nvPr>
        </p:nvSpPr>
        <p:spPr/>
        <p:txBody>
          <a:bodyPr/>
          <a:lstStyle/>
          <a:p>
            <a:fld id="{EE85D185-D876-4A4B-A351-E623992245C2}" type="slidenum">
              <a:rPr lang="en-US" smtClean="0"/>
              <a:t>6</a:t>
            </a:fld>
            <a:endParaRPr lang="en-US" dirty="0"/>
          </a:p>
        </p:txBody>
      </p:sp>
    </p:spTree>
    <p:extLst>
      <p:ext uri="{BB962C8B-B14F-4D97-AF65-F5344CB8AC3E}">
        <p14:creationId xmlns:p14="http://schemas.microsoft.com/office/powerpoint/2010/main" val="2762025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CB7F4-497F-917D-36F9-8328C51971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01DE28-26A8-F882-76DE-ED6AC82797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E9A19E-15EE-EFE0-405F-B24D6CA5C6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14E7C9-EF48-BCFC-4B30-65DB9EF50570}"/>
              </a:ext>
            </a:extLst>
          </p:cNvPr>
          <p:cNvSpPr>
            <a:spLocks noGrp="1"/>
          </p:cNvSpPr>
          <p:nvPr>
            <p:ph type="sldNum" sz="quarter" idx="5"/>
          </p:nvPr>
        </p:nvSpPr>
        <p:spPr/>
        <p:txBody>
          <a:bodyPr/>
          <a:lstStyle/>
          <a:p>
            <a:fld id="{96702109-9DB5-4930-9529-97D0F7F71D9D}" type="slidenum">
              <a:rPr lang="en-US" smtClean="0"/>
              <a:t>7</a:t>
            </a:fld>
            <a:endParaRPr lang="en-US" dirty="0"/>
          </a:p>
        </p:txBody>
      </p:sp>
    </p:spTree>
    <p:extLst>
      <p:ext uri="{BB962C8B-B14F-4D97-AF65-F5344CB8AC3E}">
        <p14:creationId xmlns:p14="http://schemas.microsoft.com/office/powerpoint/2010/main" val="3474955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C5E08-961A-657D-F022-5D78A08B81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63BD28-3520-029A-2900-699A7E8AE4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BAF582-C626-1B46-DDC1-0B26AB84F9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EB02A5-47D1-773A-CDBF-CD2BDFBE12F7}"/>
              </a:ext>
            </a:extLst>
          </p:cNvPr>
          <p:cNvSpPr>
            <a:spLocks noGrp="1"/>
          </p:cNvSpPr>
          <p:nvPr>
            <p:ph type="sldNum" sz="quarter" idx="5"/>
          </p:nvPr>
        </p:nvSpPr>
        <p:spPr/>
        <p:txBody>
          <a:bodyPr/>
          <a:lstStyle/>
          <a:p>
            <a:fld id="{96702109-9DB5-4930-9529-97D0F7F71D9D}" type="slidenum">
              <a:rPr lang="en-US" smtClean="0"/>
              <a:t>8</a:t>
            </a:fld>
            <a:endParaRPr lang="en-US" dirty="0"/>
          </a:p>
        </p:txBody>
      </p:sp>
    </p:spTree>
    <p:extLst>
      <p:ext uri="{BB962C8B-B14F-4D97-AF65-F5344CB8AC3E}">
        <p14:creationId xmlns:p14="http://schemas.microsoft.com/office/powerpoint/2010/main" val="1712614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9</a:t>
            </a:fld>
            <a:endParaRPr lang="en-US" dirty="0"/>
          </a:p>
        </p:txBody>
      </p:sp>
    </p:spTree>
    <p:extLst>
      <p:ext uri="{BB962C8B-B14F-4D97-AF65-F5344CB8AC3E}">
        <p14:creationId xmlns:p14="http://schemas.microsoft.com/office/powerpoint/2010/main" val="2810189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5" r:id="rId12"/>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9" name="Group 2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0" name="Straight Connector 2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2" name="Freeform: Shape 6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4" name="Freeform: Shape 63">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66" name="Group 65">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7" name="Straight Connector 66">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97" name="Rectangle 96">
            <a:extLst>
              <a:ext uri="{FF2B5EF4-FFF2-40B4-BE49-F238E27FC236}">
                <a16:creationId xmlns:a16="http://schemas.microsoft.com/office/drawing/2014/main" id="{07678F73-9880-405C-9E21-2CC82BD04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9" name="Rectangle 9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1" name="Right Triangle 100">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1" y="1559140"/>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04" name="Straight Connector 10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186813" y="722025"/>
            <a:ext cx="6129950" cy="2247616"/>
          </a:xfrm>
        </p:spPr>
        <p:txBody>
          <a:bodyPr vert="horz" lIns="91440" tIns="45720" rIns="91440" bIns="45720" rtlCol="0" anchor="ctr">
            <a:normAutofit/>
          </a:bodyPr>
          <a:lstStyle/>
          <a:p>
            <a:pPr>
              <a:lnSpc>
                <a:spcPct val="90000"/>
              </a:lnSpc>
              <a:spcBef>
                <a:spcPct val="0"/>
              </a:spcBef>
            </a:pPr>
            <a:r>
              <a:rPr lang="en-US" dirty="0"/>
              <a:t>Assignment -3 </a:t>
            </a:r>
          </a:p>
        </p:txBody>
      </p:sp>
      <p:sp>
        <p:nvSpPr>
          <p:cNvPr id="3" name="Text Placeholder 2">
            <a:extLst>
              <a:ext uri="{FF2B5EF4-FFF2-40B4-BE49-F238E27FC236}">
                <a16:creationId xmlns:a16="http://schemas.microsoft.com/office/drawing/2014/main" id="{A75B6628-6044-400F-993F-3869F8D21A61}"/>
              </a:ext>
            </a:extLst>
          </p:cNvPr>
          <p:cNvSpPr>
            <a:spLocks noGrp="1"/>
          </p:cNvSpPr>
          <p:nvPr>
            <p:ph type="body" sz="quarter" idx="15"/>
          </p:nvPr>
        </p:nvSpPr>
        <p:spPr>
          <a:xfrm>
            <a:off x="914400" y="3261390"/>
            <a:ext cx="4699819" cy="3009494"/>
          </a:xfrm>
        </p:spPr>
        <p:txBody>
          <a:bodyPr vert="horz" lIns="91440" tIns="45720" rIns="91440" bIns="45720" rtlCol="0">
            <a:normAutofit/>
          </a:bodyPr>
          <a:lstStyle/>
          <a:p>
            <a:r>
              <a:rPr lang="en-US" dirty="0"/>
              <a:t>Submitted by: Jay Panchal</a:t>
            </a:r>
          </a:p>
          <a:p>
            <a:r>
              <a:rPr lang="en-US" dirty="0"/>
              <a:t>Student Id: 100960958</a:t>
            </a:r>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l="16692" r="23674" b="-1"/>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377786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title"/>
          </p:nvPr>
        </p:nvSpPr>
        <p:spPr>
          <a:xfrm>
            <a:off x="417871" y="4497723"/>
            <a:ext cx="3043084" cy="776749"/>
          </a:xfrm>
        </p:spPr>
        <p:txBody>
          <a:bodyPr/>
          <a:lstStyle/>
          <a:p>
            <a:r>
              <a:rPr lang="en-US" dirty="0"/>
              <a:t>Agenda</a:t>
            </a:r>
          </a:p>
        </p:txBody>
      </p:sp>
      <p:pic>
        <p:nvPicPr>
          <p:cNvPr id="16" name="Picture Placeholder 15" descr="Desk, pencils and books on a wooden table">
            <a:extLst>
              <a:ext uri="{FF2B5EF4-FFF2-40B4-BE49-F238E27FC236}">
                <a16:creationId xmlns:a16="http://schemas.microsoft.com/office/drawing/2014/main" id="{530E2939-7141-45BF-9EC1-F7E0536B16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90500" y="195263"/>
            <a:ext cx="5837238" cy="2960687"/>
          </a:xfrm>
        </p:spPr>
      </p:pic>
      <p:pic>
        <p:nvPicPr>
          <p:cNvPr id="3" name="Picture Placeholder 2" descr="People working and talking, library">
            <a:extLst>
              <a:ext uri="{FF2B5EF4-FFF2-40B4-BE49-F238E27FC236}">
                <a16:creationId xmlns:a16="http://schemas.microsoft.com/office/drawing/2014/main" id="{C45C634B-D025-40A6-AD06-5E5FE8BB6EA9}"/>
              </a:ext>
            </a:extLst>
          </p:cNvPr>
          <p:cNvPicPr>
            <a:picLocks noGrp="1" noChangeAspect="1"/>
          </p:cNvPicPr>
          <p:nvPr>
            <p:ph type="pic" sz="quarter" idx="14"/>
          </p:nvPr>
        </p:nvPicPr>
        <p:blipFill rotWithShape="1">
          <a:blip r:embed="rId4"/>
          <a:srcRect t="11644" b="11644"/>
          <a:stretch/>
        </p:blipFill>
        <p:spPr>
          <a:xfrm>
            <a:off x="6164265" y="184840"/>
            <a:ext cx="5841996" cy="2987199"/>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sz="quarter" idx="15"/>
          </p:nvPr>
        </p:nvSpPr>
        <p:spPr>
          <a:xfrm>
            <a:off x="3460955" y="3610735"/>
            <a:ext cx="8545306" cy="2697776"/>
          </a:xfrm>
        </p:spPr>
        <p:txBody>
          <a:bodyPr>
            <a:normAutofit fontScale="92500"/>
          </a:bodyPr>
          <a:lstStyle/>
          <a:p>
            <a:pPr marL="342900" indent="-342900">
              <a:buClrTx/>
              <a:buFont typeface="Wingdings" panose="05000000000000000000" pitchFamily="2" charset="2"/>
              <a:buChar char="Ø"/>
            </a:pPr>
            <a:r>
              <a:rPr lang="en-US" dirty="0"/>
              <a:t>Rational Statement</a:t>
            </a:r>
          </a:p>
          <a:p>
            <a:pPr marL="342900" indent="-342900">
              <a:buClrTx/>
              <a:buFont typeface="Wingdings" panose="05000000000000000000" pitchFamily="2" charset="2"/>
              <a:buChar char="Ø"/>
            </a:pPr>
            <a:r>
              <a:rPr lang="en-US" dirty="0"/>
              <a:t>Key Insights from Pandas Profile Report</a:t>
            </a:r>
          </a:p>
          <a:p>
            <a:pPr marL="342900" indent="-342900">
              <a:buClrTx/>
              <a:buFont typeface="Wingdings" panose="05000000000000000000" pitchFamily="2" charset="2"/>
              <a:buChar char="Ø"/>
            </a:pPr>
            <a:r>
              <a:rPr lang="en-US" dirty="0"/>
              <a:t>Optimized LDA &amp; QDA Confusion Matrix / Classification Report</a:t>
            </a:r>
          </a:p>
          <a:p>
            <a:pPr marL="342900" indent="-342900">
              <a:buClrTx/>
              <a:buFont typeface="Wingdings" panose="05000000000000000000" pitchFamily="2" charset="2"/>
              <a:buChar char="Ø"/>
            </a:pPr>
            <a:r>
              <a:rPr lang="en-US" dirty="0"/>
              <a:t>Optimized LDA &amp; QDA Comparison</a:t>
            </a:r>
          </a:p>
          <a:p>
            <a:pPr marL="342900" indent="-342900">
              <a:buClrTx/>
              <a:buFont typeface="Wingdings" panose="05000000000000000000" pitchFamily="2" charset="2"/>
              <a:buChar char="Ø"/>
            </a:pPr>
            <a:r>
              <a:rPr lang="en-US" dirty="0"/>
              <a:t>Recommendations for Mr. John Hughes</a:t>
            </a: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spTree>
    <p:extLst>
      <p:ext uri="{BB962C8B-B14F-4D97-AF65-F5344CB8AC3E}">
        <p14:creationId xmlns:p14="http://schemas.microsoft.com/office/powerpoint/2010/main" val="19124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Freeform: Shape 58">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61" name="Group 60">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92" name="Rectangle 91">
            <a:extLst>
              <a:ext uri="{FF2B5EF4-FFF2-40B4-BE49-F238E27FC236}">
                <a16:creationId xmlns:a16="http://schemas.microsoft.com/office/drawing/2014/main" id="{40C85150-646B-4AB7-9F43-FC7AB7E6D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4" name="Rectangle 9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6" name="Right Triangle 9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99" name="Straight Connector 9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497841"/>
            <a:ext cx="4952999" cy="1747288"/>
          </a:xfrm>
        </p:spPr>
        <p:txBody>
          <a:bodyPr vert="horz" lIns="91440" tIns="45720" rIns="91440" bIns="45720" rtlCol="0" anchor="ctr">
            <a:normAutofit/>
          </a:bodyPr>
          <a:lstStyle/>
          <a:p>
            <a:r>
              <a:rPr lang="en-US" dirty="0"/>
              <a:t>Rational </a:t>
            </a:r>
            <a:br>
              <a:rPr lang="en-US" dirty="0"/>
            </a:br>
            <a:r>
              <a:rPr lang="en-US" dirty="0"/>
              <a:t>Statement</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57200" y="2245129"/>
            <a:ext cx="4952999" cy="4029197"/>
          </a:xfrm>
        </p:spPr>
        <p:txBody>
          <a:bodyPr vert="horz" lIns="91440" tIns="45720" rIns="91440" bIns="45720" rtlCol="0">
            <a:normAutofit/>
          </a:bodyPr>
          <a:lstStyle/>
          <a:p>
            <a:pPr algn="just">
              <a:lnSpc>
                <a:spcPct val="100000"/>
              </a:lnSpc>
            </a:pPr>
            <a:r>
              <a:rPr lang="en-US" dirty="0">
                <a:solidFill>
                  <a:srgbClr val="FFFFFF"/>
                </a:solidFill>
                <a:effectLst/>
              </a:rPr>
              <a:t>This project focuses on predicting wheat varieties (Kama, Rosa, and Canadian) from the WheatData.csv dataset using Linear Discriminant Analysis (LDA) and Quadratic Discriminant Analysis (QDA). To improve the quality of the predictions, Synthetic Minority Over-sampling Technique (SMOTE) was used to balance the data. The performance of each model is evaluated through metrics like recall, precision, and F1-score, aiming to determine the most reliable model for accurately distinguishing between wheat types based on Mr. John Hughes' requirements."</a:t>
            </a:r>
            <a:endParaRPr lang="en-US" dirty="0">
              <a:solidFill>
                <a:srgbClr val="FFFFFF"/>
              </a:solidFill>
            </a:endParaRPr>
          </a:p>
        </p:txBody>
      </p:sp>
      <p:pic>
        <p:nvPicPr>
          <p:cNvPr id="17" name="Picture Placeholder 16" descr="Calculator, paper clip, craft knife">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8284" r="333" b="2"/>
          <a:stretch/>
        </p:blipFill>
        <p:spPr>
          <a:xfrm>
            <a:off x="6075730" y="-3440"/>
            <a:ext cx="6129239" cy="6861439"/>
          </a:xfrm>
          <a:prstGeom prst="rect">
            <a:avLst/>
          </a:prstGeom>
        </p:spPr>
      </p:pic>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rgbClr val="FFFFFF"/>
                </a:solidFill>
              </a:rPr>
              <a:pPr>
                <a:spcAft>
                  <a:spcPts val="600"/>
                </a:spcAft>
              </a:pPr>
              <a:t>3</a:t>
            </a:fld>
            <a:endParaRPr lang="en-US" cap="all">
              <a:solidFill>
                <a:srgbClr val="FFFFFF"/>
              </a:solidFill>
            </a:endParaRPr>
          </a:p>
        </p:txBody>
      </p:sp>
    </p:spTree>
    <p:extLst>
      <p:ext uri="{BB962C8B-B14F-4D97-AF65-F5344CB8AC3E}">
        <p14:creationId xmlns:p14="http://schemas.microsoft.com/office/powerpoint/2010/main" val="346561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1CE8E1-D9AC-30B0-47F8-A1B982DF9D47}"/>
            </a:ext>
          </a:extLst>
        </p:cNvPr>
        <p:cNvGrpSpPr/>
        <p:nvPr/>
      </p:nvGrpSpPr>
      <p:grpSpPr>
        <a:xfrm>
          <a:off x="0" y="0"/>
          <a:ext cx="0" cy="0"/>
          <a:chOff x="0" y="0"/>
          <a:chExt cx="0" cy="0"/>
        </a:xfrm>
      </p:grpSpPr>
      <p:sp>
        <p:nvSpPr>
          <p:cNvPr id="172" name="Rectangle 171">
            <a:extLst>
              <a:ext uri="{FF2B5EF4-FFF2-40B4-BE49-F238E27FC236}">
                <a16:creationId xmlns:a16="http://schemas.microsoft.com/office/drawing/2014/main" id="{8662021E-3F57-6D0D-99AF-584A8B54A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74" name="Group 173">
            <a:extLst>
              <a:ext uri="{FF2B5EF4-FFF2-40B4-BE49-F238E27FC236}">
                <a16:creationId xmlns:a16="http://schemas.microsoft.com/office/drawing/2014/main" id="{2F91CF4D-2233-0903-7EEC-086869E4B1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5" name="Straight Connector 174">
              <a:extLst>
                <a:ext uri="{FF2B5EF4-FFF2-40B4-BE49-F238E27FC236}">
                  <a16:creationId xmlns:a16="http://schemas.microsoft.com/office/drawing/2014/main" id="{A4C3EF4E-322C-E13F-81E8-6A8298B802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89C77225-C7D7-764F-BFCB-B0C57B25F5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259BFBC-1E8B-21C1-E663-6D832636F0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2C98FDE-B340-4361-9225-D1AAC2488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0813E73-54F9-DD03-7980-3E2729346D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564FE05-F35E-DE9A-F221-8CB35A3F83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E98D5C7-D5F1-22A1-3A7A-D8C5A58589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CEE70404-C9B0-C27D-DB93-F203DC00A4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E23389B-7DD6-DE72-FB67-76963AEEBE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346372B-CF85-69C0-B788-CFC94A5440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995468F-7E6D-D8BB-2B0E-54049B91A7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1FCA57D2-23B0-F0D2-2E41-DFD21CB98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EA93E402-DC35-0632-066F-FE75F16275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5F8A0284-B57B-875C-33B7-A239CF0FCD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EBFEE113-ECA1-83F6-860A-C3F46A901D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4C64C41-21E6-5EC2-F86D-7B18909607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FB572C59-79C6-350F-3538-16D7784706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2AF0E374-8771-E77C-6F6E-BECECD4E95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53C1B1B-2B0C-FC4E-ADB8-B62AA240DC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9A2205F-8A9E-6A89-AF1A-58F59A2A54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2BF93AA6-8C37-2CCB-DAA6-07ABE040DB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BDD0CD5B-7859-BB4B-BE48-A9EC6ECA8A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1C5D98B-8500-4643-D6ED-C54F2E5485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5A6D9556-E965-523C-E5E5-63C60D8158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D17F27F2-C57D-4218-FBB8-F9C3822B53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8147AFF-F4F6-733A-2CBD-8E9CEBE4B5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B15E0AEF-F1E4-00E1-55AF-42F96507D2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BBE4DD78-F08E-2D41-974C-B34E0FA1FD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24527EF0-2BCA-AAB5-EB88-E8615C752E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05" name="Freeform: Shape 204">
            <a:extLst>
              <a:ext uri="{FF2B5EF4-FFF2-40B4-BE49-F238E27FC236}">
                <a16:creationId xmlns:a16="http://schemas.microsoft.com/office/drawing/2014/main" id="{15E4E614-A483-1770-B11B-9DCCA75E5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7" name="Freeform: Shape 206">
            <a:extLst>
              <a:ext uri="{FF2B5EF4-FFF2-40B4-BE49-F238E27FC236}">
                <a16:creationId xmlns:a16="http://schemas.microsoft.com/office/drawing/2014/main" id="{05B6C1FA-EE69-83B7-E4BA-F03156199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9" name="Rectangle 208">
            <a:extLst>
              <a:ext uri="{FF2B5EF4-FFF2-40B4-BE49-F238E27FC236}">
                <a16:creationId xmlns:a16="http://schemas.microsoft.com/office/drawing/2014/main" id="{5EB81469-A2EE-140D-5004-3B5AFB85F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11" name="Group 210">
            <a:extLst>
              <a:ext uri="{FF2B5EF4-FFF2-40B4-BE49-F238E27FC236}">
                <a16:creationId xmlns:a16="http://schemas.microsoft.com/office/drawing/2014/main" id="{2EAAA67C-75FF-6F00-3A48-FF0FFAEC68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2" name="Straight Connector 211">
              <a:extLst>
                <a:ext uri="{FF2B5EF4-FFF2-40B4-BE49-F238E27FC236}">
                  <a16:creationId xmlns:a16="http://schemas.microsoft.com/office/drawing/2014/main" id="{50043320-32BE-1103-FD2A-48B1C4A847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723C860-1870-2DF6-A6DB-4D47C9DFDF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F9F26B77-94A3-D2E6-EC11-C459C96B4F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263D107F-0E72-3A25-B97B-4A7699877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420308E-C750-C2DF-70C9-0E56CCB484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079EA0B1-41BC-A929-4CD5-6A203C2FE8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3F8B0578-5208-FEAC-ED76-70CABDC8C7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8D583864-C4AE-FD48-0CC5-B2FD9F59A0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80871196-61DC-9292-8092-D3F3466519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2A76BC24-834A-B876-793B-6A4C259B09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E2EEB73-30F3-F325-D973-FE6E4DED2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CF85D746-3C10-D54E-592C-6D8EB2B752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2F7B9E9A-B888-E761-3D63-2601C80AF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44695141-8C77-B5E7-725C-E576259571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0007653D-78A9-D90A-9736-CF1FFA7006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A27E6E7F-A32C-8E65-6B9C-E1D2A5E0A9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AF04BE01-BA9A-CD63-67B6-AA17A6CACF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2885DCA-CCC2-4B4F-E2D0-A680740472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1EB0AB78-61AE-5F20-0419-B1FF1AC041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883F3C0-4588-6837-1D56-21408179D8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4C09B41-3581-38D9-EAE8-C063213248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BAB7858-08F7-0ABD-ED20-32CB61E68A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EDAD9E0-B421-5297-9D57-91ACC41318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0DC64F90-DE43-9B11-CFA6-A55C0306B6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4D3BD58C-9B1E-F56D-91CB-DC81C83F6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F62EA58-A0DC-0F18-0EA6-123A63124E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1DCE83B-213C-0641-08FA-B16B9327C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85678EE-93F1-E518-DB06-68E3FA9492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B36C2B8-302C-0329-7848-71AA31A601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42" name="Freeform: Shape 241">
            <a:extLst>
              <a:ext uri="{FF2B5EF4-FFF2-40B4-BE49-F238E27FC236}">
                <a16:creationId xmlns:a16="http://schemas.microsoft.com/office/drawing/2014/main" id="{1E2DF65A-1B27-3C5D-7BDB-34D8EA6A8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44" name="Group 243">
            <a:extLst>
              <a:ext uri="{FF2B5EF4-FFF2-40B4-BE49-F238E27FC236}">
                <a16:creationId xmlns:a16="http://schemas.microsoft.com/office/drawing/2014/main" id="{A5BC9137-27F7-5038-7607-D4E7B2156B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45" name="Straight Connector 244">
              <a:extLst>
                <a:ext uri="{FF2B5EF4-FFF2-40B4-BE49-F238E27FC236}">
                  <a16:creationId xmlns:a16="http://schemas.microsoft.com/office/drawing/2014/main" id="{585DC7CF-B2B4-1DB7-31B0-44C0C30B46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FF910E1F-7081-9F28-1487-547DDB4C10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78F9102-3700-E59B-F24C-484767403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7F1A3D39-721B-971B-D324-7A988FC12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74B01F2-79E6-42D9-F7A0-99F6C2D3B1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77DE87C-34B6-BD02-D894-C6B27D1F56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A6BD9E61-CFAC-6C2D-9060-2E363345F3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85E606C2-B5C1-3479-7296-449E64A07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30377A5-3717-0281-A246-7E756BEA69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A282B10-D594-16C6-BA60-1E7794D6C7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81107ECB-3E0D-C1A2-3FA1-0B8E343420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575A65B5-0783-90A3-799F-2CBB91DE24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F2CD9D1B-D089-57E6-0482-E920761978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54A99D30-CAEE-4EB9-61BB-850AC0EAC5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46A40A91-2943-DA47-8D30-C69D8F5B1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7A586469-33F2-7447-9F89-64E8DCA653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1C71B703-9885-B30F-A174-7272AA38D8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8DBA8E09-42E2-323E-5784-4B82299938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58C6917F-8FAC-CF51-EE07-FF9579FCCF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4C179C22-E36E-AF3E-6F59-A24F1B6E8D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12E6132-DEDF-4B3F-39F5-482159007C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3A23F24D-7E8E-42DD-660B-1CE4630A70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C9EA016D-BAD0-4DD0-BE14-50B0D0030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E93273C5-B6BA-85AE-C8AC-129A93F2E0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5F2B3BA-9041-6D05-3B98-F9DC57FF4A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63775F59-1772-7615-A3FB-D3DBB09F10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5BFBD6EC-6F6E-C997-7977-79F6152F14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CA12B41-30C6-6B0F-1829-837EFA285F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43CFB2C-D92F-299C-5EE8-639848A2BE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75" name="Rectangle 274">
            <a:extLst>
              <a:ext uri="{FF2B5EF4-FFF2-40B4-BE49-F238E27FC236}">
                <a16:creationId xmlns:a16="http://schemas.microsoft.com/office/drawing/2014/main" id="{2534B8C2-AA1A-19C7-A768-1FAB7EEAC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7" name="Rectangle 276">
            <a:extLst>
              <a:ext uri="{FF2B5EF4-FFF2-40B4-BE49-F238E27FC236}">
                <a16:creationId xmlns:a16="http://schemas.microsoft.com/office/drawing/2014/main" id="{956F2B53-1AAB-8D07-C164-4B0428F7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9" name="Right Triangle 278">
            <a:extLst>
              <a:ext uri="{FF2B5EF4-FFF2-40B4-BE49-F238E27FC236}">
                <a16:creationId xmlns:a16="http://schemas.microsoft.com/office/drawing/2014/main" id="{F212B3B0-D7D9-8EDB-455F-7B8472E38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lowchart: Document 280">
            <a:extLst>
              <a:ext uri="{FF2B5EF4-FFF2-40B4-BE49-F238E27FC236}">
                <a16:creationId xmlns:a16="http://schemas.microsoft.com/office/drawing/2014/main" id="{333B1A44-FF4C-6FDA-8FA9-53A08B906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83" name="Group 282">
            <a:extLst>
              <a:ext uri="{FF2B5EF4-FFF2-40B4-BE49-F238E27FC236}">
                <a16:creationId xmlns:a16="http://schemas.microsoft.com/office/drawing/2014/main" id="{3730DFFA-7B19-0C74-A719-132D326DAE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84" name="Straight Connector 283">
              <a:extLst>
                <a:ext uri="{FF2B5EF4-FFF2-40B4-BE49-F238E27FC236}">
                  <a16:creationId xmlns:a16="http://schemas.microsoft.com/office/drawing/2014/main" id="{2F973C24-35E2-65F5-AA46-BDF56EC88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107F0DEF-DE46-5808-E3A2-293A8096D2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BF8EF2D5-0FB7-D2E5-B2FF-1EB67F6B2C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6B24AA3-66E0-6011-FE52-0CC4D7DA9F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C00F56A3-844A-4585-FFFB-360D4711F2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A8FF2674-E277-6F15-C772-DC16CF075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C6090988-0295-1E77-071E-698FE054C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3A12C37F-4362-73C0-B94A-F654748CEE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BF49EF6-F518-502D-464F-45E5FA097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A95B793-80AF-ABB8-EEC9-2ACFE92EA3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72927256-6803-3A79-5FD2-753BE70194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86E17B30-616D-C4DC-7385-2A450E0A6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93782DDE-CBE2-F4FB-AF80-E200D157D3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9E92C489-D756-6754-3C48-3C5F0A46C2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6D0BEC2F-E700-624D-84D0-406D9210B0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085F1FE-8E51-2C5C-6CAE-014440207C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22A0B58F-5AA7-4DB3-57AE-84D78C288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FBDC6519-1BDA-DAE3-82FB-322C05F97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45A295AA-2734-A9B6-01A4-1655515203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794C9F9A-5637-F39B-BC17-5FAEDA7D28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96046F11-C5D6-A4AF-BF70-0805822CD6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192354C9-AFA1-80BA-53CC-469732EE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2870BBBC-1195-8A15-26FC-33E3162C56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D43BC7F1-A927-CCA2-6455-C04894D7C1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E4039169-99DB-06A9-5CA3-CB86A85833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1C265A37-6A6D-1D50-9F79-0D44A16BC2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1C22C83C-268E-87DA-A9A2-2D8DCA2E13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F344880-656D-83B1-1FC7-A91A5CBF4E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9455F448-6F12-F0E5-77F4-F211477588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BEF21AE0-0256-A3A7-709F-E104FBDFA935}"/>
              </a:ext>
            </a:extLst>
          </p:cNvPr>
          <p:cNvSpPr>
            <a:spLocks noGrp="1"/>
          </p:cNvSpPr>
          <p:nvPr>
            <p:ph type="title"/>
          </p:nvPr>
        </p:nvSpPr>
        <p:spPr>
          <a:xfrm>
            <a:off x="434662" y="551401"/>
            <a:ext cx="10125183" cy="1034740"/>
          </a:xfrm>
        </p:spPr>
        <p:txBody>
          <a:bodyPr vert="horz" lIns="91440" tIns="45720" rIns="91440" bIns="45720" rtlCol="0" anchor="ctr">
            <a:normAutofit fontScale="90000"/>
          </a:bodyPr>
          <a:lstStyle/>
          <a:p>
            <a:pPr algn="l"/>
            <a:r>
              <a:rPr lang="en-US" dirty="0">
                <a:solidFill>
                  <a:schemeClr val="tx2"/>
                </a:solidFill>
              </a:rPr>
              <a:t>Key Insights from Pandas Profile Report</a:t>
            </a:r>
          </a:p>
        </p:txBody>
      </p:sp>
      <p:sp>
        <p:nvSpPr>
          <p:cNvPr id="7" name="Content Placeholder 6">
            <a:extLst>
              <a:ext uri="{FF2B5EF4-FFF2-40B4-BE49-F238E27FC236}">
                <a16:creationId xmlns:a16="http://schemas.microsoft.com/office/drawing/2014/main" id="{60B3E71F-ED94-B46B-FE40-EAFB54D739DD}"/>
              </a:ext>
            </a:extLst>
          </p:cNvPr>
          <p:cNvSpPr>
            <a:spLocks noGrp="1"/>
          </p:cNvSpPr>
          <p:nvPr>
            <p:ph sz="quarter" idx="13"/>
          </p:nvPr>
        </p:nvSpPr>
        <p:spPr>
          <a:xfrm>
            <a:off x="200363" y="1586142"/>
            <a:ext cx="11426532" cy="5103584"/>
          </a:xfrm>
        </p:spPr>
        <p:txBody>
          <a:bodyPr vert="horz" lIns="91440" tIns="45720" rIns="91440" bIns="45720" rtlCol="0">
            <a:noAutofit/>
          </a:bodyPr>
          <a:lstStyle/>
          <a:p>
            <a:pPr marL="285750" marR="0" lvl="0" indent="-285750" algn="just">
              <a:lnSpc>
                <a:spcPct val="100000"/>
              </a:lnSpc>
              <a:spcAft>
                <a:spcPts val="800"/>
              </a:spcAft>
              <a:buClrTx/>
              <a:buFont typeface="Wingdings" panose="05000000000000000000" pitchFamily="2" charset="2"/>
              <a:buChar char="Ø"/>
              <a:tabLst>
                <a:tab pos="457200" algn="l"/>
              </a:tabLst>
            </a:pPr>
            <a:r>
              <a:rPr lang="en-US" sz="1500" b="1" dirty="0">
                <a:solidFill>
                  <a:schemeClr val="tx2"/>
                </a:solidFill>
              </a:rPr>
              <a:t>Class Distribution Imbalance: </a:t>
            </a:r>
            <a:r>
              <a:rPr lang="en-US" sz="1500" dirty="0">
                <a:solidFill>
                  <a:schemeClr val="tx2"/>
                </a:solidFill>
              </a:rPr>
              <a:t>The dataset presents a significant imbalance in the representation of the wheat varieties, with the 'Canadian' variety being notably underrepresented compared to 'Kama' and 'Rosa.' This kind of imbalance in the target variable can skew model predictions, as discriminant analysis methods may disproportionately favor the more frequent classes ('Kama' and 'Rosa'). Without proper handling, such as through resampling or using techniques like SMOTE (Synthetic Minority Over-sampling Technique), the model's ability to accurately predict the less frequent class ('Canadian') might be reduced, resulting in biased classification outcomes.</a:t>
            </a:r>
          </a:p>
          <a:p>
            <a:pPr marL="285750" marR="0" lvl="0" indent="-285750" algn="just">
              <a:lnSpc>
                <a:spcPct val="115000"/>
              </a:lnSpc>
              <a:spcAft>
                <a:spcPts val="800"/>
              </a:spcAft>
              <a:buClrTx/>
              <a:buFont typeface="Wingdings" panose="05000000000000000000" pitchFamily="2" charset="2"/>
              <a:buChar char="Ø"/>
              <a:tabLst>
                <a:tab pos="457200" algn="l"/>
              </a:tabLst>
            </a:pPr>
            <a:r>
              <a:rPr lang="en-US" sz="1500" b="1" dirty="0">
                <a:solidFill>
                  <a:schemeClr val="tx2"/>
                </a:solidFill>
              </a:rPr>
              <a:t>High Correlation Between Kernel Features: </a:t>
            </a:r>
            <a:r>
              <a:rPr lang="en-US" sz="1500" dirty="0">
                <a:solidFill>
                  <a:schemeClr val="tx2"/>
                </a:solidFill>
              </a:rPr>
              <a:t>An interesting observation is the high positive correlation between 'Perimeter of Kernel' and 'Length of Kernel Groove.' A correlation coefficient close to 1 suggests that these features are linearly related. In the context of discriminant analysis models, such high correlations between features may introduce multicollinearity, where redundant information makes it harder for the models to distinguish between different wheat varieties. This could reduce model efficiency and interpretability. To address this, techniques such as feature reduction, like Principal Component Analysis (PCA), may need to be considered before model training.</a:t>
            </a:r>
          </a:p>
          <a:p>
            <a:pPr marL="285750" indent="-285750" algn="just">
              <a:lnSpc>
                <a:spcPct val="115000"/>
              </a:lnSpc>
              <a:spcAft>
                <a:spcPts val="800"/>
              </a:spcAft>
              <a:buClrTx/>
              <a:buFont typeface="Wingdings" panose="05000000000000000000" pitchFamily="2" charset="2"/>
              <a:buChar char="Ø"/>
              <a:tabLst>
                <a:tab pos="457200" algn="l"/>
              </a:tabLst>
            </a:pPr>
            <a:r>
              <a:rPr lang="en-US" sz="1500" b="1" dirty="0">
                <a:solidFill>
                  <a:schemeClr val="tx2"/>
                </a:solidFill>
              </a:rPr>
              <a:t>Skewness in Data Distribution: </a:t>
            </a:r>
            <a:r>
              <a:rPr lang="en-US" sz="1500" dirty="0">
                <a:solidFill>
                  <a:schemeClr val="tx2"/>
                </a:solidFill>
              </a:rPr>
              <a:t>Several features, such as 'Asymmetry Coefficient' and 'Compactness,' exhibit skewed distributions, deviating from the normal bell-shaped curve. Skewness in predictor variables can hinder the performance of linear models like LDA, which assume normally distributed data for effective classification. The skewness in these variables could indicate the presence of outliers or non-linear relationships in the data. To improve model accuracy, transformations such as logarithmic or square root adjustments could be applied to normalize these features and ensure they better fit the assumptions of the discriminant analysis methods.</a:t>
            </a:r>
          </a:p>
        </p:txBody>
      </p:sp>
      <p:sp>
        <p:nvSpPr>
          <p:cNvPr id="6" name="Slide Number Placeholder 5">
            <a:extLst>
              <a:ext uri="{FF2B5EF4-FFF2-40B4-BE49-F238E27FC236}">
                <a16:creationId xmlns:a16="http://schemas.microsoft.com/office/drawing/2014/main" id="{BE57A5ED-E501-E01C-A042-B849A838B7A5}"/>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4</a:t>
            </a:fld>
            <a:endParaRPr lang="en-US" cap="all">
              <a:solidFill>
                <a:schemeClr val="tx2"/>
              </a:solidFill>
            </a:endParaRPr>
          </a:p>
        </p:txBody>
      </p:sp>
    </p:spTree>
    <p:extLst>
      <p:ext uri="{BB962C8B-B14F-4D97-AF65-F5344CB8AC3E}">
        <p14:creationId xmlns:p14="http://schemas.microsoft.com/office/powerpoint/2010/main" val="158921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2" name="Group 2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 name="Straight Connector 2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Freeform: Shape 5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5" name="Freeform: Shape 5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59" name="Group 58">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0" name="Straight Connector 59">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90" name="Rectangle 89">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2" name="Rectangle 91">
            <a:extLst>
              <a:ext uri="{FF2B5EF4-FFF2-40B4-BE49-F238E27FC236}">
                <a16:creationId xmlns:a16="http://schemas.microsoft.com/office/drawing/2014/main" id="{F40B5B8B-1859-452F-A82A-CDD8D2518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4" name="Right Triangle 93">
            <a:extLst>
              <a:ext uri="{FF2B5EF4-FFF2-40B4-BE49-F238E27FC236}">
                <a16:creationId xmlns:a16="http://schemas.microsoft.com/office/drawing/2014/main" id="{65BF84F9-3CC3-492E-BF19-8E32FBB3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lowchart: Document 95">
            <a:extLst>
              <a:ext uri="{FF2B5EF4-FFF2-40B4-BE49-F238E27FC236}">
                <a16:creationId xmlns:a16="http://schemas.microsoft.com/office/drawing/2014/main" id="{0CCF3E0C-EF46-4FD7-8134-966F9FE8B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2">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8" name="Group 97">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837" y="-76200"/>
            <a:ext cx="12214827" cy="6858000"/>
            <a:chOff x="-6214" y="-1"/>
            <a:chExt cx="12214827" cy="6858000"/>
          </a:xfrm>
        </p:grpSpPr>
        <p:cxnSp>
          <p:nvCxnSpPr>
            <p:cNvPr id="99" name="Straight Connector 98">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A8C7C3E5-9950-45B6-A163-B4C9159A97D6}"/>
              </a:ext>
            </a:extLst>
          </p:cNvPr>
          <p:cNvSpPr>
            <a:spLocks noGrp="1"/>
          </p:cNvSpPr>
          <p:nvPr>
            <p:ph type="title"/>
          </p:nvPr>
        </p:nvSpPr>
        <p:spPr>
          <a:xfrm>
            <a:off x="175789" y="263180"/>
            <a:ext cx="10236572" cy="1503795"/>
          </a:xfrm>
        </p:spPr>
        <p:txBody>
          <a:bodyPr vert="horz" lIns="91440" tIns="45720" rIns="91440" bIns="45720" rtlCol="0" anchor="ctr">
            <a:normAutofit/>
          </a:bodyPr>
          <a:lstStyle/>
          <a:p>
            <a:pPr algn="l"/>
            <a:r>
              <a:rPr lang="en-US" sz="4000" dirty="0">
                <a:solidFill>
                  <a:schemeClr val="tx2"/>
                </a:solidFill>
              </a:rPr>
              <a:t>Confusion</a:t>
            </a:r>
            <a:r>
              <a:rPr lang="en-US" dirty="0">
                <a:solidFill>
                  <a:schemeClr val="tx2"/>
                </a:solidFill>
              </a:rPr>
              <a:t> </a:t>
            </a:r>
            <a:r>
              <a:rPr lang="en-US" sz="4000" dirty="0">
                <a:solidFill>
                  <a:schemeClr val="tx2"/>
                </a:solidFill>
              </a:rPr>
              <a:t>Matrix / Classification Report for Optimized LDA </a:t>
            </a:r>
          </a:p>
        </p:txBody>
      </p:sp>
      <p:sp>
        <p:nvSpPr>
          <p:cNvPr id="3" name="Content Placeholder 2">
            <a:extLst>
              <a:ext uri="{FF2B5EF4-FFF2-40B4-BE49-F238E27FC236}">
                <a16:creationId xmlns:a16="http://schemas.microsoft.com/office/drawing/2014/main" id="{DE7D987B-56F0-D012-E939-7CE1FA804981}"/>
              </a:ext>
            </a:extLst>
          </p:cNvPr>
          <p:cNvSpPr>
            <a:spLocks noGrp="1"/>
          </p:cNvSpPr>
          <p:nvPr>
            <p:ph sz="quarter" idx="13"/>
          </p:nvPr>
        </p:nvSpPr>
        <p:spPr>
          <a:xfrm>
            <a:off x="175789" y="2030152"/>
            <a:ext cx="5744804" cy="4564667"/>
          </a:xfrm>
        </p:spPr>
        <p:txBody>
          <a:bodyPr vert="horz" lIns="91440" tIns="45720" rIns="91440" bIns="45720" rtlCol="0">
            <a:normAutofit lnSpcReduction="10000"/>
          </a:bodyPr>
          <a:lstStyle/>
          <a:p>
            <a:pPr marL="228600" algn="just">
              <a:lnSpc>
                <a:spcPct val="115000"/>
              </a:lnSpc>
              <a:spcAft>
                <a:spcPts val="800"/>
              </a:spcAft>
            </a:pPr>
            <a:r>
              <a:rPr lang="en-US" sz="1300" b="1" dirty="0">
                <a:solidFill>
                  <a:schemeClr val="tx2"/>
                </a:solidFill>
              </a:rPr>
              <a:t>Key Insights from the LDA Model:</a:t>
            </a:r>
          </a:p>
          <a:p>
            <a:pPr marL="228600" marR="0" lvl="0" indent="-228600" algn="just">
              <a:lnSpc>
                <a:spcPct val="115000"/>
              </a:lnSpc>
              <a:spcAft>
                <a:spcPts val="800"/>
              </a:spcAft>
              <a:buFont typeface="+mj-lt"/>
              <a:buAutoNum type="arabicPeriod"/>
              <a:tabLst>
                <a:tab pos="457200" algn="l"/>
              </a:tabLst>
            </a:pPr>
            <a:r>
              <a:rPr lang="en-US" sz="1200" b="1" dirty="0">
                <a:solidFill>
                  <a:schemeClr val="tx2"/>
                </a:solidFill>
              </a:rPr>
              <a:t>Precision for 'Canadian':</a:t>
            </a:r>
          </a:p>
          <a:p>
            <a:pPr marL="742950" marR="0" lvl="1" indent="-285750" algn="just">
              <a:lnSpc>
                <a:spcPct val="115000"/>
              </a:lnSpc>
              <a:spcAft>
                <a:spcPts val="800"/>
              </a:spcAft>
              <a:buSzPts val="1000"/>
              <a:buFont typeface="Courier New" panose="02070309020205020404" pitchFamily="49" charset="0"/>
              <a:buChar char="o"/>
              <a:tabLst>
                <a:tab pos="914400" algn="l"/>
              </a:tabLst>
            </a:pPr>
            <a:r>
              <a:rPr lang="en-US" sz="1200" dirty="0">
                <a:solidFill>
                  <a:schemeClr val="tx2"/>
                </a:solidFill>
              </a:rPr>
              <a:t>The LDA model achieved perfect precision (1.00) for predicting the 'Canadian' class, which indicates that every time the model predicted 'Canadian,' it was correct. This shows the model’s excellent performance in minimizing false positives for this class.</a:t>
            </a:r>
          </a:p>
          <a:p>
            <a:pPr marL="342900" marR="0" lvl="0" indent="-342900" algn="just">
              <a:lnSpc>
                <a:spcPct val="115000"/>
              </a:lnSpc>
              <a:spcAft>
                <a:spcPts val="800"/>
              </a:spcAft>
              <a:buFont typeface="+mj-lt"/>
              <a:buAutoNum type="arabicPeriod"/>
              <a:tabLst>
                <a:tab pos="457200" algn="l"/>
              </a:tabLst>
            </a:pPr>
            <a:r>
              <a:rPr lang="en-US" sz="1200" b="1" dirty="0">
                <a:solidFill>
                  <a:schemeClr val="tx2"/>
                </a:solidFill>
              </a:rPr>
              <a:t>Recall for 'Rosa':</a:t>
            </a:r>
          </a:p>
          <a:p>
            <a:pPr marL="742950" marR="0" lvl="1" indent="-285750" algn="just">
              <a:lnSpc>
                <a:spcPct val="115000"/>
              </a:lnSpc>
              <a:spcAft>
                <a:spcPts val="800"/>
              </a:spcAft>
              <a:buSzPts val="1000"/>
              <a:buFont typeface="Courier New" panose="02070309020205020404" pitchFamily="49" charset="0"/>
              <a:buChar char="o"/>
              <a:tabLst>
                <a:tab pos="914400" algn="l"/>
              </a:tabLst>
            </a:pPr>
            <a:r>
              <a:rPr lang="en-US" sz="1200" dirty="0">
                <a:solidFill>
                  <a:schemeClr val="tx2"/>
                </a:solidFill>
              </a:rPr>
              <a:t>The recall for the 'Rosa' class was 1.00, meaning that the LDA model correctly identified all instances of the 'Rosa' class in the dataset. This perfect recall shows that none of the 'Rosa' samples were misclassified, demonstrating the model’s high sensitivity to this class.</a:t>
            </a:r>
          </a:p>
          <a:p>
            <a:pPr marL="342900" marR="0" lvl="0" indent="-342900" algn="just">
              <a:lnSpc>
                <a:spcPct val="115000"/>
              </a:lnSpc>
              <a:spcAft>
                <a:spcPts val="800"/>
              </a:spcAft>
              <a:buFont typeface="+mj-lt"/>
              <a:buAutoNum type="arabicPeriod"/>
              <a:tabLst>
                <a:tab pos="457200" algn="l"/>
              </a:tabLst>
            </a:pPr>
            <a:r>
              <a:rPr lang="en-US" sz="1200" b="1" dirty="0">
                <a:solidFill>
                  <a:schemeClr val="tx2"/>
                </a:solidFill>
              </a:rPr>
              <a:t>F1-Score for 'Kama':</a:t>
            </a:r>
          </a:p>
          <a:p>
            <a:pPr marL="742950" marR="0" lvl="1" indent="-285750" algn="just">
              <a:lnSpc>
                <a:spcPct val="115000"/>
              </a:lnSpc>
              <a:spcAft>
                <a:spcPts val="800"/>
              </a:spcAft>
              <a:buSzPts val="1000"/>
              <a:buFont typeface="Courier New" panose="02070309020205020404" pitchFamily="49" charset="0"/>
              <a:buChar char="o"/>
              <a:tabLst>
                <a:tab pos="914400" algn="l"/>
              </a:tabLst>
            </a:pPr>
            <a:r>
              <a:rPr lang="en-US" sz="1200" dirty="0">
                <a:solidFill>
                  <a:schemeClr val="tx2"/>
                </a:solidFill>
              </a:rPr>
              <a:t>The F1-Score for 'Kama' is 0.93, indicating a good balance between precision and recall for this class. While the model was effective at identifying 'Kama' samples, there was still a small margin of error, as reflected in the misclassification of one sample as 'Rosa.'</a:t>
            </a:r>
          </a:p>
        </p:txBody>
      </p:sp>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5</a:t>
            </a:fld>
            <a:endParaRPr lang="en-US" cap="all">
              <a:solidFill>
                <a:schemeClr val="tx2"/>
              </a:solidFill>
            </a:endParaRPr>
          </a:p>
        </p:txBody>
      </p:sp>
      <p:pic>
        <p:nvPicPr>
          <p:cNvPr id="4" name="Content Placeholder 10">
            <a:extLst>
              <a:ext uri="{FF2B5EF4-FFF2-40B4-BE49-F238E27FC236}">
                <a16:creationId xmlns:a16="http://schemas.microsoft.com/office/drawing/2014/main" id="{D0C46983-3D85-8053-8D6D-A54AF7AEFE69}"/>
              </a:ext>
            </a:extLst>
          </p:cNvPr>
          <p:cNvPicPr>
            <a:picLocks noChangeAspect="1"/>
          </p:cNvPicPr>
          <p:nvPr/>
        </p:nvPicPr>
        <p:blipFill>
          <a:blip r:embed="rId3"/>
          <a:stretch>
            <a:fillRect/>
          </a:stretch>
        </p:blipFill>
        <p:spPr>
          <a:xfrm>
            <a:off x="6271408" y="2030152"/>
            <a:ext cx="5718476" cy="3990335"/>
          </a:xfrm>
          <a:prstGeom prst="rect">
            <a:avLst/>
          </a:prstGeom>
        </p:spPr>
      </p:pic>
    </p:spTree>
    <p:extLst>
      <p:ext uri="{BB962C8B-B14F-4D97-AF65-F5344CB8AC3E}">
        <p14:creationId xmlns:p14="http://schemas.microsoft.com/office/powerpoint/2010/main" val="3106221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F25D3B-4B9A-78C6-7FC2-1D20CD1361AD}"/>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1A62623B-973A-CEF4-BBEE-F931F1F44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2" name="Group 21">
            <a:extLst>
              <a:ext uri="{FF2B5EF4-FFF2-40B4-BE49-F238E27FC236}">
                <a16:creationId xmlns:a16="http://schemas.microsoft.com/office/drawing/2014/main" id="{0C02509F-EFDE-1014-5C30-8A4042FB80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 name="Straight Connector 22">
              <a:extLst>
                <a:ext uri="{FF2B5EF4-FFF2-40B4-BE49-F238E27FC236}">
                  <a16:creationId xmlns:a16="http://schemas.microsoft.com/office/drawing/2014/main" id="{6D60426E-4F21-C0C3-E1EE-D986A12F77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D75E5B7-FEA3-EEFA-DDDC-8647AB970E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E9BD123-AD16-3034-A2A8-0EF29D1B9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1F932EF-1AD9-E4CB-3BF1-C21610956E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F32804-EA6B-6683-DEBF-B8AD34B4EF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B144243-29A1-5434-E4DD-817E09B362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19AB44C-3EF9-6633-BC7D-35CF6228A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D3404C-CF4A-66CF-B6C6-9971BEB3A8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742FE40-5501-8642-1BD2-5BDEBA3D80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0201CD7-7097-46E6-C6B6-943A7216FE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BE8126D-E448-E5F4-7550-96473F8569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52D897-7D16-4FE9-41CE-CDCC532FB9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1420CD8-06B1-025B-6BD0-4E8803F410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24E8DBC-B814-A904-FB64-71DEB5680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CFA6AB7-AA82-F4E4-917A-68DF91EDE1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51BCCD9-DD93-CA67-E015-DBF4FFC06D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91D8E2C-269A-9731-7A9F-F7D1D1A242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E5C00EE-71B7-9807-D397-1DDD3E4611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30B11E6-4EBC-9130-F9FB-C46E5082CF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736997D-94DC-BA25-2F72-6C373248ED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CA95DF4-FE14-1B88-D39C-26FD92387E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B876962-9BFB-30E8-52CA-76C51C2E60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3EF1FA0-527F-EBCE-08D4-4A5074440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C1C4A9-6959-5966-F92E-06CDD26413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9052F5D-47B9-DCF1-545A-A4E77DD1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894DA2F-0754-B5FB-C5E0-491914858B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CBEEEC2-8AED-90C5-E868-57166DA5C5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644A000-910C-76E8-522A-1339568A6A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B023DF4-AD38-3EAC-16D2-CFC3345D36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Freeform: Shape 52">
            <a:extLst>
              <a:ext uri="{FF2B5EF4-FFF2-40B4-BE49-F238E27FC236}">
                <a16:creationId xmlns:a16="http://schemas.microsoft.com/office/drawing/2014/main" id="{CBB71FB8-0D56-2B10-2ACF-321496914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5" name="Freeform: Shape 54">
            <a:extLst>
              <a:ext uri="{FF2B5EF4-FFF2-40B4-BE49-F238E27FC236}">
                <a16:creationId xmlns:a16="http://schemas.microsoft.com/office/drawing/2014/main" id="{9985DFDB-A4A0-F1C8-C8F8-72B36292C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9EB52956-DD07-9C9A-0DD5-0C0A5413F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59" name="Group 58">
            <a:extLst>
              <a:ext uri="{FF2B5EF4-FFF2-40B4-BE49-F238E27FC236}">
                <a16:creationId xmlns:a16="http://schemas.microsoft.com/office/drawing/2014/main" id="{66F9374D-EA39-D166-9EB5-37FABF7CC7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0" name="Straight Connector 59">
              <a:extLst>
                <a:ext uri="{FF2B5EF4-FFF2-40B4-BE49-F238E27FC236}">
                  <a16:creationId xmlns:a16="http://schemas.microsoft.com/office/drawing/2014/main" id="{8C46EBEF-52B2-56CA-3B47-EF01C479E8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63C5B4A-AA51-9F4F-58E9-D3BEDB1C7D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C83A580-87E6-5768-9A73-7B8BD2B09F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67C9AC6-C983-6942-CF37-D99B3D43B7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381CC68-727A-4A42-D3FF-C22AFA2799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42CA276-236D-7E34-4C16-676C260A09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72F6667-C96F-AD3D-B1A7-0D0B62C0EC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472F04C-2B56-B937-78FA-16FE373665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6DC32B7-6866-DD84-62A9-DF2DE51E3B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AF2963A-87B3-E155-7173-B49E854074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153E833-C9C0-F7BB-E844-5282F4A53A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4B13E54-5FDD-2B74-E03A-3586FC9E7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201D17A-8576-CCEB-E90F-61A01123E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85D0BA5-E954-4E05-E16B-3527163E3E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EF72236-2C6F-86B1-F03A-813FECEE6A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A0D1F37-D944-CE3F-DEFA-4042D3C26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ECA903C-CEFA-6677-0933-A6C315851D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10DD110-531E-8F4E-FA9A-5CD6FE113B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FA919AF-358F-8D2C-F92C-6583B332B9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FD50155-103E-BC4F-DB97-25F4E8A6B6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155DB84-2236-4A76-B3FA-62DA5BEFE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43BDBA3-41AB-1E51-81CC-274E770FED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8F34E9F-7F8F-2ADC-AE7E-5477B36E3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BC81E05-DE62-145F-B975-E7EC1757C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14EDBE3-9B0F-37A6-B383-8E565D36E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B2AF9A0-593E-E214-CE79-FE3B631D74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26F15DD-FE8A-F1ED-59E9-6F5AAEEB18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7572367-8437-84F6-8254-04DEC8D95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4F9957C-2B07-3D1E-1DF0-E436067C66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90" name="Rectangle 89">
            <a:extLst>
              <a:ext uri="{FF2B5EF4-FFF2-40B4-BE49-F238E27FC236}">
                <a16:creationId xmlns:a16="http://schemas.microsoft.com/office/drawing/2014/main" id="{D8810A98-62DD-CFDA-C379-395A898ED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2" name="Rectangle 91">
            <a:extLst>
              <a:ext uri="{FF2B5EF4-FFF2-40B4-BE49-F238E27FC236}">
                <a16:creationId xmlns:a16="http://schemas.microsoft.com/office/drawing/2014/main" id="{E368A363-3FE1-D273-FD42-A17D3F635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4" name="Right Triangle 93">
            <a:extLst>
              <a:ext uri="{FF2B5EF4-FFF2-40B4-BE49-F238E27FC236}">
                <a16:creationId xmlns:a16="http://schemas.microsoft.com/office/drawing/2014/main" id="{D6BBBC80-90EC-7A7C-D83A-F170CDDC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lowchart: Document 95">
            <a:extLst>
              <a:ext uri="{FF2B5EF4-FFF2-40B4-BE49-F238E27FC236}">
                <a16:creationId xmlns:a16="http://schemas.microsoft.com/office/drawing/2014/main" id="{71D68505-5336-B6DC-E901-0D9AE4AB2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2">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8" name="Group 97">
            <a:extLst>
              <a:ext uri="{FF2B5EF4-FFF2-40B4-BE49-F238E27FC236}">
                <a16:creationId xmlns:a16="http://schemas.microsoft.com/office/drawing/2014/main" id="{3DF8F9BC-60FA-61EA-D74A-7D92AC9C41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837" y="-76200"/>
            <a:ext cx="12214827" cy="6858000"/>
            <a:chOff x="-6214" y="-1"/>
            <a:chExt cx="12214827" cy="6858000"/>
          </a:xfrm>
        </p:grpSpPr>
        <p:cxnSp>
          <p:nvCxnSpPr>
            <p:cNvPr id="99" name="Straight Connector 98">
              <a:extLst>
                <a:ext uri="{FF2B5EF4-FFF2-40B4-BE49-F238E27FC236}">
                  <a16:creationId xmlns:a16="http://schemas.microsoft.com/office/drawing/2014/main" id="{28751EA6-7E00-3E8A-CEF9-F8DEE108A9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7171EDD-3ACE-A6DF-B95F-F74A354E1E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059C091-4DFA-9F51-A964-06C28B878F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9396F1A-903F-D2E6-7C6A-E5481D4626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35EC1E6-7596-2C9E-7DAA-2BC0F61174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46F50C7-4382-D791-2498-0134993D9F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317CA89-40E7-12BE-D503-F791C8FB6B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1D842777-BF55-69D4-016D-2398396B8B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B79D3F3-D045-BC38-A1A6-C91B4E051A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40C43F6-50F6-3056-46B5-8A0E94EF4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7E9F705-9814-4EB0-A85B-B296933E9E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5C6C460-CF88-C22F-73BA-87FE207F90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8439B84-0431-C6D6-C914-16BD5F1165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4FCA6F7-A9F4-831C-531E-F355CD5F54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9D5063-591F-E370-5BA7-881780B443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26B15F7-0328-8961-D38D-5D92233A0D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6465355-3A69-41B0-59C4-467C181825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FA7A80B0-DEBA-8392-0DAD-6D965B1325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FD5B0C4-8320-42FF-79C6-E31A506DDC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608A3C8-8382-A802-FE97-C875C83B7E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D8A2E0E-31D2-E0EF-B774-769E9157C8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9095BC5-1F89-09E3-A497-1D85480D68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F6DEDAC-499E-6664-E2BF-317334D419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8083873-1237-398C-3EE0-14ED50170D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EC34ADB-8142-D077-7495-42ADC1E07A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80C119B-7C5A-8A1F-7E89-25FEB0DF5B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631468F-4B67-E122-B2A0-775B7F717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2F1FF8F-2335-9FBA-2D7F-3F1CBE320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C2FE941B-7071-2914-FA79-F2BFF928B8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A558A794-7F9B-C5BF-9529-946AEFB77D66}"/>
              </a:ext>
            </a:extLst>
          </p:cNvPr>
          <p:cNvSpPr>
            <a:spLocks noGrp="1"/>
          </p:cNvSpPr>
          <p:nvPr>
            <p:ph type="title"/>
          </p:nvPr>
        </p:nvSpPr>
        <p:spPr>
          <a:xfrm>
            <a:off x="175789" y="263180"/>
            <a:ext cx="10236572" cy="1503795"/>
          </a:xfrm>
        </p:spPr>
        <p:txBody>
          <a:bodyPr vert="horz" lIns="91440" tIns="45720" rIns="91440" bIns="45720" rtlCol="0" anchor="ctr">
            <a:normAutofit/>
          </a:bodyPr>
          <a:lstStyle/>
          <a:p>
            <a:pPr algn="l"/>
            <a:r>
              <a:rPr lang="en-US" sz="4000" dirty="0">
                <a:solidFill>
                  <a:schemeClr val="tx2"/>
                </a:solidFill>
              </a:rPr>
              <a:t>Confusion</a:t>
            </a:r>
            <a:r>
              <a:rPr lang="en-US" dirty="0">
                <a:solidFill>
                  <a:schemeClr val="tx2"/>
                </a:solidFill>
              </a:rPr>
              <a:t> </a:t>
            </a:r>
            <a:r>
              <a:rPr lang="en-US" sz="4000" dirty="0">
                <a:solidFill>
                  <a:schemeClr val="tx2"/>
                </a:solidFill>
              </a:rPr>
              <a:t>Matrix / Classification Report for Optimized QDA </a:t>
            </a:r>
          </a:p>
        </p:txBody>
      </p:sp>
      <p:sp>
        <p:nvSpPr>
          <p:cNvPr id="3" name="Content Placeholder 2">
            <a:extLst>
              <a:ext uri="{FF2B5EF4-FFF2-40B4-BE49-F238E27FC236}">
                <a16:creationId xmlns:a16="http://schemas.microsoft.com/office/drawing/2014/main" id="{2452DF71-FBD2-7C1B-E381-E85446FEC35D}"/>
              </a:ext>
            </a:extLst>
          </p:cNvPr>
          <p:cNvSpPr>
            <a:spLocks noGrp="1"/>
          </p:cNvSpPr>
          <p:nvPr>
            <p:ph sz="quarter" idx="13"/>
          </p:nvPr>
        </p:nvSpPr>
        <p:spPr>
          <a:xfrm>
            <a:off x="175789" y="2030152"/>
            <a:ext cx="5744804" cy="4564667"/>
          </a:xfrm>
        </p:spPr>
        <p:txBody>
          <a:bodyPr vert="horz" lIns="91440" tIns="45720" rIns="91440" bIns="45720" rtlCol="0">
            <a:normAutofit fontScale="92500" lnSpcReduction="10000"/>
          </a:bodyPr>
          <a:lstStyle/>
          <a:p>
            <a:pPr marL="228600" algn="just">
              <a:lnSpc>
                <a:spcPct val="115000"/>
              </a:lnSpc>
              <a:spcAft>
                <a:spcPts val="800"/>
              </a:spcAft>
            </a:pPr>
            <a:r>
              <a:rPr lang="en-US" sz="1300" b="1" dirty="0">
                <a:solidFill>
                  <a:schemeClr val="tx2"/>
                </a:solidFill>
              </a:rPr>
              <a:t>Key Insights from the QDA Model:</a:t>
            </a:r>
          </a:p>
          <a:p>
            <a:pPr marL="342900" marR="0" lvl="0" indent="-342900" algn="just">
              <a:lnSpc>
                <a:spcPct val="115000"/>
              </a:lnSpc>
              <a:spcAft>
                <a:spcPts val="800"/>
              </a:spcAft>
              <a:buFont typeface="+mj-lt"/>
              <a:buAutoNum type="arabicPeriod"/>
              <a:tabLst>
                <a:tab pos="457200" algn="l"/>
              </a:tabLst>
            </a:pPr>
            <a:r>
              <a:rPr lang="en-US" sz="1200" b="1" dirty="0">
                <a:solidFill>
                  <a:schemeClr val="tx2"/>
                </a:solidFill>
              </a:rPr>
              <a:t>Precision for 'Canadian':</a:t>
            </a:r>
            <a:endParaRPr lang="en-US" dirty="0">
              <a:effectLst/>
            </a:endParaRPr>
          </a:p>
          <a:p>
            <a:pPr marL="742950" lvl="1" indent="-285750" algn="just">
              <a:lnSpc>
                <a:spcPct val="115000"/>
              </a:lnSpc>
              <a:spcAft>
                <a:spcPts val="800"/>
              </a:spcAft>
              <a:buSzPts val="1000"/>
              <a:buFont typeface="Courier New" panose="02070309020205020404" pitchFamily="49" charset="0"/>
              <a:buChar char="o"/>
              <a:tabLst>
                <a:tab pos="914400" algn="l"/>
              </a:tabLst>
            </a:pPr>
            <a:r>
              <a:rPr lang="en-US" sz="1200" dirty="0">
                <a:solidFill>
                  <a:schemeClr val="tx2"/>
                </a:solidFill>
              </a:rPr>
              <a:t>The QDA model achieved a precision of 0.92 for predicting the 'Kama' class. This shows that while the model was fairly accurate in classifying 'Kama,' a small number of false positives occurred. This precision is slightly lower than LDA, suggesting the QDA model may struggle more with accurately identifying this class.</a:t>
            </a:r>
          </a:p>
          <a:p>
            <a:pPr marL="342900" marR="0" lvl="0" indent="-342900" algn="just">
              <a:lnSpc>
                <a:spcPct val="115000"/>
              </a:lnSpc>
              <a:spcAft>
                <a:spcPts val="800"/>
              </a:spcAft>
              <a:buFont typeface="+mj-lt"/>
              <a:buAutoNum type="arabicPeriod"/>
              <a:tabLst>
                <a:tab pos="457200" algn="l"/>
              </a:tabLst>
            </a:pPr>
            <a:r>
              <a:rPr lang="en-US" sz="1200" b="1" dirty="0">
                <a:solidFill>
                  <a:schemeClr val="tx2"/>
                </a:solidFill>
              </a:rPr>
              <a:t>Recall for 'Rosa':</a:t>
            </a:r>
            <a:endParaRPr lang="en-US" dirty="0">
              <a:effectLst/>
            </a:endParaRPr>
          </a:p>
          <a:p>
            <a:pPr marL="742950" marR="0" lvl="1" indent="-285750" algn="just">
              <a:lnSpc>
                <a:spcPct val="115000"/>
              </a:lnSpc>
              <a:spcAft>
                <a:spcPts val="800"/>
              </a:spcAft>
              <a:buSzPts val="1000"/>
              <a:buFont typeface="Courier New" panose="02070309020205020404" pitchFamily="49" charset="0"/>
              <a:buChar char="o"/>
              <a:tabLst>
                <a:tab pos="914400" algn="l"/>
              </a:tabLst>
            </a:pPr>
            <a:r>
              <a:rPr lang="en-US" sz="1200" dirty="0">
                <a:solidFill>
                  <a:schemeClr val="tx2"/>
                </a:solidFill>
              </a:rPr>
              <a:t>The recall for the 'Canadian' class in QDA was 0.93, indicating that the model successfully captured most of the 'Canadian' samples but did miss one. This suggests the QDA model’s performance in recalling 'Canadian' samples is consistent, although not perfect.</a:t>
            </a:r>
          </a:p>
          <a:p>
            <a:pPr marL="342900" marR="0" lvl="0" indent="-342900" algn="just">
              <a:lnSpc>
                <a:spcPct val="115000"/>
              </a:lnSpc>
              <a:spcAft>
                <a:spcPts val="800"/>
              </a:spcAft>
              <a:buFont typeface="+mj-lt"/>
              <a:buAutoNum type="arabicPeriod"/>
              <a:tabLst>
                <a:tab pos="457200" algn="l"/>
              </a:tabLst>
            </a:pPr>
            <a:r>
              <a:rPr lang="en-US" sz="1200" b="1" dirty="0">
                <a:solidFill>
                  <a:schemeClr val="tx2"/>
                </a:solidFill>
              </a:rPr>
              <a:t>F1-Score for 'Kama':</a:t>
            </a:r>
          </a:p>
          <a:p>
            <a:pPr marL="742950" lvl="1" indent="-285750" algn="just">
              <a:lnSpc>
                <a:spcPct val="115000"/>
              </a:lnSpc>
              <a:spcAft>
                <a:spcPts val="800"/>
              </a:spcAft>
              <a:buSzPts val="1000"/>
              <a:buFont typeface="Courier New" panose="02070309020205020404" pitchFamily="49" charset="0"/>
              <a:buChar char="o"/>
              <a:tabLst>
                <a:tab pos="914400" algn="l"/>
              </a:tabLst>
            </a:pPr>
            <a:r>
              <a:rPr lang="en-US" sz="1200" dirty="0">
                <a:solidFill>
                  <a:schemeClr val="tx2"/>
                </a:solidFill>
              </a:rPr>
              <a:t>The F1-Score for 'Rosa' in the QDA model was 0.97, which is highly similar to the LDA model’s performance. This high F1-score reflects a strong balance between precision and recall for the 'Rosa' class, suggesting that both models handle 'Rosa' predictions with similar efficiency.</a:t>
            </a:r>
          </a:p>
          <a:p>
            <a:pPr marL="742950" marR="0" lvl="1" indent="-285750" algn="just">
              <a:lnSpc>
                <a:spcPct val="115000"/>
              </a:lnSpc>
              <a:spcAft>
                <a:spcPts val="800"/>
              </a:spcAft>
              <a:buSzPts val="1000"/>
              <a:buFont typeface="Courier New" panose="02070309020205020404" pitchFamily="49" charset="0"/>
              <a:buChar char="o"/>
              <a:tabLst>
                <a:tab pos="914400" algn="l"/>
              </a:tabLst>
            </a:pPr>
            <a:endParaRPr lang="en-US" sz="1200" dirty="0">
              <a:solidFill>
                <a:schemeClr val="tx2"/>
              </a:solidFill>
            </a:endParaRPr>
          </a:p>
        </p:txBody>
      </p:sp>
      <p:sp>
        <p:nvSpPr>
          <p:cNvPr id="15" name="Slide Number Placeholder 14">
            <a:extLst>
              <a:ext uri="{FF2B5EF4-FFF2-40B4-BE49-F238E27FC236}">
                <a16:creationId xmlns:a16="http://schemas.microsoft.com/office/drawing/2014/main" id="{576192CF-465F-725B-E933-EBAC79BF5237}"/>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6</a:t>
            </a:fld>
            <a:endParaRPr lang="en-US" cap="all">
              <a:solidFill>
                <a:schemeClr val="tx2"/>
              </a:solidFill>
            </a:endParaRPr>
          </a:p>
        </p:txBody>
      </p:sp>
      <p:pic>
        <p:nvPicPr>
          <p:cNvPr id="5" name="Content Placeholder 7">
            <a:extLst>
              <a:ext uri="{FF2B5EF4-FFF2-40B4-BE49-F238E27FC236}">
                <a16:creationId xmlns:a16="http://schemas.microsoft.com/office/drawing/2014/main" id="{382CDD78-9CC9-453B-467C-4274273C9244}"/>
              </a:ext>
            </a:extLst>
          </p:cNvPr>
          <p:cNvPicPr>
            <a:picLocks noChangeAspect="1"/>
          </p:cNvPicPr>
          <p:nvPr/>
        </p:nvPicPr>
        <p:blipFill>
          <a:blip r:embed="rId3"/>
          <a:stretch>
            <a:fillRect/>
          </a:stretch>
        </p:blipFill>
        <p:spPr>
          <a:xfrm>
            <a:off x="6664648" y="1913726"/>
            <a:ext cx="5300196" cy="4272885"/>
          </a:xfrm>
          <a:prstGeom prst="rect">
            <a:avLst/>
          </a:prstGeom>
        </p:spPr>
      </p:pic>
    </p:spTree>
    <p:extLst>
      <p:ext uri="{BB962C8B-B14F-4D97-AF65-F5344CB8AC3E}">
        <p14:creationId xmlns:p14="http://schemas.microsoft.com/office/powerpoint/2010/main" val="158551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CCACC1-93E3-6797-11D3-BC96FF99569F}"/>
            </a:ext>
          </a:extLst>
        </p:cNvPr>
        <p:cNvGrpSpPr/>
        <p:nvPr/>
      </p:nvGrpSpPr>
      <p:grpSpPr>
        <a:xfrm>
          <a:off x="0" y="0"/>
          <a:ext cx="0" cy="0"/>
          <a:chOff x="0" y="0"/>
          <a:chExt cx="0" cy="0"/>
        </a:xfrm>
      </p:grpSpPr>
      <p:sp>
        <p:nvSpPr>
          <p:cNvPr id="155" name="Rectangle 154">
            <a:extLst>
              <a:ext uri="{FF2B5EF4-FFF2-40B4-BE49-F238E27FC236}">
                <a16:creationId xmlns:a16="http://schemas.microsoft.com/office/drawing/2014/main" id="{F6698369-24EA-9D5B-F53F-30C3F4309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6" name="Group 155">
            <a:extLst>
              <a:ext uri="{FF2B5EF4-FFF2-40B4-BE49-F238E27FC236}">
                <a16:creationId xmlns:a16="http://schemas.microsoft.com/office/drawing/2014/main" id="{EAF042E5-10EC-9B68-B25F-D085169FE7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DC54178F-9998-320F-D2DF-E65CA8E2F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C4493EA-8038-07F8-C5FA-38A2AD0527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89FBBE0-BD2A-50C1-E800-FD9220249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292106C-0BFA-5F9D-592B-B33B4ECA83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B4E9126-9307-8E6F-6425-79BDDB8346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F47EBFF-C34A-8D98-D3A2-B2D5DAEC67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6B4FC5-59DC-D9E1-781A-D82EF475F6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02AE24-EE20-5A3F-163F-7A5124B7EE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810857-417B-7F90-7979-031645A174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D4DC69-8D38-04FE-BCFC-2C57B8710B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3A7C871-7FF3-6670-43D6-382DDCE85B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7136CDB-4DB4-582F-38F6-4832685E1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F113B78-8EAD-8F38-5603-D919D5375B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5BCF17E-DD9E-768E-1851-8842B7074C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3F0ECFD-30C0-36AF-526E-C886D722F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661B08A-9B3D-D8C6-6019-799950DE8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E2E881-E91E-E691-B4EB-3FBD9AF7AB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2F645C-FB45-EF81-D397-0B0879C1C6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5947150-E0A9-2C6E-6D12-E5B769A302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ECDBAA-77CC-240A-4BCC-D97D44C155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45CB51-5B74-8172-FF31-EECC62D2C8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CAAD099-F97C-6702-A8C0-B55304CFA8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E2EF987-1410-8022-7FA5-29F461168B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56132DA-FF70-9BE7-E33B-4CB3ED322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C322BE2-8B12-C02B-D9E0-0389647D0C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93A93E8-AAFA-5243-E4E5-5860E50DC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3018660-71C5-7F2E-A482-96D223F631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2B739C9-E93F-DBFC-1D65-A9973D049C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B5C3D26-D4AC-2BF4-3D84-37ECCE7FE7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7" name="Freeform: Shape 156">
            <a:extLst>
              <a:ext uri="{FF2B5EF4-FFF2-40B4-BE49-F238E27FC236}">
                <a16:creationId xmlns:a16="http://schemas.microsoft.com/office/drawing/2014/main" id="{5E7A30E4-9F10-3BEA-E480-6B2FC16EA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8" name="Freeform: Shape 157">
            <a:extLst>
              <a:ext uri="{FF2B5EF4-FFF2-40B4-BE49-F238E27FC236}">
                <a16:creationId xmlns:a16="http://schemas.microsoft.com/office/drawing/2014/main" id="{2C514D23-BBF5-08E7-F7B5-B19803BC5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9" name="Rectangle 158">
            <a:extLst>
              <a:ext uri="{FF2B5EF4-FFF2-40B4-BE49-F238E27FC236}">
                <a16:creationId xmlns:a16="http://schemas.microsoft.com/office/drawing/2014/main" id="{90293165-7710-ACB9-3888-1BB511F8A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60" name="Group 159">
            <a:extLst>
              <a:ext uri="{FF2B5EF4-FFF2-40B4-BE49-F238E27FC236}">
                <a16:creationId xmlns:a16="http://schemas.microsoft.com/office/drawing/2014/main" id="{1F3D797A-FD56-BD6D-056D-A4AD77ABAF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660A7188-7619-5FB7-3755-9655E7C140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CDF8DFB-B6D4-6ACC-A086-E41C64D25A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462E862-54D4-0ACE-8BAD-04135F5FDB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EC0108B-C610-5876-C0D3-D0FE1023B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0A50860-68FB-B274-BA1A-FA0F5867E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6FA7C1D-D3E3-F133-E086-C56092E9EF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A60F135-7A51-C942-A696-56F600CD1A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E31EA08-6970-D7EF-7340-F98BAC9452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5DB493-3E32-41B2-C1FC-73A34AC3E6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64EC3D4-0AEF-35F3-E0AF-76455F1AC6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31EE979-84F2-39FF-6A34-63E68BE06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7FE09C3-4F4A-DFD7-399B-7C9266C21F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0CB62C2-3EB8-A1FD-4284-4CF9726A6D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0821A92-738A-E963-6B42-5139BD3D5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FF9068-0D77-C210-E86D-92833A1D63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5594413-B6BE-953C-545F-7B3EFDB36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CF313E2-051F-15C2-92B3-21DEF4A10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F23541D-7496-34C6-F3BC-E580C88511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6987E84-E262-9CDC-67F1-12B53E81DF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F6590AD-DAA8-81FD-99EC-5CD8647F8F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944FA7-8A3C-AC01-12A7-9F43395FF5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DB3768B-96B7-DA70-4EA0-3F3B4DA20E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7B54EF2-D7BE-CF88-5A38-183C3DC2DF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A628FF-9849-2754-88EB-ACBEA61F7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105A91D-0288-0BC1-1B8F-3918D004B1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207C22C-1373-7EC0-3784-3F097F9A7B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303B54F-7B12-8504-6D37-F7EEC97B25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25E9C0C-64E9-1879-BF5D-FC3AA406BE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DC8776A-C46F-68C0-0D46-CC9AB78166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61" name="Freeform: Shape 160">
            <a:extLst>
              <a:ext uri="{FF2B5EF4-FFF2-40B4-BE49-F238E27FC236}">
                <a16:creationId xmlns:a16="http://schemas.microsoft.com/office/drawing/2014/main" id="{499565AE-B740-CEE8-841E-EAEFEBBF3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62" name="Group 161">
            <a:extLst>
              <a:ext uri="{FF2B5EF4-FFF2-40B4-BE49-F238E27FC236}">
                <a16:creationId xmlns:a16="http://schemas.microsoft.com/office/drawing/2014/main" id="{3ED26B30-3BE3-3A78-7113-70A7C89B32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6" name="Straight Connector 85">
              <a:extLst>
                <a:ext uri="{FF2B5EF4-FFF2-40B4-BE49-F238E27FC236}">
                  <a16:creationId xmlns:a16="http://schemas.microsoft.com/office/drawing/2014/main" id="{902D82F3-B19F-73E6-207B-CC1657E358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F7C58D5-26B3-FE55-E54E-AA494117A2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C85AAB4-A895-05F4-D396-7920BF9B8B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4FBC9CE-1453-AC69-2424-41A926E0D0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1864818-5A44-0FCB-9179-277838399F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4B8FFEC-A97B-AB85-E8F3-54CB2FE5C3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D90CD59-E9FA-1870-924B-B6E6107502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1333689-7542-32E5-A108-4516452C3A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0384F3A-E7F7-797A-95A0-1C254DFC6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B8C2EA9-9DB4-AB77-2C60-77061DD8C2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33E265C-D585-D44F-B147-24573F22D9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9D31AA9-9725-456D-DDC1-EF21F36635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41A591F-FB51-A19E-9E03-27AEA9A33B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D85529B-71ED-65F9-BCF5-D069C8A59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7B82C15-5D5C-2497-C5B5-4ADCB8B816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DDE913F-16FC-14F9-7351-213DA59140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E76EF8D-D6C7-E52D-F01D-FDD19473F7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C8070CD-ECE9-392A-9F9B-393B6F18C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823C72C-D677-D2CE-1D0A-8F3A9084E5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0EA4734-659C-B614-B02F-5AC9F9E439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B200053-63DB-6613-16C2-7C0DAA16D1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E697308-BAE8-A172-26BC-C7AC89A4C7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58228D0-389A-3187-7201-9E0660AD5D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C5E86D7-2041-94B7-BE10-DC3420A4F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5AC8206-D381-58C6-F388-1777A3791F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AB6516-10F1-6D5F-54AB-1D5F7D229D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1F9EE0E-239B-14BB-0E52-7A11730247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9CE1ADA-667A-EA60-1B2A-7FFEC21EA9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D31D93A-4791-B1DB-5C72-BCC243FF4D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63" name="Rectangle 162">
            <a:extLst>
              <a:ext uri="{FF2B5EF4-FFF2-40B4-BE49-F238E27FC236}">
                <a16:creationId xmlns:a16="http://schemas.microsoft.com/office/drawing/2014/main" id="{FB6F0BD2-E912-29F1-A6AA-80D68B899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4" name="Rectangle 163">
            <a:extLst>
              <a:ext uri="{FF2B5EF4-FFF2-40B4-BE49-F238E27FC236}">
                <a16:creationId xmlns:a16="http://schemas.microsoft.com/office/drawing/2014/main" id="{9A030F3F-4D3C-7A56-3136-1B36CCE50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5" name="Right Triangle 164">
            <a:extLst>
              <a:ext uri="{FF2B5EF4-FFF2-40B4-BE49-F238E27FC236}">
                <a16:creationId xmlns:a16="http://schemas.microsoft.com/office/drawing/2014/main" id="{A526B18A-5A79-D001-5C91-4BACAA15A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lowchart: Document 165">
            <a:extLst>
              <a:ext uri="{FF2B5EF4-FFF2-40B4-BE49-F238E27FC236}">
                <a16:creationId xmlns:a16="http://schemas.microsoft.com/office/drawing/2014/main" id="{F4952416-1706-0A84-471F-5D9933F54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67" name="Group 166">
            <a:extLst>
              <a:ext uri="{FF2B5EF4-FFF2-40B4-BE49-F238E27FC236}">
                <a16:creationId xmlns:a16="http://schemas.microsoft.com/office/drawing/2014/main" id="{42DCC842-5FE0-DACE-1E83-6F232FABE1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25" name="Straight Connector 124">
              <a:extLst>
                <a:ext uri="{FF2B5EF4-FFF2-40B4-BE49-F238E27FC236}">
                  <a16:creationId xmlns:a16="http://schemas.microsoft.com/office/drawing/2014/main" id="{485949D8-12B8-5F0F-8723-CD88B28BF1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A7C10AD2-55CE-20E0-E5F8-5DB45C5899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3BC437B-DA49-528E-2D8A-7C57B9A2D9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E892288-3730-2F33-2B87-250A291D3D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717BD75-6E4C-015A-A2AE-11608BE553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277F149-4ED0-5258-BFE1-7B3B22169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75A1BBE-1494-1063-1D0B-93FFC228AE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0F3784E-9C2E-978A-EB06-0D23C55F5D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4ECCCB5-2DD1-28E0-03E8-99B80DA573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AB1E03B-ACDA-E4D5-745E-7E80B40239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D23250B8-D1F6-93DE-1F9F-E6E41AC4DC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4793E0-CBFE-7813-B0B7-FE0792AA46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10641CF-0AD1-AD4B-9669-9B34DD95D2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DD57CB8-CA77-FE01-5E43-FA5C507D8E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9029DC6-C2C1-5C45-F75A-F296216C23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14B0F58-DE21-88C1-7FA1-AC303B0D84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0DAA2D5-03F6-19EB-FC2C-B2239E650B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BFA8931-62FC-E3EB-73A0-39E491FD2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501930B-0767-09EB-45B8-E3FAA54BB9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1BEE0F1-99D4-9A3E-3EBC-0CE66AB95E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0028ED7-B1B4-AB7D-5AB2-684BF135B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991F2F3-646E-E7DF-A19E-FE77EEE59D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CCB9F55-E139-0700-64FB-42039534A0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651D21DF-2E65-74BD-2CC2-356C97D332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67685C49-251E-9A6E-050A-BA9CD284AF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5BC13E7-3781-9111-07D1-18BDB9222F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D32AC11-EBD6-B321-747E-9C65B703D6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C405EB2A-0202-C361-44A7-8DDE384054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59F739C1-E220-BF3A-A932-671B621391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3F5D090D-9580-1AD0-6BA0-EACD24C5644F}"/>
              </a:ext>
            </a:extLst>
          </p:cNvPr>
          <p:cNvSpPr>
            <a:spLocks noGrp="1"/>
          </p:cNvSpPr>
          <p:nvPr>
            <p:ph type="title"/>
          </p:nvPr>
        </p:nvSpPr>
        <p:spPr>
          <a:xfrm>
            <a:off x="434662" y="259902"/>
            <a:ext cx="8816662" cy="918201"/>
          </a:xfrm>
        </p:spPr>
        <p:txBody>
          <a:bodyPr vert="horz" lIns="91440" tIns="45720" rIns="91440" bIns="45720" rtlCol="0" anchor="ctr">
            <a:normAutofit/>
          </a:bodyPr>
          <a:lstStyle/>
          <a:p>
            <a:pPr algn="l"/>
            <a:r>
              <a:rPr lang="en-US" sz="4000" dirty="0">
                <a:solidFill>
                  <a:schemeClr val="tx2"/>
                </a:solidFill>
              </a:rPr>
              <a:t>Optimized LDA &amp; QDA Comparison</a:t>
            </a:r>
          </a:p>
        </p:txBody>
      </p:sp>
      <p:sp>
        <p:nvSpPr>
          <p:cNvPr id="7" name="Content Placeholder 6">
            <a:extLst>
              <a:ext uri="{FF2B5EF4-FFF2-40B4-BE49-F238E27FC236}">
                <a16:creationId xmlns:a16="http://schemas.microsoft.com/office/drawing/2014/main" id="{53BCAD2F-020F-B5E5-8D56-10854C1BEE74}"/>
              </a:ext>
            </a:extLst>
          </p:cNvPr>
          <p:cNvSpPr>
            <a:spLocks noGrp="1"/>
          </p:cNvSpPr>
          <p:nvPr>
            <p:ph sz="quarter" idx="13"/>
          </p:nvPr>
        </p:nvSpPr>
        <p:spPr>
          <a:xfrm>
            <a:off x="294969" y="1266092"/>
            <a:ext cx="11484076" cy="5423633"/>
          </a:xfrm>
        </p:spPr>
        <p:txBody>
          <a:bodyPr vert="horz" lIns="91440" tIns="45720" rIns="91440" bIns="45720" rtlCol="0">
            <a:normAutofit fontScale="92500" lnSpcReduction="20000"/>
          </a:bodyPr>
          <a:lstStyle/>
          <a:p>
            <a:pPr>
              <a:lnSpc>
                <a:spcPct val="100000"/>
              </a:lnSpc>
            </a:pPr>
            <a:r>
              <a:rPr lang="en-US" sz="1700" b="1" dirty="0">
                <a:solidFill>
                  <a:schemeClr val="tx2"/>
                </a:solidFill>
              </a:rPr>
              <a:t>Precision:</a:t>
            </a:r>
          </a:p>
          <a:p>
            <a:pPr lvl="1" algn="just">
              <a:lnSpc>
                <a:spcPct val="115000"/>
              </a:lnSpc>
              <a:spcAft>
                <a:spcPts val="800"/>
              </a:spcAft>
              <a:buSzPts val="1000"/>
              <a:tabLst>
                <a:tab pos="457200" algn="l"/>
              </a:tabLst>
            </a:pPr>
            <a:r>
              <a:rPr lang="en-US" sz="1300" dirty="0">
                <a:solidFill>
                  <a:schemeClr val="tx2"/>
                </a:solidFill>
              </a:rPr>
              <a:t>LDA Precision for 'Canadian' (1.00): The optimized LDA model achieved perfect precision for the 'Canadian' class, meaning every prediction for 'Canadian' was correct. This indicates that the LDA model was more efficient at avoiding false positives for this class.</a:t>
            </a:r>
          </a:p>
          <a:p>
            <a:pPr lvl="1" algn="just">
              <a:lnSpc>
                <a:spcPct val="115000"/>
              </a:lnSpc>
              <a:spcAft>
                <a:spcPts val="800"/>
              </a:spcAft>
              <a:buSzPts val="1000"/>
              <a:tabLst>
                <a:tab pos="457200" algn="l"/>
              </a:tabLst>
            </a:pPr>
            <a:r>
              <a:rPr lang="en-US" sz="1300" dirty="0">
                <a:solidFill>
                  <a:schemeClr val="tx2"/>
                </a:solidFill>
              </a:rPr>
              <a:t>QDA Precision for 'Kama' (0.92): The QDA model had a slightly lower precision for the 'Kama' class compared to LDA (0.93). This shows that LDA had a slight edge in avoiding false positives, especially for the 'Kama' class.</a:t>
            </a:r>
          </a:p>
          <a:p>
            <a:pPr lvl="1" algn="just">
              <a:lnSpc>
                <a:spcPct val="115000"/>
              </a:lnSpc>
              <a:spcAft>
                <a:spcPts val="800"/>
              </a:spcAft>
              <a:buSzPts val="1000"/>
              <a:tabLst>
                <a:tab pos="457200" algn="l"/>
              </a:tabLst>
            </a:pPr>
            <a:r>
              <a:rPr lang="en-US" sz="1300" dirty="0">
                <a:solidFill>
                  <a:schemeClr val="tx2"/>
                </a:solidFill>
              </a:rPr>
              <a:t>Insight: Overall, LDA demonstrated better precision for 'Canadian,' while QDA showed marginally lower precision for 'Kama.’</a:t>
            </a:r>
          </a:p>
          <a:p>
            <a:pPr marR="0" lvl="1" algn="just">
              <a:lnSpc>
                <a:spcPct val="115000"/>
              </a:lnSpc>
              <a:spcAft>
                <a:spcPts val="800"/>
              </a:spcAft>
              <a:buSzPts val="1000"/>
              <a:tabLst>
                <a:tab pos="457200" algn="l"/>
              </a:tabLst>
            </a:pPr>
            <a:r>
              <a:rPr lang="en-US" sz="1700" b="1" dirty="0">
                <a:solidFill>
                  <a:schemeClr val="tx2"/>
                </a:solidFill>
              </a:rPr>
              <a:t>Recall:</a:t>
            </a:r>
          </a:p>
          <a:p>
            <a:pPr marR="0" lvl="1" algn="just">
              <a:lnSpc>
                <a:spcPct val="115000"/>
              </a:lnSpc>
              <a:spcAft>
                <a:spcPts val="800"/>
              </a:spcAft>
              <a:buSzPts val="1000"/>
              <a:tabLst>
                <a:tab pos="457200" algn="l"/>
              </a:tabLst>
            </a:pPr>
            <a:r>
              <a:rPr lang="en-US" sz="1300" dirty="0">
                <a:solidFill>
                  <a:schemeClr val="tx2"/>
                </a:solidFill>
              </a:rPr>
              <a:t>LDA Recall for 'Rosa' (1.00): The LDA model achieved perfect recall for the 'Rosa' class, meaning that it correctly identified all 'Rosa' samples without missing any.</a:t>
            </a:r>
          </a:p>
          <a:p>
            <a:pPr marR="0" lvl="1" algn="just">
              <a:lnSpc>
                <a:spcPct val="115000"/>
              </a:lnSpc>
              <a:spcAft>
                <a:spcPts val="800"/>
              </a:spcAft>
              <a:buSzPts val="1000"/>
              <a:tabLst>
                <a:tab pos="457200" algn="l"/>
              </a:tabLst>
            </a:pPr>
            <a:r>
              <a:rPr lang="en-US" sz="1300" dirty="0">
                <a:solidFill>
                  <a:schemeClr val="tx2"/>
                </a:solidFill>
              </a:rPr>
              <a:t>QDA Recall for 'Kama' (0.86): QDA had a lower recall for 'Kama,' correctly identifying 86% of the 'Kama' samples. This suggests that QDA missed a couple of 'Kama' samples, indicating a weaker performance in recall for this class compared to LDA.</a:t>
            </a:r>
          </a:p>
          <a:p>
            <a:pPr marR="0" lvl="1" algn="just">
              <a:lnSpc>
                <a:spcPct val="115000"/>
              </a:lnSpc>
              <a:spcAft>
                <a:spcPts val="800"/>
              </a:spcAft>
              <a:buSzPts val="1000"/>
              <a:tabLst>
                <a:tab pos="457200" algn="l"/>
              </a:tabLst>
            </a:pPr>
            <a:r>
              <a:rPr lang="en-US" sz="1300" dirty="0">
                <a:solidFill>
                  <a:schemeClr val="tx2"/>
                </a:solidFill>
              </a:rPr>
              <a:t>Insight: LDA performed better in terms of recall, particularly for the 'Rosa' class, while QDA struggled more with recalling 'Kama' samples.</a:t>
            </a:r>
          </a:p>
          <a:p>
            <a:pPr lvl="1" algn="just">
              <a:lnSpc>
                <a:spcPct val="115000"/>
              </a:lnSpc>
              <a:spcAft>
                <a:spcPts val="800"/>
              </a:spcAft>
              <a:buSzPts val="1000"/>
              <a:tabLst>
                <a:tab pos="457200" algn="l"/>
              </a:tabLst>
            </a:pPr>
            <a:r>
              <a:rPr lang="en-US" sz="1700" b="1" dirty="0">
                <a:solidFill>
                  <a:schemeClr val="tx2"/>
                </a:solidFill>
              </a:rPr>
              <a:t>F1-Score:</a:t>
            </a:r>
          </a:p>
          <a:p>
            <a:pPr lvl="1" algn="just">
              <a:lnSpc>
                <a:spcPct val="115000"/>
              </a:lnSpc>
              <a:spcAft>
                <a:spcPts val="800"/>
              </a:spcAft>
              <a:buSzPts val="1000"/>
              <a:tabLst>
                <a:tab pos="457200" algn="l"/>
              </a:tabLst>
            </a:pPr>
            <a:r>
              <a:rPr lang="en-US" sz="1300" dirty="0">
                <a:solidFill>
                  <a:schemeClr val="tx2"/>
                </a:solidFill>
              </a:rPr>
              <a:t>LDA F1-Score for 'Canadian' (0.96): The F1-score for the 'Canadian' class in the LDA model was higher (0.96), showing a strong balance between precision and recall for this class.</a:t>
            </a:r>
          </a:p>
          <a:p>
            <a:pPr lvl="1" algn="just">
              <a:lnSpc>
                <a:spcPct val="115000"/>
              </a:lnSpc>
              <a:spcAft>
                <a:spcPts val="800"/>
              </a:spcAft>
              <a:buSzPts val="1000"/>
              <a:tabLst>
                <a:tab pos="457200" algn="l"/>
              </a:tabLst>
            </a:pPr>
            <a:r>
              <a:rPr lang="en-US" sz="1300" dirty="0">
                <a:solidFill>
                  <a:schemeClr val="tx2"/>
                </a:solidFill>
              </a:rPr>
              <a:t>QDA F1-Score for 'Kama' (0.89): The QDA model’s F1-score for 'Kama' was lower (0.89), indicating that QDA was less balanced between precision and recall for this class compared to LDA.</a:t>
            </a:r>
          </a:p>
          <a:p>
            <a:pPr lvl="1" algn="just">
              <a:lnSpc>
                <a:spcPct val="115000"/>
              </a:lnSpc>
              <a:spcAft>
                <a:spcPts val="800"/>
              </a:spcAft>
              <a:buSzPts val="1000"/>
              <a:tabLst>
                <a:tab pos="457200" algn="l"/>
              </a:tabLst>
            </a:pPr>
            <a:r>
              <a:rPr lang="en-US" sz="1300" dirty="0">
                <a:solidFill>
                  <a:schemeClr val="tx2"/>
                </a:solidFill>
              </a:rPr>
              <a:t>Insight: LDA exhibited a better balance of precision and recall for the 'Canadian' class, as reflected in the higher F1-score, while QDA performed slightly worse for 'Kama.'</a:t>
            </a:r>
          </a:p>
          <a:p>
            <a:pPr lvl="1" algn="just">
              <a:lnSpc>
                <a:spcPct val="115000"/>
              </a:lnSpc>
              <a:spcAft>
                <a:spcPts val="800"/>
              </a:spcAft>
              <a:buSzPts val="1000"/>
              <a:tabLst>
                <a:tab pos="457200" algn="l"/>
              </a:tabLst>
            </a:pPr>
            <a:endParaRPr lang="en-US" sz="1100" dirty="0">
              <a:solidFill>
                <a:schemeClr val="tx2"/>
              </a:solidFill>
            </a:endParaRPr>
          </a:p>
        </p:txBody>
      </p:sp>
      <p:sp>
        <p:nvSpPr>
          <p:cNvPr id="6" name="Slide Number Placeholder 5">
            <a:extLst>
              <a:ext uri="{FF2B5EF4-FFF2-40B4-BE49-F238E27FC236}">
                <a16:creationId xmlns:a16="http://schemas.microsoft.com/office/drawing/2014/main" id="{0C01828B-2768-27CF-3976-72BABED294F8}"/>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7</a:t>
            </a:fld>
            <a:endParaRPr lang="en-US" cap="all" dirty="0">
              <a:solidFill>
                <a:schemeClr val="tx2"/>
              </a:solidFill>
            </a:endParaRPr>
          </a:p>
        </p:txBody>
      </p:sp>
    </p:spTree>
    <p:extLst>
      <p:ext uri="{BB962C8B-B14F-4D97-AF65-F5344CB8AC3E}">
        <p14:creationId xmlns:p14="http://schemas.microsoft.com/office/powerpoint/2010/main" val="437294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183B41-25D2-38D4-717F-D80116AD6290}"/>
            </a:ext>
          </a:extLst>
        </p:cNvPr>
        <p:cNvGrpSpPr/>
        <p:nvPr/>
      </p:nvGrpSpPr>
      <p:grpSpPr>
        <a:xfrm>
          <a:off x="0" y="0"/>
          <a:ext cx="0" cy="0"/>
          <a:chOff x="0" y="0"/>
          <a:chExt cx="0" cy="0"/>
        </a:xfrm>
      </p:grpSpPr>
      <p:sp>
        <p:nvSpPr>
          <p:cNvPr id="172" name="Rectangle 171">
            <a:extLst>
              <a:ext uri="{FF2B5EF4-FFF2-40B4-BE49-F238E27FC236}">
                <a16:creationId xmlns:a16="http://schemas.microsoft.com/office/drawing/2014/main" id="{5546D648-87CB-2843-A9CB-03B430C126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74" name="Group 173">
            <a:extLst>
              <a:ext uri="{FF2B5EF4-FFF2-40B4-BE49-F238E27FC236}">
                <a16:creationId xmlns:a16="http://schemas.microsoft.com/office/drawing/2014/main" id="{0510FA8A-A57D-EDCB-79BE-20FBE707D1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5" name="Straight Connector 174">
              <a:extLst>
                <a:ext uri="{FF2B5EF4-FFF2-40B4-BE49-F238E27FC236}">
                  <a16:creationId xmlns:a16="http://schemas.microsoft.com/office/drawing/2014/main" id="{CE50A24E-0B8D-B238-1F47-7250ADD1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D189EED9-14B9-DB0E-15F2-4133B65F3A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F10EE91-5E4B-3DDA-3A00-C8433067A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E3CB5A9-2280-A63D-8341-E7AC707A29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97F2502-5AA6-26C4-BD8B-9A90070E32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DAA167D-6CCC-6AFF-4D14-0975A7881F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3055B0DE-7CDC-1501-EB2A-F8054FD472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A7A140A3-E46A-D3EC-9BA3-872363CC8D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2345606-6276-D36F-FCA5-AD9336959D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349374B1-88C3-E57E-EF2F-EC84D5F57C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CF7208A7-4D9E-009F-8C0D-A93BD25FA1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372B571-4236-7A39-97A9-4B479A8698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FC0CDA94-E4BA-0B7C-4505-F19EBBE3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01683F9-66FA-D005-2C07-9558BFA1C6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5101A502-838E-8048-A138-A03D80E5B1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69EEDD79-53CA-D11F-E9B5-CA7CF82489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0B391728-6745-0D1A-B25F-B2C53B17B3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ADBB3F5-1D7B-99EE-D370-C120CEF7B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7BCA1D5-0DBB-4B9B-94E1-6094C22266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6968942B-232C-CDE4-3F8C-BFE2F348D7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D199700-5073-C5E9-CD36-8C4A0A5608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3DCBDDFC-5996-EA05-D2EA-1ABB9301E8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75F46542-E4B7-DF69-1C8A-6B7BFBDC6C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CCCEDB8D-D05C-00E9-315A-357186A4F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3CF294A6-E9DD-362C-DD99-826C3D92C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73C79060-59C7-F313-44DD-578EF3E7A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34E0E26A-5CA2-9DBA-8E93-960B1FAA89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A5F80163-D195-232A-6D7E-BD2C83C98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459CC5FA-46F3-A194-1F2B-2A28A77965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05" name="Freeform: Shape 204">
            <a:extLst>
              <a:ext uri="{FF2B5EF4-FFF2-40B4-BE49-F238E27FC236}">
                <a16:creationId xmlns:a16="http://schemas.microsoft.com/office/drawing/2014/main" id="{1CC878ED-C7D5-BF54-F75A-38BCA3FC0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7" name="Freeform: Shape 206">
            <a:extLst>
              <a:ext uri="{FF2B5EF4-FFF2-40B4-BE49-F238E27FC236}">
                <a16:creationId xmlns:a16="http://schemas.microsoft.com/office/drawing/2014/main" id="{19CE0E13-A3D7-7394-847C-EFCB9AE7A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9" name="Rectangle 208">
            <a:extLst>
              <a:ext uri="{FF2B5EF4-FFF2-40B4-BE49-F238E27FC236}">
                <a16:creationId xmlns:a16="http://schemas.microsoft.com/office/drawing/2014/main" id="{8EA22054-B556-B974-FE33-866225164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11" name="Group 210">
            <a:extLst>
              <a:ext uri="{FF2B5EF4-FFF2-40B4-BE49-F238E27FC236}">
                <a16:creationId xmlns:a16="http://schemas.microsoft.com/office/drawing/2014/main" id="{9238644C-9C37-CD96-4281-D24E5EF821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2" name="Straight Connector 211">
              <a:extLst>
                <a:ext uri="{FF2B5EF4-FFF2-40B4-BE49-F238E27FC236}">
                  <a16:creationId xmlns:a16="http://schemas.microsoft.com/office/drawing/2014/main" id="{A4570ED0-1919-4F6C-CC2F-3EDCC11F23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25F17B4-E001-4637-E2F7-08153467E3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18F0CC7-5007-8F68-A5CA-0D76A7900B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BDB58C05-7387-7AC1-6958-3C47297C73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F26E026-4A22-E651-2B4E-878755D9C9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B41F11AD-66CA-1495-D040-43065BC5CC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0555C47A-9FA9-BFFA-5B2A-6D0068497C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85F06334-440B-ECC7-AB96-884492B15A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C79129BC-590E-C2B3-F4DD-065BAFA70B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6813C7B-79DE-33BE-BB87-3E84F644CF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2AA84AA-36F0-493F-1DC9-E9FE0B3988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7F18A30-98F0-F78B-20C9-4425B5E65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DFC29274-6E70-201F-A3B2-30ACFC1A9E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64A04E30-DB9B-8BE1-A21C-844020D34D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C1C9655-F6E6-C807-A5F5-186F2ECE9C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0394E952-D6AC-11BE-D78B-A54C32204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B125978E-6943-AF7E-13F4-63846571CF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A8139F71-0081-E62C-4F9B-B22B9AC05F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7A9AF72F-AE8B-53E3-FA42-FD8AA88B52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4878BC4D-8ACB-6339-4428-C3EF11FD28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1F3EE393-693D-181C-A96C-40EABFC6FD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4AA09340-FF7C-26C8-006A-271BA67262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8569A3F0-9968-5D0D-B286-9CC41766F8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28A99C22-645B-6CBB-859E-D9BB36469A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D5DB33C-51E1-9804-B184-D197F6B401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E76B4AFA-E998-80FA-A46B-B4EA4A4503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CB16527-15BF-99A5-6A44-DFCD7DA428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4994078C-7F06-1405-F7AE-633B079DB4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5FCE87A6-C4B1-33FA-1766-AD55F143C5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42" name="Freeform: Shape 241">
            <a:extLst>
              <a:ext uri="{FF2B5EF4-FFF2-40B4-BE49-F238E27FC236}">
                <a16:creationId xmlns:a16="http://schemas.microsoft.com/office/drawing/2014/main" id="{6C080FC5-1F95-59FF-D948-5F8AA4EB1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44" name="Group 243">
            <a:extLst>
              <a:ext uri="{FF2B5EF4-FFF2-40B4-BE49-F238E27FC236}">
                <a16:creationId xmlns:a16="http://schemas.microsoft.com/office/drawing/2014/main" id="{D2AB7B89-1326-077A-6246-124192B8B9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45" name="Straight Connector 244">
              <a:extLst>
                <a:ext uri="{FF2B5EF4-FFF2-40B4-BE49-F238E27FC236}">
                  <a16:creationId xmlns:a16="http://schemas.microsoft.com/office/drawing/2014/main" id="{677D7E36-7C91-8E51-A6BD-1D4AA3AA0E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532A9296-7FE6-4C3A-B3B7-B2DABE27B7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D5F03E6-C5B4-FF08-B307-D16AC3F1B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63DBE53-D9FA-2C56-0743-71D8C9ABD9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C3DF593C-32F7-13F3-E7E7-695D40321F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C7F85EAD-242B-F9EA-0ED5-6EA1834C03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1C787880-5893-118A-937E-EB90383669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76D6119F-68AC-E5AA-D67A-31711C621F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C76328E1-31B8-5B67-031F-C6CF1A394E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81842A40-7BA6-7A66-FEE5-27A9CC9BC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A64591D0-50F8-2E4A-AE08-91A3130727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4A3985BA-B4C2-211E-324F-C96B47421B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495C309B-2891-9E40-301F-73E7EECF39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3EF4730-FB1F-BA93-8278-5A38573A58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1C301234-0F8F-07CF-CAF1-92BBFD3922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0AC98821-51D1-18CA-C933-666616CF66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6FA1731D-E491-09E0-E992-25B4EB26C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B2CBA565-F78F-EC9F-ADDD-604C35681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57688A41-4FF6-A909-7132-BD2558AE92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C7B23D8-5D6D-2AB2-3781-92A7EF5923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3786897E-1502-4298-66D0-B6813647E0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7C4C2D1-F8B3-C894-5825-CEC7832471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988BC673-BB04-2531-C512-515E86C018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CDF13D0-841C-4918-7D8D-A63917871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14823016-811C-5F7B-FF32-788BB3D56A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A6297B9B-75DA-F0C2-D301-C226241D1A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5899DF84-C675-122F-E4A8-0E733B233E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5CB1BCB-478F-E4B4-778A-6ED4670247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092F58A-D005-73FF-344F-8377D9CEA9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75" name="Rectangle 274">
            <a:extLst>
              <a:ext uri="{FF2B5EF4-FFF2-40B4-BE49-F238E27FC236}">
                <a16:creationId xmlns:a16="http://schemas.microsoft.com/office/drawing/2014/main" id="{0C8F5393-4567-3947-17AE-CF074B4BE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7" name="Rectangle 276">
            <a:extLst>
              <a:ext uri="{FF2B5EF4-FFF2-40B4-BE49-F238E27FC236}">
                <a16:creationId xmlns:a16="http://schemas.microsoft.com/office/drawing/2014/main" id="{93DC5875-E4C6-FC9A-1BFD-41D2A963C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9" name="Right Triangle 278">
            <a:extLst>
              <a:ext uri="{FF2B5EF4-FFF2-40B4-BE49-F238E27FC236}">
                <a16:creationId xmlns:a16="http://schemas.microsoft.com/office/drawing/2014/main" id="{06157B94-9481-0D29-DDAF-F0505410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lowchart: Document 280">
            <a:extLst>
              <a:ext uri="{FF2B5EF4-FFF2-40B4-BE49-F238E27FC236}">
                <a16:creationId xmlns:a16="http://schemas.microsoft.com/office/drawing/2014/main" id="{88EDAFC8-18D4-ACD8-24BE-7F0793BA9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83" name="Group 282">
            <a:extLst>
              <a:ext uri="{FF2B5EF4-FFF2-40B4-BE49-F238E27FC236}">
                <a16:creationId xmlns:a16="http://schemas.microsoft.com/office/drawing/2014/main" id="{0CACFC45-9FFD-4546-A186-A70EEFE5C5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84" name="Straight Connector 283">
              <a:extLst>
                <a:ext uri="{FF2B5EF4-FFF2-40B4-BE49-F238E27FC236}">
                  <a16:creationId xmlns:a16="http://schemas.microsoft.com/office/drawing/2014/main" id="{03E47805-BB15-99CF-9AA4-BEF8BCD504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7D90DB7-F16F-C51F-677F-4631F79469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CAEFE23C-D420-EE93-0731-5972D8FB4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EFA48755-7A1B-EDFE-FC89-B18A0A715B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A552334-4450-545F-29E2-148EB0B07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6D1A7423-AF78-5FBA-BCF5-87150B6849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9E9A0AE2-89C5-0341-59F4-265DF7C04A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B52A4E00-3A6B-F652-D4C8-D9BDCBC0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E4E47B92-1750-85DB-D2A5-73B6512B65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8707EE85-33CB-10CB-260F-60A1CADF30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C4AAB464-1F5F-22CC-4A32-34B2A527E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B39D6AC-244B-EE79-0287-3BE3961BE7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CA71234B-2732-A760-49C2-656635B2A7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F4B9F5FF-5226-C86C-FE74-8676D12908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9DA2FA9A-D39B-30CA-9AE6-CD7AF75D90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7D3B3725-5F92-DCA0-1051-C77E901F6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DB9AD712-ED76-1C19-60EF-8D008743B3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92ED67B-5575-B1BA-CE6B-5ED88838EF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DD87B0E4-51C3-29CD-1777-E22D64102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308BABAA-63D8-16A9-3836-5F0E4CCAC7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EC69AFA2-A2D5-A891-5B63-53904F6C84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0BF714C-9487-3220-E334-F20097254D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FBA84208-127F-8E5C-70F7-A89D40B49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AD2FCD5B-34D1-2C77-D3A5-8E2C0B4FDC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9AD2068-0F81-CDA1-6C55-79A7F31BE2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252476A0-3557-D374-58DE-E348607CF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4360558D-5D32-680B-E570-3D5988E8D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635019DE-CBC2-E8DA-9238-D77812F09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C0411E2A-308C-6ED9-5F7F-957D269745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029F9D0D-AE69-ACDC-1226-DD3C8952C77F}"/>
              </a:ext>
            </a:extLst>
          </p:cNvPr>
          <p:cNvSpPr>
            <a:spLocks noGrp="1"/>
          </p:cNvSpPr>
          <p:nvPr>
            <p:ph type="title"/>
          </p:nvPr>
        </p:nvSpPr>
        <p:spPr>
          <a:xfrm>
            <a:off x="457199" y="167149"/>
            <a:ext cx="9404556" cy="1005428"/>
          </a:xfrm>
        </p:spPr>
        <p:txBody>
          <a:bodyPr vert="horz" lIns="91440" tIns="45720" rIns="91440" bIns="45720" rtlCol="0" anchor="ctr">
            <a:normAutofit/>
          </a:bodyPr>
          <a:lstStyle/>
          <a:p>
            <a:pPr algn="l"/>
            <a:r>
              <a:rPr lang="en-US" sz="4000" dirty="0">
                <a:solidFill>
                  <a:schemeClr val="tx2"/>
                </a:solidFill>
              </a:rPr>
              <a:t>Recommendations for Mr. John Hughes</a:t>
            </a:r>
          </a:p>
        </p:txBody>
      </p:sp>
      <p:sp>
        <p:nvSpPr>
          <p:cNvPr id="7" name="Content Placeholder 6">
            <a:extLst>
              <a:ext uri="{FF2B5EF4-FFF2-40B4-BE49-F238E27FC236}">
                <a16:creationId xmlns:a16="http://schemas.microsoft.com/office/drawing/2014/main" id="{EA25EDE9-9843-CF8D-4E8A-CA8DCD64A25C}"/>
              </a:ext>
            </a:extLst>
          </p:cNvPr>
          <p:cNvSpPr>
            <a:spLocks noGrp="1"/>
          </p:cNvSpPr>
          <p:nvPr>
            <p:ph sz="quarter" idx="13"/>
          </p:nvPr>
        </p:nvSpPr>
        <p:spPr>
          <a:xfrm>
            <a:off x="457199" y="1172578"/>
            <a:ext cx="11169695" cy="5306880"/>
          </a:xfrm>
        </p:spPr>
        <p:txBody>
          <a:bodyPr vert="horz" lIns="91440" tIns="45720" rIns="91440" bIns="45720" rtlCol="0">
            <a:noAutofit/>
          </a:bodyPr>
          <a:lstStyle/>
          <a:p>
            <a:pPr>
              <a:lnSpc>
                <a:spcPct val="100000"/>
              </a:lnSpc>
            </a:pPr>
            <a:r>
              <a:rPr lang="en-US" sz="1800" b="1" dirty="0">
                <a:solidFill>
                  <a:schemeClr val="tx2"/>
                </a:solidFill>
              </a:rPr>
              <a:t>1. </a:t>
            </a:r>
            <a:r>
              <a:rPr lang="en-US" sz="1800" b="1" dirty="0">
                <a:effectLst/>
                <a:latin typeface="Aptos" panose="020B0004020202020204" pitchFamily="34" charset="0"/>
                <a:ea typeface="Aptos" panose="020B0004020202020204" pitchFamily="34" charset="0"/>
                <a:cs typeface="Times New Roman" panose="02020603050405020304" pitchFamily="18" charset="0"/>
              </a:rPr>
              <a:t>Conduct Hyperparameter Tuning for QDA</a:t>
            </a:r>
            <a:r>
              <a:rPr lang="en-US" sz="1800" b="1" dirty="0">
                <a:solidFill>
                  <a:schemeClr val="tx2"/>
                </a:solidFill>
              </a:rPr>
              <a:t>:</a:t>
            </a:r>
          </a:p>
          <a:p>
            <a:pPr>
              <a:lnSpc>
                <a:spcPct val="100000"/>
              </a:lnSpc>
            </a:pPr>
            <a:r>
              <a:rPr lang="en-US" sz="1600" b="1" dirty="0">
                <a:solidFill>
                  <a:schemeClr val="tx2"/>
                </a:solidFill>
              </a:rPr>
              <a:t>Recommendation: </a:t>
            </a:r>
            <a:r>
              <a:rPr lang="en-US" sz="1600" dirty="0">
                <a:solidFill>
                  <a:schemeClr val="tx2"/>
                </a:solidFill>
              </a:rPr>
              <a:t>Although LDA had hyperparameters optimized, the QDA model was used with default parameters. Future analysis should include systematic hyperparameter tuning for QDA to explore potential improvements. Techniques like grid search or random search can be applied to test various configurations and enhance QDA’s predictive performance.</a:t>
            </a:r>
          </a:p>
          <a:p>
            <a:pPr>
              <a:lnSpc>
                <a:spcPct val="100000"/>
              </a:lnSpc>
            </a:pPr>
            <a:r>
              <a:rPr lang="en-US" sz="1600" b="1" dirty="0">
                <a:solidFill>
                  <a:schemeClr val="tx2"/>
                </a:solidFill>
              </a:rPr>
              <a:t>Explanation: </a:t>
            </a:r>
            <a:r>
              <a:rPr lang="en-US" sz="1600" dirty="0">
                <a:solidFill>
                  <a:schemeClr val="tx2"/>
                </a:solidFill>
              </a:rPr>
              <a:t>Tuning parameters for QDA could help the model perform better, especially in handling minority classes, as certain configurations might help address overfitting or underfitting issues.</a:t>
            </a:r>
          </a:p>
          <a:p>
            <a:pPr>
              <a:lnSpc>
                <a:spcPct val="100000"/>
              </a:lnSpc>
            </a:pPr>
            <a:endParaRPr lang="en-US" sz="1600" dirty="0">
              <a:solidFill>
                <a:schemeClr val="tx2"/>
              </a:solidFill>
            </a:endParaRPr>
          </a:p>
          <a:p>
            <a:pPr>
              <a:lnSpc>
                <a:spcPct val="100000"/>
              </a:lnSpc>
            </a:pPr>
            <a:r>
              <a:rPr lang="en-US" sz="1800" b="1" dirty="0">
                <a:solidFill>
                  <a:schemeClr val="tx2"/>
                </a:solidFill>
              </a:rPr>
              <a:t>2. </a:t>
            </a:r>
            <a:r>
              <a:rPr lang="en-US" sz="1800" b="1" dirty="0">
                <a:effectLst/>
                <a:latin typeface="Aptos" panose="020B0004020202020204" pitchFamily="34" charset="0"/>
                <a:ea typeface="Aptos" panose="020B0004020202020204" pitchFamily="34" charset="0"/>
                <a:cs typeface="Times New Roman" panose="02020603050405020304" pitchFamily="18" charset="0"/>
              </a:rPr>
              <a:t>Explore Additional Classification Algorithms</a:t>
            </a:r>
            <a:r>
              <a:rPr lang="en-US" sz="1800" b="1" dirty="0">
                <a:solidFill>
                  <a:schemeClr val="tx2"/>
                </a:solidFill>
              </a:rPr>
              <a:t>:</a:t>
            </a:r>
          </a:p>
          <a:p>
            <a:pPr>
              <a:lnSpc>
                <a:spcPct val="100000"/>
              </a:lnSpc>
            </a:pPr>
            <a:r>
              <a:rPr lang="en-US" sz="1600" b="1" dirty="0">
                <a:solidFill>
                  <a:schemeClr val="tx2"/>
                </a:solidFill>
              </a:rPr>
              <a:t>Recommendation: </a:t>
            </a:r>
            <a:r>
              <a:rPr lang="en-US" sz="1600" dirty="0">
                <a:solidFill>
                  <a:schemeClr val="tx2"/>
                </a:solidFill>
              </a:rPr>
              <a:t>Given the close performance of LDA and QDA, it is recommended to explore more complex algorithms like Support Vector Machines (SVM) or Random Forests. These models are often more robust in capturing complex relationships within the dataset and may provide better accuracy and generalization across wheat varieties. This could lead to further improvements in predicting wheat types with more nuanced patterns.</a:t>
            </a:r>
          </a:p>
          <a:p>
            <a:pPr>
              <a:lnSpc>
                <a:spcPct val="100000"/>
              </a:lnSpc>
            </a:pPr>
            <a:r>
              <a:rPr lang="en-US" sz="1600" b="1" dirty="0">
                <a:solidFill>
                  <a:schemeClr val="tx2"/>
                </a:solidFill>
              </a:rPr>
              <a:t>Explanation: </a:t>
            </a:r>
            <a:r>
              <a:rPr lang="en-US" sz="1600" dirty="0">
                <a:solidFill>
                  <a:schemeClr val="tx2"/>
                </a:solidFill>
              </a:rPr>
              <a:t>While LDA and QDA performed well, exploring advanced models could provide greater flexibility in handling non-linearity and interactions between features, which might not be well captured by linear models alone.</a:t>
            </a:r>
          </a:p>
        </p:txBody>
      </p:sp>
      <p:sp>
        <p:nvSpPr>
          <p:cNvPr id="6" name="Slide Number Placeholder 5">
            <a:extLst>
              <a:ext uri="{FF2B5EF4-FFF2-40B4-BE49-F238E27FC236}">
                <a16:creationId xmlns:a16="http://schemas.microsoft.com/office/drawing/2014/main" id="{AA20EB56-A171-D822-0C20-23A17610964B}"/>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8</a:t>
            </a:fld>
            <a:endParaRPr lang="en-US" cap="all">
              <a:solidFill>
                <a:schemeClr val="tx2"/>
              </a:solidFill>
            </a:endParaRPr>
          </a:p>
        </p:txBody>
      </p:sp>
    </p:spTree>
    <p:extLst>
      <p:ext uri="{BB962C8B-B14F-4D97-AF65-F5344CB8AC3E}">
        <p14:creationId xmlns:p14="http://schemas.microsoft.com/office/powerpoint/2010/main" val="151609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5" y="2332139"/>
            <a:ext cx="3982780" cy="1501630"/>
          </a:xfrm>
        </p:spPr>
        <p:txBody>
          <a:bodyPr/>
          <a:lstStyle/>
          <a:p>
            <a:r>
              <a:rPr lang="en-US" sz="5400" dirty="0"/>
              <a:t>Thank you!</a:t>
            </a:r>
          </a:p>
        </p:txBody>
      </p:sp>
      <p:pic>
        <p:nvPicPr>
          <p:cNvPr id="23" name="Picture Placeholder 22" descr="Person Writing at a desk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9</a:t>
            </a:fld>
            <a:endParaRPr lang="en-US" dirty="0"/>
          </a:p>
        </p:txBody>
      </p:sp>
    </p:spTree>
    <p:extLst>
      <p:ext uri="{BB962C8B-B14F-4D97-AF65-F5344CB8AC3E}">
        <p14:creationId xmlns:p14="http://schemas.microsoft.com/office/powerpoint/2010/main" val="1833651384"/>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9FD94B-CF2B-4485-954E-6805E96E51FA}">
  <ds:schemaRefs>
    <ds:schemaRef ds:uri="http://schemas.microsoft.com/sharepoint/v3/contenttype/forms"/>
  </ds:schemaRefs>
</ds:datastoreItem>
</file>

<file path=customXml/itemProps3.xml><?xml version="1.0" encoding="utf-8"?>
<ds:datastoreItem xmlns:ds="http://schemas.openxmlformats.org/officeDocument/2006/customXml" ds:itemID="{538316A4-DB9D-4B40-83D1-0433996D54B0}">
  <ds:schemaRefs>
    <ds:schemaRef ds:uri="http://schemas.microsoft.com/office/2006/metadata/properties"/>
    <ds:schemaRef ds:uri="http://schemas.microsoft.com/office/2006/documentManagement/types"/>
    <ds:schemaRef ds:uri="http://purl.org/dc/elements/1.1/"/>
    <ds:schemaRef ds:uri="16c05727-aa75-4e4a-9b5f-8a80a1165891"/>
    <ds:schemaRef ds:uri="http://www.w3.org/XML/1998/namespace"/>
    <ds:schemaRef ds:uri="http://purl.org/dc/dcmitype/"/>
    <ds:schemaRef ds:uri="http://schemas.microsoft.com/office/infopath/2007/PartnerControls"/>
    <ds:schemaRef ds:uri="http://schemas.openxmlformats.org/package/2006/metadata/core-properties"/>
    <ds:schemaRef ds:uri="http://purl.org/dc/terms/"/>
    <ds:schemaRef ds:uri="230e9df3-be65-4c73-a93b-d1236ebd677e"/>
    <ds:schemaRef ds:uri="71af3243-3dd4-4a8d-8c0d-dd76da1f02a5"/>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224</TotalTime>
  <Words>1379</Words>
  <Application>Microsoft Office PowerPoint</Application>
  <PresentationFormat>Widescreen</PresentationFormat>
  <Paragraphs>69</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Arial</vt:lpstr>
      <vt:lpstr>Calibri</vt:lpstr>
      <vt:lpstr>Courier New</vt:lpstr>
      <vt:lpstr>Posterama</vt:lpstr>
      <vt:lpstr>Wingdings</vt:lpstr>
      <vt:lpstr>SineVTI</vt:lpstr>
      <vt:lpstr>Assignment -3 </vt:lpstr>
      <vt:lpstr>Agenda</vt:lpstr>
      <vt:lpstr>Rational  Statement</vt:lpstr>
      <vt:lpstr>Key Insights from Pandas Profile Report</vt:lpstr>
      <vt:lpstr>Confusion Matrix / Classification Report for Optimized LDA </vt:lpstr>
      <vt:lpstr>Confusion Matrix / Classification Report for Optimized QDA </vt:lpstr>
      <vt:lpstr>Optimized LDA &amp; QDA Comparison</vt:lpstr>
      <vt:lpstr>Recommendations for Mr. John Hughes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 Panchal</dc:creator>
  <cp:lastModifiedBy>Simran .</cp:lastModifiedBy>
  <cp:revision>24</cp:revision>
  <dcterms:created xsi:type="dcterms:W3CDTF">2024-10-07T19:47:34Z</dcterms:created>
  <dcterms:modified xsi:type="dcterms:W3CDTF">2024-10-18T06:28:13Z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