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30"/>
  </p:notesMasterIdLst>
  <p:handoutMasterIdLst>
    <p:handoutMasterId r:id="rId31"/>
  </p:handoutMasterIdLst>
  <p:sldIdLst>
    <p:sldId id="256" r:id="rId5"/>
    <p:sldId id="310" r:id="rId6"/>
    <p:sldId id="290" r:id="rId7"/>
    <p:sldId id="386" r:id="rId8"/>
    <p:sldId id="394" r:id="rId9"/>
    <p:sldId id="395" r:id="rId10"/>
    <p:sldId id="396" r:id="rId11"/>
    <p:sldId id="397" r:id="rId12"/>
    <p:sldId id="398" r:id="rId13"/>
    <p:sldId id="388" r:id="rId14"/>
    <p:sldId id="390" r:id="rId15"/>
    <p:sldId id="401" r:id="rId16"/>
    <p:sldId id="400" r:id="rId17"/>
    <p:sldId id="404" r:id="rId18"/>
    <p:sldId id="403" r:id="rId19"/>
    <p:sldId id="402" r:id="rId20"/>
    <p:sldId id="405" r:id="rId21"/>
    <p:sldId id="399" r:id="rId22"/>
    <p:sldId id="391" r:id="rId23"/>
    <p:sldId id="406" r:id="rId24"/>
    <p:sldId id="408" r:id="rId25"/>
    <p:sldId id="389" r:id="rId26"/>
    <p:sldId id="393" r:id="rId27"/>
    <p:sldId id="409"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91" d="100"/>
          <a:sy n="91" d="100"/>
        </p:scale>
        <p:origin x="322" y="6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12/10/2024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28C12-48D8-9D9A-44F9-CF7CE36B94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068E14-78B9-94DB-07CA-08C7BA011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B17962-E011-A033-543E-C77375DCD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618207-0383-9FAF-62C8-D8AE7FFDBFE4}"/>
              </a:ext>
            </a:extLst>
          </p:cNvPr>
          <p:cNvSpPr>
            <a:spLocks noGrp="1"/>
          </p:cNvSpPr>
          <p:nvPr>
            <p:ph type="sldNum" sz="quarter" idx="5"/>
          </p:nvPr>
        </p:nvSpPr>
        <p:spPr/>
        <p:txBody>
          <a:bodyPr/>
          <a:lstStyle/>
          <a:p>
            <a:fld id="{96702109-9DB5-4930-9529-97D0F7F71D9D}" type="slidenum">
              <a:rPr lang="en-US" smtClean="0"/>
              <a:t>11</a:t>
            </a:fld>
            <a:endParaRPr lang="en-US" dirty="0"/>
          </a:p>
        </p:txBody>
      </p:sp>
    </p:spTree>
    <p:extLst>
      <p:ext uri="{BB962C8B-B14F-4D97-AF65-F5344CB8AC3E}">
        <p14:creationId xmlns:p14="http://schemas.microsoft.com/office/powerpoint/2010/main" val="3213655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2CBD0-4BD2-FA55-2270-19B919E47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CD5C1E-9983-C094-1A10-13BF774C35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A3419-5AE5-D200-629F-C9AA5FD585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1169FA-C79D-58B0-E07A-1D9E9F50B16E}"/>
              </a:ext>
            </a:extLst>
          </p:cNvPr>
          <p:cNvSpPr>
            <a:spLocks noGrp="1"/>
          </p:cNvSpPr>
          <p:nvPr>
            <p:ph type="sldNum" sz="quarter" idx="5"/>
          </p:nvPr>
        </p:nvSpPr>
        <p:spPr/>
        <p:txBody>
          <a:bodyPr/>
          <a:lstStyle/>
          <a:p>
            <a:fld id="{96702109-9DB5-4930-9529-97D0F7F71D9D}" type="slidenum">
              <a:rPr lang="en-US" smtClean="0"/>
              <a:t>12</a:t>
            </a:fld>
            <a:endParaRPr lang="en-US" dirty="0"/>
          </a:p>
        </p:txBody>
      </p:sp>
    </p:spTree>
    <p:extLst>
      <p:ext uri="{BB962C8B-B14F-4D97-AF65-F5344CB8AC3E}">
        <p14:creationId xmlns:p14="http://schemas.microsoft.com/office/powerpoint/2010/main" val="220495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682DA-40C9-BD02-A3C3-F25324119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0A6C20-644C-3062-9177-F92B637AF9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E6B25-979D-9402-2D9A-8756AAF6B6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55178F-4BCF-301B-B0E9-35D7461635B4}"/>
              </a:ext>
            </a:extLst>
          </p:cNvPr>
          <p:cNvSpPr>
            <a:spLocks noGrp="1"/>
          </p:cNvSpPr>
          <p:nvPr>
            <p:ph type="sldNum" sz="quarter" idx="5"/>
          </p:nvPr>
        </p:nvSpPr>
        <p:spPr/>
        <p:txBody>
          <a:bodyPr/>
          <a:lstStyle/>
          <a:p>
            <a:fld id="{96702109-9DB5-4930-9529-97D0F7F71D9D}" type="slidenum">
              <a:rPr lang="en-US" smtClean="0"/>
              <a:t>13</a:t>
            </a:fld>
            <a:endParaRPr lang="en-US" dirty="0"/>
          </a:p>
        </p:txBody>
      </p:sp>
    </p:spTree>
    <p:extLst>
      <p:ext uri="{BB962C8B-B14F-4D97-AF65-F5344CB8AC3E}">
        <p14:creationId xmlns:p14="http://schemas.microsoft.com/office/powerpoint/2010/main" val="487407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572CE-94D6-4E8E-88EC-D99CA3F81B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8E83C3-0A93-83CD-436E-71AC84548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B8084-DFE7-1EE5-B0EA-3FCA0920E2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1C700D-5313-9808-BDDF-609585F1E6D9}"/>
              </a:ext>
            </a:extLst>
          </p:cNvPr>
          <p:cNvSpPr>
            <a:spLocks noGrp="1"/>
          </p:cNvSpPr>
          <p:nvPr>
            <p:ph type="sldNum" sz="quarter" idx="5"/>
          </p:nvPr>
        </p:nvSpPr>
        <p:spPr/>
        <p:txBody>
          <a:bodyPr/>
          <a:lstStyle/>
          <a:p>
            <a:fld id="{96702109-9DB5-4930-9529-97D0F7F71D9D}" type="slidenum">
              <a:rPr lang="en-US" smtClean="0"/>
              <a:t>14</a:t>
            </a:fld>
            <a:endParaRPr lang="en-US" dirty="0"/>
          </a:p>
        </p:txBody>
      </p:sp>
    </p:spTree>
    <p:extLst>
      <p:ext uri="{BB962C8B-B14F-4D97-AF65-F5344CB8AC3E}">
        <p14:creationId xmlns:p14="http://schemas.microsoft.com/office/powerpoint/2010/main" val="402551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77871-8FD8-0683-F446-07693C1BE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9F588-9290-A2F4-8210-8FCA8FEAAE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ADE78-E80A-8437-A034-98DED74F2E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4B2C3A-3C70-75D8-E622-CE905E4F4B5E}"/>
              </a:ext>
            </a:extLst>
          </p:cNvPr>
          <p:cNvSpPr>
            <a:spLocks noGrp="1"/>
          </p:cNvSpPr>
          <p:nvPr>
            <p:ph type="sldNum" sz="quarter" idx="5"/>
          </p:nvPr>
        </p:nvSpPr>
        <p:spPr/>
        <p:txBody>
          <a:bodyPr/>
          <a:lstStyle/>
          <a:p>
            <a:fld id="{96702109-9DB5-4930-9529-97D0F7F71D9D}" type="slidenum">
              <a:rPr lang="en-US" smtClean="0"/>
              <a:t>15</a:t>
            </a:fld>
            <a:endParaRPr lang="en-US" dirty="0"/>
          </a:p>
        </p:txBody>
      </p:sp>
    </p:spTree>
    <p:extLst>
      <p:ext uri="{BB962C8B-B14F-4D97-AF65-F5344CB8AC3E}">
        <p14:creationId xmlns:p14="http://schemas.microsoft.com/office/powerpoint/2010/main" val="1537464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F393C-BAD4-8BF9-7CE9-A912A8BA12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1864E4-3BD4-E562-6707-E9E7FF08A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2C7F72-A3AE-FF22-D653-FF8F14959B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5C6F9F-F56D-31E4-B143-4625E78AD24C}"/>
              </a:ext>
            </a:extLst>
          </p:cNvPr>
          <p:cNvSpPr>
            <a:spLocks noGrp="1"/>
          </p:cNvSpPr>
          <p:nvPr>
            <p:ph type="sldNum" sz="quarter" idx="5"/>
          </p:nvPr>
        </p:nvSpPr>
        <p:spPr/>
        <p:txBody>
          <a:bodyPr/>
          <a:lstStyle/>
          <a:p>
            <a:fld id="{96702109-9DB5-4930-9529-97D0F7F71D9D}" type="slidenum">
              <a:rPr lang="en-US" smtClean="0"/>
              <a:t>16</a:t>
            </a:fld>
            <a:endParaRPr lang="en-US" dirty="0"/>
          </a:p>
        </p:txBody>
      </p:sp>
    </p:spTree>
    <p:extLst>
      <p:ext uri="{BB962C8B-B14F-4D97-AF65-F5344CB8AC3E}">
        <p14:creationId xmlns:p14="http://schemas.microsoft.com/office/powerpoint/2010/main" val="2415817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E0FE5-1CC4-2E76-2218-9CB3288A2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E6DB8-F556-A414-04F6-15778528F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7FDFC-DBD5-9B18-4E8E-7B1FB21509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8940C1-C0FF-F2FA-90B6-584B87AD4BE7}"/>
              </a:ext>
            </a:extLst>
          </p:cNvPr>
          <p:cNvSpPr>
            <a:spLocks noGrp="1"/>
          </p:cNvSpPr>
          <p:nvPr>
            <p:ph type="sldNum" sz="quarter" idx="5"/>
          </p:nvPr>
        </p:nvSpPr>
        <p:spPr/>
        <p:txBody>
          <a:bodyPr/>
          <a:lstStyle/>
          <a:p>
            <a:fld id="{96702109-9DB5-4930-9529-97D0F7F71D9D}" type="slidenum">
              <a:rPr lang="en-US" smtClean="0"/>
              <a:t>17</a:t>
            </a:fld>
            <a:endParaRPr lang="en-US" dirty="0"/>
          </a:p>
        </p:txBody>
      </p:sp>
    </p:spTree>
    <p:extLst>
      <p:ext uri="{BB962C8B-B14F-4D97-AF65-F5344CB8AC3E}">
        <p14:creationId xmlns:p14="http://schemas.microsoft.com/office/powerpoint/2010/main" val="581783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89782-3C7B-EA08-395E-ECF1563D0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A4D47-C7C5-9FF2-5A69-19C0B70F0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86413F-7AE5-2DDB-4463-AE9BE9824C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4FFECC-CBCB-F984-EF94-89039FEB8765}"/>
              </a:ext>
            </a:extLst>
          </p:cNvPr>
          <p:cNvSpPr>
            <a:spLocks noGrp="1"/>
          </p:cNvSpPr>
          <p:nvPr>
            <p:ph type="sldNum" sz="quarter" idx="5"/>
          </p:nvPr>
        </p:nvSpPr>
        <p:spPr/>
        <p:txBody>
          <a:bodyPr/>
          <a:lstStyle/>
          <a:p>
            <a:fld id="{96702109-9DB5-4930-9529-97D0F7F71D9D}" type="slidenum">
              <a:rPr lang="en-US" smtClean="0"/>
              <a:t>18</a:t>
            </a:fld>
            <a:endParaRPr lang="en-US" dirty="0"/>
          </a:p>
        </p:txBody>
      </p:sp>
    </p:spTree>
    <p:extLst>
      <p:ext uri="{BB962C8B-B14F-4D97-AF65-F5344CB8AC3E}">
        <p14:creationId xmlns:p14="http://schemas.microsoft.com/office/powerpoint/2010/main" val="147159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29D7F-789A-5BC4-08FD-C9BE3023FE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1109B-2DCE-BC04-ECC9-4C512C5AC9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A2FCD9-9D7C-BE33-03E0-1896116FC0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4230D2-02D0-D948-0045-54FF2A550BCA}"/>
              </a:ext>
            </a:extLst>
          </p:cNvPr>
          <p:cNvSpPr>
            <a:spLocks noGrp="1"/>
          </p:cNvSpPr>
          <p:nvPr>
            <p:ph type="sldNum" sz="quarter" idx="5"/>
          </p:nvPr>
        </p:nvSpPr>
        <p:spPr/>
        <p:txBody>
          <a:bodyPr/>
          <a:lstStyle/>
          <a:p>
            <a:fld id="{96702109-9DB5-4930-9529-97D0F7F71D9D}" type="slidenum">
              <a:rPr lang="en-US" smtClean="0"/>
              <a:t>19</a:t>
            </a:fld>
            <a:endParaRPr lang="en-US" dirty="0"/>
          </a:p>
        </p:txBody>
      </p:sp>
    </p:spTree>
    <p:extLst>
      <p:ext uri="{BB962C8B-B14F-4D97-AF65-F5344CB8AC3E}">
        <p14:creationId xmlns:p14="http://schemas.microsoft.com/office/powerpoint/2010/main" val="314912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C298B-B2BB-0692-0959-9FE2E68883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ACEC4C-60CE-73CF-7BC3-B5D7C95FDC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FA6BB7-61B8-CC74-D654-D31C0DBE4D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1CEE5F-7585-6E5A-EC2A-FA236C2E75E9}"/>
              </a:ext>
            </a:extLst>
          </p:cNvPr>
          <p:cNvSpPr>
            <a:spLocks noGrp="1"/>
          </p:cNvSpPr>
          <p:nvPr>
            <p:ph type="sldNum" sz="quarter" idx="5"/>
          </p:nvPr>
        </p:nvSpPr>
        <p:spPr/>
        <p:txBody>
          <a:bodyPr/>
          <a:lstStyle/>
          <a:p>
            <a:fld id="{96702109-9DB5-4930-9529-97D0F7F71D9D}" type="slidenum">
              <a:rPr lang="en-US" smtClean="0"/>
              <a:t>20</a:t>
            </a:fld>
            <a:endParaRPr lang="en-US" dirty="0"/>
          </a:p>
        </p:txBody>
      </p:sp>
    </p:spTree>
    <p:extLst>
      <p:ext uri="{BB962C8B-B14F-4D97-AF65-F5344CB8AC3E}">
        <p14:creationId xmlns:p14="http://schemas.microsoft.com/office/powerpoint/2010/main" val="28200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2AFC1-43A5-1262-81E1-93FDF9E244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60757-2E48-9C8C-5B91-9A6B968F4B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D9BA8-DF6E-8FF6-8F9B-56D82FDFC8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58F85B-982D-0E93-96BB-444295806FB9}"/>
              </a:ext>
            </a:extLst>
          </p:cNvPr>
          <p:cNvSpPr>
            <a:spLocks noGrp="1"/>
          </p:cNvSpPr>
          <p:nvPr>
            <p:ph type="sldNum" sz="quarter" idx="5"/>
          </p:nvPr>
        </p:nvSpPr>
        <p:spPr/>
        <p:txBody>
          <a:bodyPr/>
          <a:lstStyle/>
          <a:p>
            <a:fld id="{96702109-9DB5-4930-9529-97D0F7F71D9D}" type="slidenum">
              <a:rPr lang="en-US" smtClean="0"/>
              <a:t>21</a:t>
            </a:fld>
            <a:endParaRPr lang="en-US" dirty="0"/>
          </a:p>
        </p:txBody>
      </p:sp>
    </p:spTree>
    <p:extLst>
      <p:ext uri="{BB962C8B-B14F-4D97-AF65-F5344CB8AC3E}">
        <p14:creationId xmlns:p14="http://schemas.microsoft.com/office/powerpoint/2010/main" val="3451851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FDFBC-12C9-95B3-C999-B9D61246BB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1C8228-7496-95F6-F69E-3A5A8E9F34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F79E8-0C15-4692-A537-828F9C320C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30F92E-D881-8509-6D49-6892FE4BE8EF}"/>
              </a:ext>
            </a:extLst>
          </p:cNvPr>
          <p:cNvSpPr>
            <a:spLocks noGrp="1"/>
          </p:cNvSpPr>
          <p:nvPr>
            <p:ph type="sldNum" sz="quarter" idx="5"/>
          </p:nvPr>
        </p:nvSpPr>
        <p:spPr/>
        <p:txBody>
          <a:bodyPr/>
          <a:lstStyle/>
          <a:p>
            <a:fld id="{96702109-9DB5-4930-9529-97D0F7F71D9D}" type="slidenum">
              <a:rPr lang="en-US" smtClean="0"/>
              <a:t>22</a:t>
            </a:fld>
            <a:endParaRPr lang="en-US" dirty="0"/>
          </a:p>
        </p:txBody>
      </p:sp>
    </p:spTree>
    <p:extLst>
      <p:ext uri="{BB962C8B-B14F-4D97-AF65-F5344CB8AC3E}">
        <p14:creationId xmlns:p14="http://schemas.microsoft.com/office/powerpoint/2010/main" val="2608894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39A31-DE59-FC31-A702-9B010BFF74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CBE948-3163-2194-B421-6A843A7200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5EFB7-7DE5-78D9-D8D9-F612C162D3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6134C3-BA74-5F3D-6F5E-810787528960}"/>
              </a:ext>
            </a:extLst>
          </p:cNvPr>
          <p:cNvSpPr>
            <a:spLocks noGrp="1"/>
          </p:cNvSpPr>
          <p:nvPr>
            <p:ph type="sldNum" sz="quarter" idx="5"/>
          </p:nvPr>
        </p:nvSpPr>
        <p:spPr/>
        <p:txBody>
          <a:bodyPr/>
          <a:lstStyle/>
          <a:p>
            <a:fld id="{96702109-9DB5-4930-9529-97D0F7F71D9D}" type="slidenum">
              <a:rPr lang="en-US" smtClean="0"/>
              <a:t>23</a:t>
            </a:fld>
            <a:endParaRPr lang="en-US" dirty="0"/>
          </a:p>
        </p:txBody>
      </p:sp>
    </p:spTree>
    <p:extLst>
      <p:ext uri="{BB962C8B-B14F-4D97-AF65-F5344CB8AC3E}">
        <p14:creationId xmlns:p14="http://schemas.microsoft.com/office/powerpoint/2010/main" val="1033108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C6A92-E001-352A-F50C-F58F46CBFA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4A9560-77B8-1B7E-745B-E331B465ED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F4EFA-6637-FCF2-C915-70E476A6E6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76BD16-D306-4631-1801-B0DB46E77138}"/>
              </a:ext>
            </a:extLst>
          </p:cNvPr>
          <p:cNvSpPr>
            <a:spLocks noGrp="1"/>
          </p:cNvSpPr>
          <p:nvPr>
            <p:ph type="sldNum" sz="quarter" idx="5"/>
          </p:nvPr>
        </p:nvSpPr>
        <p:spPr/>
        <p:txBody>
          <a:bodyPr/>
          <a:lstStyle/>
          <a:p>
            <a:fld id="{96702109-9DB5-4930-9529-97D0F7F71D9D}" type="slidenum">
              <a:rPr lang="en-US" smtClean="0"/>
              <a:t>24</a:t>
            </a:fld>
            <a:endParaRPr lang="en-US" dirty="0"/>
          </a:p>
        </p:txBody>
      </p:sp>
    </p:spTree>
    <p:extLst>
      <p:ext uri="{BB962C8B-B14F-4D97-AF65-F5344CB8AC3E}">
        <p14:creationId xmlns:p14="http://schemas.microsoft.com/office/powerpoint/2010/main" val="381696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25</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0B2B9-2C1B-8C1B-4D54-F1A178E077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0E19A-8624-EC96-C31E-413F3AC3D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1800F-9B59-5B7B-1922-7E657DA9E0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7145EB-EEFC-C408-6D8B-A7540853FBA0}"/>
              </a:ext>
            </a:extLst>
          </p:cNvPr>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94853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F33BF-938D-29F5-476D-5A3EABFF11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A7823-14F7-88C7-1D93-9561DA907B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A47293-8513-901C-0890-509D2DE8FC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1BF236-3A89-D880-FBF5-F8BF5E1CAF52}"/>
              </a:ext>
            </a:extLst>
          </p:cNvPr>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40516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B8EF0-7B62-63A7-A0DA-807823A70C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BDD83-544E-6ABA-F7E1-BB62C7C167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69507C-FDA1-F197-5EC5-A12883F0DB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B03271-A843-3DA3-8BF2-461478827CC3}"/>
              </a:ext>
            </a:extLst>
          </p:cNvPr>
          <p:cNvSpPr>
            <a:spLocks noGrp="1"/>
          </p:cNvSpPr>
          <p:nvPr>
            <p:ph type="sldNum" sz="quarter" idx="5"/>
          </p:nvPr>
        </p:nvSpPr>
        <p:spPr/>
        <p:txBody>
          <a:bodyPr/>
          <a:lstStyle/>
          <a:p>
            <a:fld id="{96702109-9DB5-4930-9529-97D0F7F71D9D}" type="slidenum">
              <a:rPr lang="en-US" smtClean="0"/>
              <a:t>6</a:t>
            </a:fld>
            <a:endParaRPr lang="en-US" dirty="0"/>
          </a:p>
        </p:txBody>
      </p:sp>
    </p:spTree>
    <p:extLst>
      <p:ext uri="{BB962C8B-B14F-4D97-AF65-F5344CB8AC3E}">
        <p14:creationId xmlns:p14="http://schemas.microsoft.com/office/powerpoint/2010/main" val="17059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A41F5-022B-C228-7886-718D45F65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2958C-ACE8-C1CC-9527-CFF5FDD7E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111B6A-842F-978D-244D-EA17D3FD0F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4BD2FD-EA73-F5F6-35FC-E69FA19B68BF}"/>
              </a:ext>
            </a:extLst>
          </p:cNvPr>
          <p:cNvSpPr>
            <a:spLocks noGrp="1"/>
          </p:cNvSpPr>
          <p:nvPr>
            <p:ph type="sldNum" sz="quarter" idx="5"/>
          </p:nvPr>
        </p:nvSpPr>
        <p:spPr/>
        <p:txBody>
          <a:bodyPr/>
          <a:lstStyle/>
          <a:p>
            <a:fld id="{96702109-9DB5-4930-9529-97D0F7F71D9D}" type="slidenum">
              <a:rPr lang="en-US" smtClean="0"/>
              <a:t>7</a:t>
            </a:fld>
            <a:endParaRPr lang="en-US" dirty="0"/>
          </a:p>
        </p:txBody>
      </p:sp>
    </p:spTree>
    <p:extLst>
      <p:ext uri="{BB962C8B-B14F-4D97-AF65-F5344CB8AC3E}">
        <p14:creationId xmlns:p14="http://schemas.microsoft.com/office/powerpoint/2010/main" val="192135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7EBD-40D3-0E1D-9FB2-9B06A26162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20363-59CA-60C1-AFDB-6E7F05FBB5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3FA9A0-40BC-FFD6-77A7-F404BADFBD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6AA5EA-410F-1F41-8602-9A8E8CE37BB8}"/>
              </a:ext>
            </a:extLst>
          </p:cNvPr>
          <p:cNvSpPr>
            <a:spLocks noGrp="1"/>
          </p:cNvSpPr>
          <p:nvPr>
            <p:ph type="sldNum" sz="quarter" idx="5"/>
          </p:nvPr>
        </p:nvSpPr>
        <p:spPr/>
        <p:txBody>
          <a:bodyPr/>
          <a:lstStyle/>
          <a:p>
            <a:fld id="{96702109-9DB5-4930-9529-97D0F7F71D9D}" type="slidenum">
              <a:rPr lang="en-US" smtClean="0"/>
              <a:t>8</a:t>
            </a:fld>
            <a:endParaRPr lang="en-US" dirty="0"/>
          </a:p>
        </p:txBody>
      </p:sp>
    </p:spTree>
    <p:extLst>
      <p:ext uri="{BB962C8B-B14F-4D97-AF65-F5344CB8AC3E}">
        <p14:creationId xmlns:p14="http://schemas.microsoft.com/office/powerpoint/2010/main" val="98684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C3733-4502-E659-842B-FF587A3D5F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173A59-0277-0A62-A463-062292515D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A50644-CE8A-62BA-5E7A-0303162DE9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CEB1F5-B55B-D77C-D395-DE8800FE9604}"/>
              </a:ext>
            </a:extLst>
          </p:cNvPr>
          <p:cNvSpPr>
            <a:spLocks noGrp="1"/>
          </p:cNvSpPr>
          <p:nvPr>
            <p:ph type="sldNum" sz="quarter" idx="5"/>
          </p:nvPr>
        </p:nvSpPr>
        <p:spPr/>
        <p:txBody>
          <a:bodyPr/>
          <a:lstStyle/>
          <a:p>
            <a:fld id="{96702109-9DB5-4930-9529-97D0F7F71D9D}" type="slidenum">
              <a:rPr lang="en-US" smtClean="0"/>
              <a:t>9</a:t>
            </a:fld>
            <a:endParaRPr lang="en-US" dirty="0"/>
          </a:p>
        </p:txBody>
      </p:sp>
    </p:spTree>
    <p:extLst>
      <p:ext uri="{BB962C8B-B14F-4D97-AF65-F5344CB8AC3E}">
        <p14:creationId xmlns:p14="http://schemas.microsoft.com/office/powerpoint/2010/main" val="2612850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C0D67-4D38-6FFD-4CB1-B288A2CB6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DD001-CB75-E8D9-5A7D-CEC110EEC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12733-3379-2061-A9EF-508FC38203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D8ABC-A6D3-C9DC-EE88-AA2CB942D96B}"/>
              </a:ext>
            </a:extLst>
          </p:cNvPr>
          <p:cNvSpPr>
            <a:spLocks noGrp="1"/>
          </p:cNvSpPr>
          <p:nvPr>
            <p:ph type="sldNum" sz="quarter" idx="5"/>
          </p:nvPr>
        </p:nvSpPr>
        <p:spPr/>
        <p:txBody>
          <a:bodyPr/>
          <a:lstStyle/>
          <a:p>
            <a:fld id="{96702109-9DB5-4930-9529-97D0F7F71D9D}" type="slidenum">
              <a:rPr lang="en-US" smtClean="0"/>
              <a:t>10</a:t>
            </a:fld>
            <a:endParaRPr lang="en-US" dirty="0"/>
          </a:p>
        </p:txBody>
      </p:sp>
    </p:spTree>
    <p:extLst>
      <p:ext uri="{BB962C8B-B14F-4D97-AF65-F5344CB8AC3E}">
        <p14:creationId xmlns:p14="http://schemas.microsoft.com/office/powerpoint/2010/main" val="67733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 name="Group 2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 name="Freeform: Shape 6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4" name="Freeform: Shape 63">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6" name="Group 65">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7" name="Straight Connector 66">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7" name="Rectangle 96">
            <a:extLst>
              <a:ext uri="{FF2B5EF4-FFF2-40B4-BE49-F238E27FC236}">
                <a16:creationId xmlns:a16="http://schemas.microsoft.com/office/drawing/2014/main" id="{07678F73-9880-405C-9E21-2CC82BD04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ectangle 9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Right Triangle 10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186813" y="722025"/>
            <a:ext cx="6129950" cy="2247616"/>
          </a:xfrm>
        </p:spPr>
        <p:txBody>
          <a:bodyPr vert="horz" lIns="91440" tIns="45720" rIns="91440" bIns="45720" rtlCol="0" anchor="ctr">
            <a:normAutofit/>
          </a:bodyPr>
          <a:lstStyle/>
          <a:p>
            <a:pPr>
              <a:lnSpc>
                <a:spcPct val="90000"/>
              </a:lnSpc>
              <a:spcBef>
                <a:spcPct val="0"/>
              </a:spcBef>
            </a:pPr>
            <a:r>
              <a:rPr lang="en-US" dirty="0"/>
              <a:t>Final Project</a:t>
            </a:r>
          </a:p>
        </p:txBody>
      </p:sp>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914400" y="3261390"/>
            <a:ext cx="4699819" cy="3009494"/>
          </a:xfrm>
        </p:spPr>
        <p:txBody>
          <a:bodyPr vert="horz" lIns="91440" tIns="45720" rIns="91440" bIns="45720" rtlCol="0">
            <a:normAutofit/>
          </a:bodyPr>
          <a:lstStyle/>
          <a:p>
            <a:r>
              <a:rPr lang="en-US" dirty="0"/>
              <a:t>Submitted by: Jay Panchal</a:t>
            </a:r>
          </a:p>
          <a:p>
            <a:r>
              <a:rPr lang="en-US" dirty="0"/>
              <a:t>Student Id: 100960958</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l="16692" r="23674"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6B1F67-CC64-3589-B07D-F66CEB3F33BE}"/>
            </a:ext>
          </a:extLst>
        </p:cNvPr>
        <p:cNvGrpSpPr/>
        <p:nvPr/>
      </p:nvGrpSpPr>
      <p:grpSpPr>
        <a:xfrm>
          <a:off x="0" y="0"/>
          <a:ext cx="0" cy="0"/>
          <a:chOff x="0" y="0"/>
          <a:chExt cx="0" cy="0"/>
        </a:xfrm>
      </p:grpSpPr>
      <p:sp>
        <p:nvSpPr>
          <p:cNvPr id="317" name="Rectangle 31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9" name="Group 31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20" name="Straight Connector 31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0" name="Freeform: Shape 34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2" name="Freeform: Shape 35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4" name="Rectangle 35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56" name="Group 35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57" name="Straight Connector 35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7" name="Freeform: Shape 386">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89" name="Group 388">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90" name="Straight Connector 38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0" name="Rectangle 41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2" name="Rectangle 42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4" name="Right Triangle 42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Document 42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28" name="Group 42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29" name="Straight Connector 42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36478CC5-FAF9-C02B-C290-9A89791038CB}"/>
              </a:ext>
            </a:extLst>
          </p:cNvPr>
          <p:cNvSpPr>
            <a:spLocks noGrp="1"/>
          </p:cNvSpPr>
          <p:nvPr>
            <p:ph type="title"/>
          </p:nvPr>
        </p:nvSpPr>
        <p:spPr>
          <a:xfrm>
            <a:off x="457200" y="732349"/>
            <a:ext cx="11534438" cy="632902"/>
          </a:xfrm>
        </p:spPr>
        <p:txBody>
          <a:bodyPr vert="horz" lIns="91440" tIns="45720" rIns="91440" bIns="45720" rtlCol="0" anchor="ctr">
            <a:normAutofit/>
          </a:bodyPr>
          <a:lstStyle/>
          <a:p>
            <a:pPr algn="l"/>
            <a:r>
              <a:rPr lang="en-US" sz="3700" dirty="0">
                <a:solidFill>
                  <a:schemeClr val="tx2"/>
                </a:solidFill>
              </a:rPr>
              <a:t>Naive Bayes Learning Curve</a:t>
            </a:r>
          </a:p>
        </p:txBody>
      </p:sp>
      <p:sp>
        <p:nvSpPr>
          <p:cNvPr id="7" name="Content Placeholder 6">
            <a:extLst>
              <a:ext uri="{FF2B5EF4-FFF2-40B4-BE49-F238E27FC236}">
                <a16:creationId xmlns:a16="http://schemas.microsoft.com/office/drawing/2014/main" id="{63D7E188-E43F-1757-32D3-2228DB9321BD}"/>
              </a:ext>
            </a:extLst>
          </p:cNvPr>
          <p:cNvSpPr>
            <a:spLocks noGrp="1"/>
          </p:cNvSpPr>
          <p:nvPr>
            <p:ph sz="quarter" idx="13"/>
          </p:nvPr>
        </p:nvSpPr>
        <p:spPr>
          <a:xfrm>
            <a:off x="457200" y="2477409"/>
            <a:ext cx="6159160" cy="2673431"/>
          </a:xfrm>
        </p:spPr>
        <p:txBody>
          <a:bodyPr vert="horz" lIns="91440" tIns="45720" rIns="91440" bIns="45720" rtlCol="0">
            <a:normAutofit/>
          </a:bodyPr>
          <a:lstStyle/>
          <a:p>
            <a:pPr marR="0" lvl="0">
              <a:lnSpc>
                <a:spcPct val="100000"/>
              </a:lnSpc>
              <a:spcAft>
                <a:spcPts val="800"/>
              </a:spcAft>
              <a:tabLst>
                <a:tab pos="457200" algn="l"/>
              </a:tabLst>
            </a:pPr>
            <a:r>
              <a:rPr lang="en-US" sz="1400" b="1" dirty="0">
                <a:solidFill>
                  <a:schemeClr val="tx2"/>
                </a:solidFill>
              </a:rPr>
              <a:t>Training Recall Stability: </a:t>
            </a:r>
          </a:p>
          <a:p>
            <a:pPr marR="0" lvl="0">
              <a:lnSpc>
                <a:spcPct val="100000"/>
              </a:lnSpc>
              <a:spcAft>
                <a:spcPts val="800"/>
              </a:spcAft>
              <a:tabLst>
                <a:tab pos="457200" algn="l"/>
              </a:tabLst>
            </a:pPr>
            <a:r>
              <a:rPr lang="en-US" sz="1400" dirty="0">
                <a:solidFill>
                  <a:schemeClr val="tx2"/>
                </a:solidFill>
              </a:rPr>
              <a:t>The training recall starts at a high level (~0.9) and remains stable as the number of training samples increases, with minimal variance. This indicates that the Naive Bayes model quickly reaches a point where additional data does not significantly improve training performance.</a:t>
            </a:r>
          </a:p>
          <a:p>
            <a:pPr marR="0" lvl="0">
              <a:lnSpc>
                <a:spcPct val="100000"/>
              </a:lnSpc>
              <a:spcAft>
                <a:spcPts val="800"/>
              </a:spcAft>
              <a:tabLst>
                <a:tab pos="457200" algn="l"/>
              </a:tabLst>
            </a:pPr>
            <a:r>
              <a:rPr lang="en-US" sz="1400" b="1" dirty="0">
                <a:solidFill>
                  <a:schemeClr val="tx2"/>
                </a:solidFill>
              </a:rPr>
              <a:t>Validation Recall Consistency: </a:t>
            </a:r>
            <a:r>
              <a:rPr lang="en-US" sz="1400" dirty="0">
                <a:solidFill>
                  <a:schemeClr val="tx2"/>
                </a:solidFill>
              </a:rPr>
              <a:t>The validation recall closely follows the training recall curve with minimal gap and variance. This consistency suggests that the model generalizes well, with little overfitting or underfitting as the dataset grows.</a:t>
            </a:r>
          </a:p>
        </p:txBody>
      </p:sp>
      <p:sp>
        <p:nvSpPr>
          <p:cNvPr id="6" name="Slide Number Placeholder 5">
            <a:extLst>
              <a:ext uri="{FF2B5EF4-FFF2-40B4-BE49-F238E27FC236}">
                <a16:creationId xmlns:a16="http://schemas.microsoft.com/office/drawing/2014/main" id="{3790C38B-526C-2800-9906-8BE13DFCDB7C}"/>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10</a:t>
            </a:fld>
            <a:endParaRPr lang="en-US" cap="all">
              <a:solidFill>
                <a:schemeClr val="tx2"/>
              </a:solidFill>
            </a:endParaRPr>
          </a:p>
        </p:txBody>
      </p:sp>
      <p:pic>
        <p:nvPicPr>
          <p:cNvPr id="8" name="Picture 7" descr="A graph of a graph of a graph&#10;&#10;Description automatically generated with medium confidence">
            <a:extLst>
              <a:ext uri="{FF2B5EF4-FFF2-40B4-BE49-F238E27FC236}">
                <a16:creationId xmlns:a16="http://schemas.microsoft.com/office/drawing/2014/main" id="{941C0096-488C-B38A-B9C2-E19F88FEFFE0}"/>
              </a:ext>
            </a:extLst>
          </p:cNvPr>
          <p:cNvPicPr>
            <a:picLocks noChangeAspect="1"/>
          </p:cNvPicPr>
          <p:nvPr/>
        </p:nvPicPr>
        <p:blipFill>
          <a:blip r:embed="rId3"/>
          <a:srcRect b="50000"/>
          <a:stretch/>
        </p:blipFill>
        <p:spPr>
          <a:xfrm>
            <a:off x="6616360" y="1650549"/>
            <a:ext cx="5491122" cy="4210785"/>
          </a:xfrm>
          <a:prstGeom prst="rect">
            <a:avLst/>
          </a:prstGeom>
        </p:spPr>
      </p:pic>
    </p:spTree>
    <p:extLst>
      <p:ext uri="{BB962C8B-B14F-4D97-AF65-F5344CB8AC3E}">
        <p14:creationId xmlns:p14="http://schemas.microsoft.com/office/powerpoint/2010/main" val="277474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95B99B-7DCE-5DD0-0956-FC4E2F97D24C}"/>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536AD54-056E-BED3-D1B8-5F8E1C0D1E6D}"/>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3A5E8EAC-8F12-DAB9-12DE-90B5DE387CCF}"/>
              </a:ext>
            </a:extLst>
          </p:cNvPr>
          <p:cNvSpPr>
            <a:spLocks noGrp="1"/>
          </p:cNvSpPr>
          <p:nvPr>
            <p:ph sz="quarter" idx="13"/>
          </p:nvPr>
        </p:nvSpPr>
        <p:spPr>
          <a:xfrm>
            <a:off x="457200" y="2843867"/>
            <a:ext cx="5230536" cy="3845857"/>
          </a:xfrm>
        </p:spPr>
        <p:txBody>
          <a:bodyPr vert="horz" lIns="91440" tIns="45720" rIns="91440" bIns="45720" rtlCol="0">
            <a:normAutofit/>
          </a:bodyPr>
          <a:lstStyle/>
          <a:p>
            <a:pPr marR="0" lvl="0">
              <a:lnSpc>
                <a:spcPct val="100000"/>
              </a:lnSpc>
              <a:spcAft>
                <a:spcPts val="800"/>
              </a:spcAft>
              <a:tabLst>
                <a:tab pos="457200" algn="l"/>
              </a:tabLst>
            </a:pPr>
            <a:r>
              <a:rPr lang="en-US" sz="1600" b="1" dirty="0">
                <a:solidFill>
                  <a:srgbClr val="FFFFFF"/>
                </a:solidFill>
              </a:rPr>
              <a:t>Key Insights for Logistic Regression: </a:t>
            </a:r>
            <a:r>
              <a:rPr lang="en-US" sz="1600" dirty="0">
                <a:solidFill>
                  <a:srgbClr val="FFFFFF"/>
                </a:solidFill>
              </a:rPr>
              <a:t>Precision and Recall for Outcome 0</a:t>
            </a:r>
            <a:br>
              <a:rPr lang="en-US" sz="1600" b="1" dirty="0">
                <a:solidFill>
                  <a:srgbClr val="FFFFFF"/>
                </a:solidFill>
              </a:rPr>
            </a:br>
            <a:br>
              <a:rPr lang="en-US" sz="1600" b="1" dirty="0">
                <a:solidFill>
                  <a:srgbClr val="FFFFFF"/>
                </a:solidFill>
              </a:rPr>
            </a:br>
            <a:r>
              <a:rPr lang="en-US" sz="1600" b="1" dirty="0">
                <a:solidFill>
                  <a:srgbClr val="FFFFFF"/>
                </a:solidFill>
              </a:rPr>
              <a:t>Precision (0.88): </a:t>
            </a:r>
            <a:r>
              <a:rPr lang="en-US" sz="1600" dirty="0">
                <a:solidFill>
                  <a:srgbClr val="FFFFFF"/>
                </a:solidFill>
              </a:rPr>
              <a:t>The precision for Outcome 0 is high, meaning that when the model predicts Outcome 0, it is correct 88% of the time. This reduces false positives, making the model reliable for predicting the majority class.</a:t>
            </a:r>
            <a:br>
              <a:rPr lang="en-US" sz="1600" dirty="0">
                <a:solidFill>
                  <a:srgbClr val="FFFFFF"/>
                </a:solidFill>
              </a:rPr>
            </a:br>
            <a:br>
              <a:rPr lang="en-US" sz="1600" dirty="0">
                <a:solidFill>
                  <a:srgbClr val="FFFFFF"/>
                </a:solidFill>
              </a:rPr>
            </a:br>
            <a:r>
              <a:rPr lang="en-US" sz="1600" b="1" dirty="0">
                <a:solidFill>
                  <a:srgbClr val="FFFFFF"/>
                </a:solidFill>
              </a:rPr>
              <a:t>Recall (0.93): </a:t>
            </a:r>
            <a:r>
              <a:rPr lang="en-US" sz="1600" dirty="0">
                <a:solidFill>
                  <a:srgbClr val="FFFFFF"/>
                </a:solidFill>
              </a:rPr>
              <a:t>The model also achieves excellent recall for Outcome 0, correctly identifying 93% of all true cases of this class. The combination of high precision and recall results in an impressive F1-score of 0.90, making it well-suited for applications where Outcome 0 is the focus.</a:t>
            </a:r>
          </a:p>
        </p:txBody>
      </p:sp>
      <p:pic>
        <p:nvPicPr>
          <p:cNvPr id="4" name="Picture 3" descr="A screen shot of a graph&#10;&#10;Description automatically generated">
            <a:extLst>
              <a:ext uri="{FF2B5EF4-FFF2-40B4-BE49-F238E27FC236}">
                <a16:creationId xmlns:a16="http://schemas.microsoft.com/office/drawing/2014/main" id="{43385CF8-2CB5-1237-7686-9B1E83ED3C19}"/>
              </a:ext>
            </a:extLst>
          </p:cNvPr>
          <p:cNvPicPr>
            <a:picLocks noChangeAspect="1"/>
          </p:cNvPicPr>
          <p:nvPr/>
        </p:nvPicPr>
        <p:blipFill>
          <a:blip r:embed="rId3"/>
          <a:srcRect t="-2358" r="-2" b="60014"/>
          <a:stretch/>
        </p:blipFill>
        <p:spPr>
          <a:xfrm>
            <a:off x="5949225" y="1843287"/>
            <a:ext cx="6129239" cy="3145871"/>
          </a:xfrm>
          <a:prstGeom prst="rect">
            <a:avLst/>
          </a:prstGeom>
        </p:spPr>
      </p:pic>
      <p:sp>
        <p:nvSpPr>
          <p:cNvPr id="6" name="Slide Number Placeholder 5">
            <a:extLst>
              <a:ext uri="{FF2B5EF4-FFF2-40B4-BE49-F238E27FC236}">
                <a16:creationId xmlns:a16="http://schemas.microsoft.com/office/drawing/2014/main" id="{B84C6ED0-0630-45C4-8AC7-DDE0E2407C8B}"/>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11</a:t>
            </a:fld>
            <a:endParaRPr lang="en-US" cap="all">
              <a:solidFill>
                <a:srgbClr val="FFFFFF"/>
              </a:solidFill>
            </a:endParaRPr>
          </a:p>
        </p:txBody>
      </p:sp>
    </p:spTree>
    <p:extLst>
      <p:ext uri="{BB962C8B-B14F-4D97-AF65-F5344CB8AC3E}">
        <p14:creationId xmlns:p14="http://schemas.microsoft.com/office/powerpoint/2010/main" val="66887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992687-2A2B-BA70-B23C-465F2F31527C}"/>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0A5770C4-44EC-65C1-3053-63DC126A5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AED33223-51F3-B218-2CD4-6F65EA86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B23911A2-D29A-043D-5593-E93ABA51C5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5E10BA61-5E6A-9DAF-6463-795E1EDA45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E245CCFD-72F0-2C14-016B-4B2BC0C9A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BB30A0E2-CA13-B9AB-9F8F-FC2892ADA7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13F7DBBB-6CEC-C324-AE14-6AEC9B25C5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2C328F1E-5823-4B30-84FA-14D623253C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2BC2560D-DFE4-E319-9FF1-2562891EC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5C21F7A2-63ED-9E10-E8A1-7EF6147903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20A9DE37-DE34-CC72-0816-2609DBCC8E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7214A899-1F65-6805-9BB7-7292A60816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F8539BAC-76AC-12E5-1F62-91D6E2A930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22901988-5ED0-AFF6-EC3A-E48908020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3736B48D-46C2-E3D6-A3D6-54B5DE6A8B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1AC1C2D9-604B-A299-067C-560B03F9F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D232465B-252C-AE1F-E4C5-D283127FF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9F299602-5607-8278-5462-B5EB132EDC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551D6AA8-5B6C-DED2-085B-E44390E436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2259689D-E3BE-75D5-D8DE-F6E3B7D62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B2DE140A-7B0E-989D-36C3-F5430EAA7A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D187ED0A-4B8C-7360-742F-AFDDAF2478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95EBA836-4C34-3DE2-B6C3-BDFB94FEC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697FF0AA-FB4F-36F3-7623-98362FE9BE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0655B731-A846-1021-D8EC-C48664E1B6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02F358B7-850F-DBCC-5A31-B93B88377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2A5B3B51-5ED8-FCDE-3DB3-7DF8BFFBEE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23C9EA34-2227-770D-4C9E-7B6E60CF3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195E292E-EF96-27CE-B5F3-A62EDD7170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B0769A79-26C8-F525-F324-C1539DD7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45AECD4B-F8D4-E3A8-4DA0-9B2F61B43E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8CE73EE5-EF16-13EE-58B0-1813124AD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6082A74A-65B5-D3D7-52C4-A5187AD80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FAF118EE-79AE-044B-00FC-B416C68C8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1A9E832D-B3A0-78EB-5B33-0AA6CA010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8471B0AF-8C46-4157-193B-CEEFBB27D5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F518508C-E679-800D-E3CC-7F5E530F90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4B93AE06-7E5B-ED14-6B4D-69F7F329F6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4151FD14-3344-6DFF-145E-C7546AF9A5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6151FE43-3523-78E9-B75E-B884663C44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C86E7363-383A-7363-CFCB-7BD706E472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70ADEC90-F6D9-1A91-A9EC-16F5B78D0B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08147263-CE1F-EAA9-9D60-3B6892514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236E955B-A22B-1F8F-477E-91251C2309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38FD1EAB-0284-0470-1D9C-D9ABC2315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84AD79C6-DBC8-B22A-F9B0-A05F77631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F87D037A-985B-9504-A091-2356FB6C6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715D67A-73DF-F87B-BCAA-F4D870B4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DD0DE633-E433-25AC-D097-05EC5F108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7E987CB-9AC0-5A95-7078-D49E9EF621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661867B2-D8B1-6D5C-9456-C942F0BD6B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DD9EAD16-BFD8-862D-4B53-18F1368B1C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84B96F5-B017-3CC9-80D4-791A8FC69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B26AEF9-0095-927F-C8C5-A96B411A7B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8DF9B7D-078B-A373-FC88-E99571FB5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FC5E7DD-77D9-F8BF-BD09-E6D6345A04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B3F5923-28AF-308F-1260-868154043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14355DD-8BA5-DCCB-AE4D-82CB84C36F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047D84A-00D4-2F18-F16A-6D3C16655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EDBF742-7CE5-33C6-30E5-2BDB9BFEF8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D2CBA87A-1593-EA61-AA42-C687CFAB82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C4C7F48-D656-4305-F418-A3E54C4922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18934411-C7EF-97B2-C282-85D4D8E5D3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06C071FB-640F-3234-8788-F32A0EDB1C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79643C1F-ED31-08E5-EFF0-DB0AE78F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88E7CC97-09EF-57D8-F655-786D099F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5ACEBF59-2539-EA12-B258-5AA6D1A90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75C79A90-6388-44E9-C2C3-1257AD4F0D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89683DC3-190C-2E8C-BE8F-C05CDDA6AC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C770FA5D-E91B-EDA0-055E-A239DA130F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08CCE9BC-D44E-CD55-B838-46B8ED6A47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5817175D-EA8A-A50F-3C17-91A685E6C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32929571-E0EE-2866-ABBA-83D0DAFFB5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835B77C3-1B51-87E1-7C78-923DFC391B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3F295EB0-F574-C093-4EC7-EF1023C41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300AD204-8BCE-8B47-5894-101499F15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63A68059-5717-EFE6-6E8F-454EDF8D7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19BEAD49-D250-F014-4ABF-CAD0B2721B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558DDDD7-62EC-EF73-E3DF-2B0D1932E0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DF92F72F-E36C-9A45-EDC1-87E7B91679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BAC535C2-4C9F-0D84-7FAC-4EBB2A3ABC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72DE8BBD-A9B1-3A97-9D57-8432FF306D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EA4053C3-E01B-6B53-46B1-D49969DBE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B241C831-F419-3045-15F9-2510AC862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D2222980-8FE8-B6CC-BC79-5032441727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2484A656-1124-7951-E859-0FD06CD62E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A20EB9E9-8815-490C-5288-841DAC1A5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DA21CD54-96FE-138A-0E86-9B011645A7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384692C1-A887-7219-2EC4-89F1802C31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65B4FCB7-F825-4E75-EF0C-D593CC260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60F9851B-118E-5090-ED7F-C40E2095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0E6BD0A0-5128-D43D-F351-B85D68A069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014C546D-A0C1-EB92-AB8B-93A6397643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712DF4D4-5E72-35D8-1770-D57ADA0F2D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9DB29E56-4AF0-9D69-4C17-EC20FD24B4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3538A49A-7D51-4280-1B58-1264F7E8D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8867D14B-9955-6F88-D1A1-422185857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F485489E-1241-E86C-E55E-EAA97D68037E}"/>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1BDC94C6-EE8F-DDF9-79DF-936AF227C1C2}"/>
              </a:ext>
            </a:extLst>
          </p:cNvPr>
          <p:cNvSpPr>
            <a:spLocks noGrp="1"/>
          </p:cNvSpPr>
          <p:nvPr>
            <p:ph sz="quarter" idx="13"/>
          </p:nvPr>
        </p:nvSpPr>
        <p:spPr>
          <a:xfrm>
            <a:off x="457200" y="2843867"/>
            <a:ext cx="5230536" cy="3845857"/>
          </a:xfrm>
        </p:spPr>
        <p:txBody>
          <a:bodyPr vert="horz" lIns="91440" tIns="45720" rIns="91440" bIns="45720" rtlCol="0">
            <a:normAutofit fontScale="92500" lnSpcReduction="10000"/>
          </a:bodyPr>
          <a:lstStyle/>
          <a:p>
            <a:pPr marR="0" lvl="0">
              <a:lnSpc>
                <a:spcPct val="100000"/>
              </a:lnSpc>
              <a:spcAft>
                <a:spcPts val="800"/>
              </a:spcAft>
              <a:tabLst>
                <a:tab pos="457200" algn="l"/>
              </a:tabLst>
            </a:pPr>
            <a:r>
              <a:rPr lang="en-US" sz="1600" b="1" dirty="0">
                <a:solidFill>
                  <a:srgbClr val="FFFFFF"/>
                </a:solidFill>
              </a:rPr>
              <a:t>Key Insights for Logistic Regression: </a:t>
            </a:r>
            <a:r>
              <a:rPr lang="en-US" sz="1600" dirty="0">
                <a:solidFill>
                  <a:srgbClr val="FFFFFF"/>
                </a:solidFill>
              </a:rPr>
              <a:t>Precision and Recall for Outcome 1</a:t>
            </a:r>
            <a:br>
              <a:rPr lang="en-US" sz="1600" b="1" dirty="0">
                <a:solidFill>
                  <a:srgbClr val="FFFFFF"/>
                </a:solidFill>
              </a:rPr>
            </a:br>
            <a:br>
              <a:rPr lang="en-US" sz="1600" b="1" dirty="0">
                <a:solidFill>
                  <a:srgbClr val="FFFFFF"/>
                </a:solidFill>
              </a:rPr>
            </a:br>
            <a:r>
              <a:rPr lang="en-US" sz="1600" b="1" dirty="0">
                <a:solidFill>
                  <a:srgbClr val="FFFFFF"/>
                </a:solidFill>
              </a:rPr>
              <a:t>Precision (0.37): </a:t>
            </a:r>
            <a:r>
              <a:rPr lang="en-US" sz="1600" dirty="0">
                <a:solidFill>
                  <a:srgbClr val="FFFFFF"/>
                </a:solidFill>
              </a:rPr>
              <a:t>The precision for Outcome 1 is relatively low at 37%. This means the model struggles with false positives, predicting Outcome 1 incorrectly in many cases.</a:t>
            </a:r>
            <a:br>
              <a:rPr lang="en-US" sz="1600" b="1" dirty="0">
                <a:solidFill>
                  <a:srgbClr val="FFFFFF"/>
                </a:solidFill>
              </a:rPr>
            </a:br>
            <a:br>
              <a:rPr lang="en-US" sz="1600" b="1" dirty="0">
                <a:solidFill>
                  <a:srgbClr val="FFFFFF"/>
                </a:solidFill>
              </a:rPr>
            </a:br>
            <a:r>
              <a:rPr lang="en-US" sz="1600" b="1" dirty="0">
                <a:solidFill>
                  <a:srgbClr val="FFFFFF"/>
                </a:solidFill>
              </a:rPr>
              <a:t>Recall (0.26): </a:t>
            </a:r>
            <a:r>
              <a:rPr lang="en-US" sz="1600" dirty="0">
                <a:solidFill>
                  <a:srgbClr val="FFFFFF"/>
                </a:solidFill>
              </a:rPr>
              <a:t>Recall is even lower at 26%, indicating that the model misses a significant portion of actual Outcome 1 instances. The low recall reflects poor sensitivity to the minority class, showing that the model does not perform well in identifying Outcome 1 cases.</a:t>
            </a:r>
            <a:br>
              <a:rPr lang="en-US" sz="1600" b="1" dirty="0">
                <a:solidFill>
                  <a:srgbClr val="FFFFFF"/>
                </a:solidFill>
              </a:rPr>
            </a:br>
            <a:br>
              <a:rPr lang="en-US" sz="1600" b="1" dirty="0">
                <a:solidFill>
                  <a:srgbClr val="FFFFFF"/>
                </a:solidFill>
              </a:rPr>
            </a:br>
            <a:r>
              <a:rPr lang="en-US" sz="1600" b="1" dirty="0">
                <a:solidFill>
                  <a:srgbClr val="FFFFFF"/>
                </a:solidFill>
              </a:rPr>
              <a:t>F1-Score (0.30): </a:t>
            </a:r>
            <a:r>
              <a:rPr lang="en-US" sz="1600" dirty="0">
                <a:solidFill>
                  <a:srgbClr val="FFFFFF"/>
                </a:solidFill>
              </a:rPr>
              <a:t>The low F1-score confirms that the model lacks balance in handling Outcome 1 predictions. This highlights a critical area for improvement, such as class-balancing techniques or feature engineering.</a:t>
            </a:r>
          </a:p>
        </p:txBody>
      </p:sp>
      <p:pic>
        <p:nvPicPr>
          <p:cNvPr id="4" name="Picture 3" descr="A screen shot of a graph&#10;&#10;Description automatically generated">
            <a:extLst>
              <a:ext uri="{FF2B5EF4-FFF2-40B4-BE49-F238E27FC236}">
                <a16:creationId xmlns:a16="http://schemas.microsoft.com/office/drawing/2014/main" id="{C83F3B38-1733-8C45-5671-F4B46C8EC046}"/>
              </a:ext>
            </a:extLst>
          </p:cNvPr>
          <p:cNvPicPr>
            <a:picLocks noChangeAspect="1"/>
          </p:cNvPicPr>
          <p:nvPr/>
        </p:nvPicPr>
        <p:blipFill>
          <a:blip r:embed="rId3"/>
          <a:srcRect t="-2358" r="-2" b="60014"/>
          <a:stretch/>
        </p:blipFill>
        <p:spPr>
          <a:xfrm>
            <a:off x="5949225" y="1843287"/>
            <a:ext cx="6129239" cy="3145871"/>
          </a:xfrm>
          <a:prstGeom prst="rect">
            <a:avLst/>
          </a:prstGeom>
        </p:spPr>
      </p:pic>
      <p:sp>
        <p:nvSpPr>
          <p:cNvPr id="6" name="Slide Number Placeholder 5">
            <a:extLst>
              <a:ext uri="{FF2B5EF4-FFF2-40B4-BE49-F238E27FC236}">
                <a16:creationId xmlns:a16="http://schemas.microsoft.com/office/drawing/2014/main" id="{533538E9-0060-577B-C56A-EA9B9196F115}"/>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12</a:t>
            </a:fld>
            <a:endParaRPr lang="en-US" cap="all">
              <a:solidFill>
                <a:srgbClr val="FFFFFF"/>
              </a:solidFill>
            </a:endParaRPr>
          </a:p>
        </p:txBody>
      </p:sp>
    </p:spTree>
    <p:extLst>
      <p:ext uri="{BB962C8B-B14F-4D97-AF65-F5344CB8AC3E}">
        <p14:creationId xmlns:p14="http://schemas.microsoft.com/office/powerpoint/2010/main" val="401542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4764ED-C4CD-991B-F0F2-5FA6288F2B5E}"/>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CB9C9ADE-B0F1-7E3C-B22D-D45C5D580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C32D9E91-FD64-88BC-4D9E-F20204379A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0BE38DC6-F564-01F9-EC8C-6BCE99763A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C7258542-7CF2-5039-43A2-53EFE2C0D4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EAECA4E7-D40D-1A1B-0614-CE8B8C315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C83379CE-5991-2C9F-3592-D958842439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7D828243-6753-AF79-BFA9-4CDB714E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6FC37DCB-9483-3E21-5DDD-13F5DC97E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45CD5F8D-2C7D-A151-4904-107A968B2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E5C1C2B6-0323-6759-AF6E-7225BA5951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992D1BE7-E3F7-0AD3-1B8B-897689B79B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B902767C-9CA4-A74B-ACA4-C2C6A8CAE2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E72B923E-8339-FEC1-532E-5A7CB83E41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98A427EB-40B7-5A01-066F-5AD9624EAE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0EB3BB0C-D253-436E-885B-DD9A342C7E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1FCF618A-63BA-6ED3-4A0F-EDEFB2DA4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7550D230-4D10-8E95-E4BB-AD5555E4CF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E54FD88E-54C6-123A-4B74-1C748E506F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4BBEF88F-DD75-B607-1E57-05B75F36D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E66E9B19-FB69-4F60-5C0F-92C6F34962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26A023BC-26C1-B21F-CA7E-7D99438EFF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257DED23-1C03-5310-4B75-305C48837B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D229709D-1330-6CE5-09B0-E44A32167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8C1CE813-950F-ABD5-02BF-172D37910D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B9BD5F49-D04B-6DD3-98F9-24EA752BEA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4993C034-EA15-9437-3C04-C75FABE7B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426B5193-A5E8-8171-6580-6F0B311164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FB28D8ED-A29B-CE2F-9C0A-1175098CA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71CCDB00-3DDB-420E-7A18-46EE44AAD1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4BF2C5BD-6495-B37E-E30C-AC92B11F1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41BD0022-6A2E-DC0C-43EC-E01A266461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65EBDEC9-B045-05F3-9A54-5D9A312E6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4F70D753-A1D1-2F8F-7CBB-D73A93F14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1087750D-4DA9-EEAF-9863-AD15842E4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9A815A5A-6A35-EA46-C6CF-82ADEE862D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54E7BA7A-EFF5-3EBF-3F58-2C3BD23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3373260A-5192-ED1B-418E-9FC4A27A9B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587EA2FB-282A-6807-1B44-4C58CAC78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1AD701DC-E74B-1DFB-0E1F-C9D38E1D6E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79679C56-B7FB-45C7-15A5-1D189EC49E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449E68F6-B18E-8784-1691-93CEF407A6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3F89D804-F472-ED92-0FDE-A4A1A27B1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F6B24667-D3F5-10AD-DCCA-612DF3AC75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413E21C7-9E8F-A435-1E26-783B3C855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6880EF30-B81C-D478-09F3-B44A6D4FE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C33ACAE4-E60F-6CA5-C1C3-0C44CD9CFB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17F3CFAC-80C9-B016-3E66-E228A18B1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26CEBC2-5182-2FDF-5867-FA4BF004F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97BC38D-8B92-7A86-CC52-6B006C7F30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2C9D016-7E89-68AF-7398-3E7E518C6E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715E266-5714-0A3D-1A6B-137319F74B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2496CE0-DEA4-B6A9-9394-952BEB673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10AF81B-3CD5-CF04-FB29-0A3070F7E0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9AC0677-F577-5F82-DD2C-8048CC813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F9C30EC-AC0D-B780-60EC-479F4B5D7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134366C-4AE2-80B9-0D73-740DB8C6D8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9620BC1F-54D0-D935-2035-A5E05E025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EA1BAD80-DD62-5F93-ED6A-B646653E6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CAC4D75-B6B3-9E62-240E-3960EA1999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96E2108-F5C7-C1B7-1C9C-963DE9A47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6483A1F-3DA7-6989-8DE7-867E09D3A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1DBC654-D905-049D-2A27-AD2B98F3E3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14847B8-8C6F-F0C8-7698-A27ABACFB1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154CB0C-375E-7E06-5BFB-D892670798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4F39D20E-0F29-B290-3C0C-735B86900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513ACB79-650B-2BEC-E84C-0B88D6562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64BCC34F-80D7-362B-E0BD-24EC83208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364E33F6-39C7-4F1A-5778-D3BD65331C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A6CA8CFD-A1FB-14A0-BB13-FDCF95883F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7BD7A15B-D169-5A5B-1E42-98990B1AD3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6B98A15D-971C-37CD-EA4A-5B5334C432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9AF9C916-59A5-E4A2-0A95-9F2910F3A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6937F013-CED8-3014-6CC8-1489CB5FAC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AD272B90-D7C8-A806-64E8-92420E50B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91BD14FF-4F0C-B532-5AC2-F9AB4FFB7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032EB667-0D9E-38D0-A324-E861981D03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FECB7BD4-D29E-C87E-76FA-2C1338007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0651F73F-4BA3-6FDF-30F7-0831814D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0CED0D1F-CCEA-4280-73A7-59350BB039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4D48A2E2-B817-010C-A6EE-A8B15D796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ADC61704-4EAD-034E-2C41-7C625D9C97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1B9B9640-68F7-897D-6953-B8D2E70AC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4254F371-1C1C-69A0-E736-35DBABA40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44D726E2-E530-5251-A2D8-01266F709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ABCC56DD-0830-5889-F9DD-5B7D22AE4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E7338DD1-173B-B4AB-F88B-C5A055DFF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C95613B0-4850-9C84-0F1A-7A780D167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C4037DD3-09B5-A2E0-7B11-307A41520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11125EA3-7B4F-545C-ADF6-956D8E4D82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05FFA016-2E97-0FAA-CDF6-F4DE3AE350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FAADE0FB-B522-3124-1230-6034F8611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7F4D277F-DB40-78B6-2D92-BF4450E7C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6A4F0A48-986F-AFA7-DC3D-F2202A6904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1747D5C6-3D40-07C2-0D7D-797ADADD17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93C9D588-D92B-9708-6DF5-F76B8694F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5F704A08-AC40-4E91-16BF-BF1F134AED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761D0197-6676-3E8E-E000-0A82D21F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4405AD90-8B2D-C7E5-6CFB-97B28A94A685}"/>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E7BC2567-AC59-5D7A-6EE3-1BD6DD684A92}"/>
              </a:ext>
            </a:extLst>
          </p:cNvPr>
          <p:cNvSpPr>
            <a:spLocks noGrp="1"/>
          </p:cNvSpPr>
          <p:nvPr>
            <p:ph sz="quarter" idx="13"/>
          </p:nvPr>
        </p:nvSpPr>
        <p:spPr>
          <a:xfrm>
            <a:off x="457200" y="2843867"/>
            <a:ext cx="5230536" cy="3845857"/>
          </a:xfrm>
        </p:spPr>
        <p:txBody>
          <a:bodyPr vert="horz" lIns="91440" tIns="45720" rIns="91440" bIns="45720" rtlCol="0">
            <a:normAutofit fontScale="92500" lnSpcReduction="10000"/>
          </a:bodyPr>
          <a:lstStyle/>
          <a:p>
            <a:pPr marR="0" lvl="0">
              <a:lnSpc>
                <a:spcPct val="100000"/>
              </a:lnSpc>
              <a:spcAft>
                <a:spcPts val="800"/>
              </a:spcAft>
              <a:tabLst>
                <a:tab pos="457200" algn="l"/>
              </a:tabLst>
            </a:pPr>
            <a:r>
              <a:rPr lang="en-US" sz="1600" b="1" dirty="0">
                <a:solidFill>
                  <a:srgbClr val="FFFFFF"/>
                </a:solidFill>
              </a:rPr>
              <a:t>Key Insights for Logistic Regression: </a:t>
            </a:r>
            <a:r>
              <a:rPr lang="en-US" sz="1600" dirty="0">
                <a:solidFill>
                  <a:srgbClr val="FFFFFF"/>
                </a:solidFill>
              </a:rPr>
              <a:t>Overall Performance</a:t>
            </a:r>
            <a:br>
              <a:rPr lang="en-US" sz="1600" b="1" dirty="0">
                <a:solidFill>
                  <a:srgbClr val="FFFFFF"/>
                </a:solidFill>
              </a:rPr>
            </a:br>
            <a:br>
              <a:rPr lang="en-US" sz="1600" b="1" dirty="0">
                <a:solidFill>
                  <a:srgbClr val="FFFFFF"/>
                </a:solidFill>
              </a:rPr>
            </a:br>
            <a:r>
              <a:rPr lang="en-US" sz="1600" b="1" dirty="0">
                <a:solidFill>
                  <a:srgbClr val="FFFFFF"/>
                </a:solidFill>
              </a:rPr>
              <a:t>Accuracy (83%): </a:t>
            </a:r>
            <a:r>
              <a:rPr lang="en-US" sz="1600" dirty="0">
                <a:solidFill>
                  <a:srgbClr val="FFFFFF"/>
                </a:solidFill>
              </a:rPr>
              <a:t>The model achieves a high accuracy of 83%, largely driven by its strong performance for the majority class (Outcome 0). However, this metric alone can be misleading in imbalanced datasets, as it may overemphasize the performance of the dominant class.</a:t>
            </a:r>
            <a:br>
              <a:rPr lang="en-US" sz="1600" b="1" dirty="0">
                <a:solidFill>
                  <a:srgbClr val="FFFFFF"/>
                </a:solidFill>
              </a:rPr>
            </a:br>
            <a:br>
              <a:rPr lang="en-US" sz="1600" b="1" dirty="0">
                <a:solidFill>
                  <a:srgbClr val="FFFFFF"/>
                </a:solidFill>
              </a:rPr>
            </a:br>
            <a:r>
              <a:rPr lang="en-US" sz="1600" b="1" dirty="0">
                <a:solidFill>
                  <a:srgbClr val="FFFFFF"/>
                </a:solidFill>
              </a:rPr>
              <a:t>Macro Avg F1-Score (0.60): </a:t>
            </a:r>
            <a:r>
              <a:rPr lang="en-US" sz="1600" dirty="0">
                <a:solidFill>
                  <a:srgbClr val="FFFFFF"/>
                </a:solidFill>
              </a:rPr>
              <a:t>The macro average F1-score is 0.60, reflecting an imbalance in class performance. While the model performs well for Outcome 0, its poor handling of Outcome 1 pulls down the macro average.</a:t>
            </a:r>
            <a:br>
              <a:rPr lang="en-US" sz="1600" b="1" dirty="0">
                <a:solidFill>
                  <a:srgbClr val="FFFFFF"/>
                </a:solidFill>
              </a:rPr>
            </a:br>
            <a:br>
              <a:rPr lang="en-US" sz="1600" b="1" dirty="0">
                <a:solidFill>
                  <a:srgbClr val="FFFFFF"/>
                </a:solidFill>
              </a:rPr>
            </a:br>
            <a:r>
              <a:rPr lang="en-US" sz="1600" b="1" dirty="0">
                <a:solidFill>
                  <a:srgbClr val="FFFFFF"/>
                </a:solidFill>
              </a:rPr>
              <a:t>Weighted Avg F1-Score (0.82): </a:t>
            </a:r>
            <a:r>
              <a:rPr lang="en-US" sz="1600" dirty="0">
                <a:solidFill>
                  <a:srgbClr val="FFFFFF"/>
                </a:solidFill>
              </a:rPr>
              <a:t>The weighted average F1-score is higher due to the larger support for Outcome 0. This metric reflects the dominance of the majority class in the dataset.</a:t>
            </a:r>
          </a:p>
        </p:txBody>
      </p:sp>
      <p:pic>
        <p:nvPicPr>
          <p:cNvPr id="4" name="Picture 3" descr="A screen shot of a graph&#10;&#10;Description automatically generated">
            <a:extLst>
              <a:ext uri="{FF2B5EF4-FFF2-40B4-BE49-F238E27FC236}">
                <a16:creationId xmlns:a16="http://schemas.microsoft.com/office/drawing/2014/main" id="{BD2B42EE-918A-D7E1-9B1A-E3249B4AA158}"/>
              </a:ext>
            </a:extLst>
          </p:cNvPr>
          <p:cNvPicPr>
            <a:picLocks noChangeAspect="1"/>
          </p:cNvPicPr>
          <p:nvPr/>
        </p:nvPicPr>
        <p:blipFill>
          <a:blip r:embed="rId3"/>
          <a:srcRect t="-2358" r="-2" b="60014"/>
          <a:stretch/>
        </p:blipFill>
        <p:spPr>
          <a:xfrm>
            <a:off x="5949225" y="1843287"/>
            <a:ext cx="6129239" cy="3145871"/>
          </a:xfrm>
          <a:prstGeom prst="rect">
            <a:avLst/>
          </a:prstGeom>
        </p:spPr>
      </p:pic>
      <p:sp>
        <p:nvSpPr>
          <p:cNvPr id="6" name="Slide Number Placeholder 5">
            <a:extLst>
              <a:ext uri="{FF2B5EF4-FFF2-40B4-BE49-F238E27FC236}">
                <a16:creationId xmlns:a16="http://schemas.microsoft.com/office/drawing/2014/main" id="{750B8C79-F902-C48E-13A7-BF2C915CE651}"/>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13</a:t>
            </a:fld>
            <a:endParaRPr lang="en-US" cap="all">
              <a:solidFill>
                <a:srgbClr val="FFFFFF"/>
              </a:solidFill>
            </a:endParaRPr>
          </a:p>
        </p:txBody>
      </p:sp>
    </p:spTree>
    <p:extLst>
      <p:ext uri="{BB962C8B-B14F-4D97-AF65-F5344CB8AC3E}">
        <p14:creationId xmlns:p14="http://schemas.microsoft.com/office/powerpoint/2010/main" val="214059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53295A-AC1D-09A8-08F5-ED5E81C52EA9}"/>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C0EAC927-BB7D-07E7-F1B6-DC354C635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5CC33E46-1D63-5BC2-312D-363054DD1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E9628357-AF62-FFEA-D567-1695BB7E5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E7FAF924-4E19-3954-ED5C-1215D5A76E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E6809282-FE66-3BA1-4B06-49723FD59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CD1F0968-E913-5295-A8DF-AF92BFB821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9D2264B2-C887-9B70-344B-ACD23B5C0D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95B0AE06-B9A9-8F96-1278-ABCFDD896B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85B51B-2086-D461-527E-C8E3FB320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632DF092-864D-59B7-ABAD-EBD16A6563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46D365E5-F07C-94CA-B4EF-BD5661FE9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92E69454-B493-D97A-14E3-0A1111464D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FC9B66BA-16F6-5706-5CCF-33E454457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9E897CBD-2A5B-DBCB-9FEB-950679FCE3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8B387803-05F1-EA2F-6533-EE8AF16D9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9EB8E888-12D4-B598-B86D-B0EB2FB6D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563F9A36-F7FE-AE02-A2D7-77D19A00F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0FE5FFF3-425E-9E22-2C80-F6B79BAEA7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1393CF6A-5F5F-AEF6-3FFF-020C2A63EB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FEE2F52D-3185-063B-B1E8-CE7834222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428CC41A-CCDC-55B0-FE80-D295D1B30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65E382BC-88B4-003C-A9CC-18FF9BA84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65665034-FEBB-E8FA-228A-5FAEA5E492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C4129257-F81A-5C57-DB37-9E53E1F993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58944EB0-ED7A-39A3-2325-42A3CFA80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C7590EB6-3539-0EEF-871C-D201F6611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B0361D37-738E-489C-397E-97D8C08537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D2A57F97-2ECB-6E05-F0C0-8DAB4BBE3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F278367B-07B2-5C1C-E1AF-E1475BB66A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503C4B22-99A9-6F33-B9D1-3333385E59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DB7B3003-7642-627B-B49D-5C6CD325C5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3DAA9CD5-99DC-0A26-1AC6-DA02EE02F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6F7FFC10-870A-EA3F-07CC-42870F913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09BA866D-8AE9-8A44-7851-0F5F0BFBB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48B521AD-ED89-885F-17E4-39A59463F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E9D1AA24-743F-4AD0-A26E-482D9B4A98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1D27FD40-91C6-1C4E-4FFF-E2DE3AE99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9D18ED6D-8BC3-52D7-7A47-32159248A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661E96CD-893B-0653-C98E-911618FAE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0397FE77-0D90-A00D-8863-37DBBE07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E6C5E244-D8D6-C8E6-7941-D9F8D3F329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4EB198F1-9AB2-078D-BF1E-3CDBDC66B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F2B6F16D-7849-EF43-060E-5522A910A3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61271C7D-44E2-5C6E-1D2C-26C847618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3C16F140-62E8-968E-E3F5-48F865CC9D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84986A10-F9F2-0B9D-C91B-28711D18A3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791A8069-4F1F-66B8-A20F-49831718CA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FFF8C00-3B51-E71E-B5E8-58FC38E33C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E0E2F0B-FE5D-EA20-EDB3-170C26499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CFD42F8-7FBC-290D-5677-7CA8D6B78D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68CAF1C-73B1-CBDC-316E-2A929B2274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F45EACA-87AC-C2AC-2EA0-C678D36C8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D721531-9F16-8C4C-EE73-CDD034AF0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F56E5C8-22A4-CB2D-E6E7-5445C024D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EE3B5B2-9639-3B0D-D113-765F6E318E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8BE93CB-4B22-9A38-7A05-FB905D058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FF4732D-B4D0-0C9F-C492-BAFD270C5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FC2376-98FB-8340-3F98-49E1606C8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4804221-3519-BD29-387F-979E4075F8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4E21C5F-7B64-632D-57C7-993BAC99C5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3EA9C764-F366-4B62-7048-858AAD3F00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26CB5738-1E26-1696-7676-55C94E932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B6795A2-D930-8082-4EDF-6225444088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3A32C11B-E475-6847-C12F-578BE355B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F7B73663-7ADA-4BA3-0ADD-A087327B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6FA243C2-A0EB-D8C8-EEE9-415FED018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E63D2321-C4CC-79A1-E410-93760DE1F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A574160F-9A16-A095-4C04-A5098E1A95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A95FC7D3-7B04-BE17-C4A2-50677E7F76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311D86F0-143F-A2D6-EBCD-A5B0BD5105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5FD79E57-4F50-1062-2D06-D9EEEA4D0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62C5ED48-6821-E240-CE5D-46FB99AB4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1078F0B4-A106-55F0-28D7-19EA66B60C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69F26373-12AE-F13E-052D-3CBD6F3E7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DE27F0A5-219F-F0A2-EE0E-D6460F44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AD6D0233-06EA-975B-3B79-17C8F1512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2EA06E8A-208F-C92D-4981-35E810BC2E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4FFBF7E3-4006-89E4-4816-8885650298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AF38157C-F4D4-9964-1009-EE987BA373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32CD5652-961B-CF63-8F2C-041965EA61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B5603A91-6BC2-48BE-CCC5-BC22D35414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989832AC-ECD5-590E-7DA9-52D1A1B87F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F10365CA-1582-C620-217B-74CD52D8C7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BF53EA51-C784-124B-275E-E0330145F3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F6F491A2-7777-658A-9824-0FBA4033BC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BFD09CA1-3019-C463-2485-702F3BADBA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E0FDFD2B-FD44-C914-595D-68BA1A5BD1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06C4B415-6F9C-1BB8-48BC-63D108CC5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26F9F9F9-3DE8-3B41-DDE7-7AC4ED3823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C1B6E2FB-9FE5-49BC-2F15-4978CEBB7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3BFAE46D-E8B2-5882-D913-FBC3604DFC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4AA55D95-3AC8-B257-3AE8-A78A26E60D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4EA9928F-CFD2-843F-EEA1-1B3B4DB3EB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86C0EF8A-4856-6BDF-E00E-4AD9310EC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A7893F39-6320-AE43-CB83-6DA20BD55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999F3ACB-10DD-4846-FBF1-8CA6EC24F3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C721537E-1F19-B298-0214-A3EA106C1E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FC1CDC87-6494-B647-5CF0-C9B1024916A7}"/>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013BF1A0-D59F-9DA1-16CD-4CCB3A3CFF9F}"/>
              </a:ext>
            </a:extLst>
          </p:cNvPr>
          <p:cNvSpPr>
            <a:spLocks noGrp="1"/>
          </p:cNvSpPr>
          <p:nvPr>
            <p:ph sz="quarter" idx="13"/>
          </p:nvPr>
        </p:nvSpPr>
        <p:spPr>
          <a:xfrm>
            <a:off x="457200" y="2843867"/>
            <a:ext cx="5230536" cy="3845857"/>
          </a:xfrm>
        </p:spPr>
        <p:txBody>
          <a:bodyPr vert="horz" lIns="91440" tIns="45720" rIns="91440" bIns="45720" rtlCol="0">
            <a:normAutofit/>
          </a:bodyPr>
          <a:lstStyle/>
          <a:p>
            <a:pPr marR="0" lvl="0">
              <a:lnSpc>
                <a:spcPct val="100000"/>
              </a:lnSpc>
              <a:spcAft>
                <a:spcPts val="800"/>
              </a:spcAft>
              <a:tabLst>
                <a:tab pos="457200" algn="l"/>
              </a:tabLst>
            </a:pPr>
            <a:r>
              <a:rPr lang="en-US" sz="1600" b="1" dirty="0">
                <a:solidFill>
                  <a:srgbClr val="FFFFFF"/>
                </a:solidFill>
              </a:rPr>
              <a:t>Key Insights for Logistic Regression: </a:t>
            </a:r>
            <a:r>
              <a:rPr lang="en-US" sz="1600" dirty="0">
                <a:solidFill>
                  <a:srgbClr val="FFFFFF"/>
                </a:solidFill>
              </a:rPr>
              <a:t>ROC and AUC</a:t>
            </a:r>
            <a:br>
              <a:rPr lang="en-US" sz="1600" b="1" dirty="0">
                <a:solidFill>
                  <a:srgbClr val="FFFFFF"/>
                </a:solidFill>
              </a:rPr>
            </a:br>
            <a:br>
              <a:rPr lang="en-US" sz="1600" b="1" dirty="0">
                <a:solidFill>
                  <a:srgbClr val="FFFFFF"/>
                </a:solidFill>
              </a:rPr>
            </a:br>
            <a:r>
              <a:rPr lang="en-US" sz="1600" b="1" dirty="0" err="1">
                <a:solidFill>
                  <a:srgbClr val="FFFFFF"/>
                </a:solidFill>
              </a:rPr>
              <a:t>AUC</a:t>
            </a:r>
            <a:r>
              <a:rPr lang="en-US" sz="1600" b="1" dirty="0">
                <a:solidFill>
                  <a:srgbClr val="FFFFFF"/>
                </a:solidFill>
              </a:rPr>
              <a:t> (0.59): </a:t>
            </a:r>
            <a:r>
              <a:rPr lang="en-US" sz="1600" dirty="0">
                <a:solidFill>
                  <a:srgbClr val="FFFFFF"/>
                </a:solidFill>
              </a:rPr>
              <a:t>The AUC is 0.59, which is slightly worse than Naive Bayes (0.61). This low value shows limited ability to distinguish between classes, indicating room for improvement.</a:t>
            </a:r>
            <a:br>
              <a:rPr lang="en-US" sz="1600" b="1" dirty="0">
                <a:solidFill>
                  <a:srgbClr val="FFFFFF"/>
                </a:solidFill>
              </a:rPr>
            </a:br>
            <a:br>
              <a:rPr lang="en-US" sz="1600" b="1" dirty="0">
                <a:solidFill>
                  <a:srgbClr val="FFFFFF"/>
                </a:solidFill>
              </a:rPr>
            </a:br>
            <a:r>
              <a:rPr lang="en-US" sz="1600" b="1" dirty="0">
                <a:solidFill>
                  <a:srgbClr val="FFFFFF"/>
                </a:solidFill>
              </a:rPr>
              <a:t>ROC Curve Analysis: </a:t>
            </a:r>
            <a:r>
              <a:rPr lang="en-US" sz="1600" dirty="0">
                <a:solidFill>
                  <a:srgbClr val="FFFFFF"/>
                </a:solidFill>
              </a:rPr>
              <a:t>The ROC curve is close to the diagonal line, demonstrating weak discriminatory power. Despite a higher accuracy overall, the model’s capacity to separate classes effectively remains poor. Techniques like resampling, class weighting, or hyperparameter tuning may help improve the model's performance.</a:t>
            </a:r>
          </a:p>
        </p:txBody>
      </p:sp>
      <p:pic>
        <p:nvPicPr>
          <p:cNvPr id="4" name="Picture 3" descr="A screen shot of a graph&#10;&#10;Description automatically generated">
            <a:extLst>
              <a:ext uri="{FF2B5EF4-FFF2-40B4-BE49-F238E27FC236}">
                <a16:creationId xmlns:a16="http://schemas.microsoft.com/office/drawing/2014/main" id="{552EEB8B-A5F3-4C5D-44D9-2AC1755A604B}"/>
              </a:ext>
            </a:extLst>
          </p:cNvPr>
          <p:cNvPicPr>
            <a:picLocks noChangeAspect="1"/>
          </p:cNvPicPr>
          <p:nvPr/>
        </p:nvPicPr>
        <p:blipFill>
          <a:blip r:embed="rId3"/>
          <a:srcRect l="486" t="39174" r="1" b="529"/>
          <a:stretch/>
        </p:blipFill>
        <p:spPr>
          <a:xfrm>
            <a:off x="5818596" y="1844879"/>
            <a:ext cx="6099374" cy="4479721"/>
          </a:xfrm>
          <a:prstGeom prst="rect">
            <a:avLst/>
          </a:prstGeom>
        </p:spPr>
      </p:pic>
      <p:sp>
        <p:nvSpPr>
          <p:cNvPr id="6" name="Slide Number Placeholder 5">
            <a:extLst>
              <a:ext uri="{FF2B5EF4-FFF2-40B4-BE49-F238E27FC236}">
                <a16:creationId xmlns:a16="http://schemas.microsoft.com/office/drawing/2014/main" id="{03187962-B071-8E8A-570D-CF0113FA9B49}"/>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14</a:t>
            </a:fld>
            <a:endParaRPr lang="en-US" cap="all">
              <a:solidFill>
                <a:srgbClr val="FFFFFF"/>
              </a:solidFill>
            </a:endParaRPr>
          </a:p>
        </p:txBody>
      </p:sp>
    </p:spTree>
    <p:extLst>
      <p:ext uri="{BB962C8B-B14F-4D97-AF65-F5344CB8AC3E}">
        <p14:creationId xmlns:p14="http://schemas.microsoft.com/office/powerpoint/2010/main" val="358857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9DBEDB-1342-A66A-61DD-174DA679DA02}"/>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408D2E90-ACA2-50A5-7C05-B3771DB54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9AEABC08-8E77-083B-B210-7F99D98BD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21289995-AF96-C44D-F104-5371254912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5A5ED6D2-4763-530A-C059-50009248C0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541A1BAB-AE4D-72AD-7DC4-925CD0A595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541CD8E-70B6-005E-ADDB-5F0A3064D6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6D8C913B-DA23-F0CF-3F5C-A398D43CD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016AEB4B-33BD-AB5D-A643-3695095DF3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C0CB6FBD-A2F5-CC5D-973D-70F4F42D5B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5152BCD0-BA84-1864-590F-EC8F04BF7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7E741DCD-9205-022C-1B0E-85ED1E47C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28241C1-6FE8-97C5-C2A4-3840C4B9C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99D41706-9A65-EED3-D1DF-9FF8E39676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572934D-7E03-5268-B4C8-ECF74FA01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EA71A5AE-78BC-3CE5-4DDD-CCE465C53B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45F22D1D-2CB6-BA9E-C413-7C6E38A055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04351F61-DE5D-0079-473A-CE10BF4485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D5A8AC2-5FD8-EFDC-D9EB-C042FDE189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1B00423F-0A59-B7AA-08D6-279ECABE9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A3364254-6E36-2A49-CF2C-29A42FD505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FA6CD6CA-49B2-EF08-FB59-133F0EF25F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05339B0C-4272-99E9-26F8-13CB95302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BD4B2A63-8CB1-E1EE-3E3F-4FE13B4AF2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C66F7937-20C1-0980-BB44-2E52BB0049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C232ACFC-9575-B153-AF17-DE7C08429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66E9C94A-2482-D103-125F-7EE86867A9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924916AD-1297-EAC7-9FD5-81BAF206F5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99D26AAB-A2DE-7965-5886-5188D314E7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BCD0605D-18F1-FEC0-6D4B-B27B359289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EB892A0F-E2AE-8336-59BB-16E663261D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D47A405A-CBCD-2323-5C67-B59B1D5E0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7F455B3B-3256-2DB0-572E-190E49EA1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8112B811-1161-AD98-0926-20C13FBB3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7357B0FF-AF4E-B491-6309-8EDEE9460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394F4646-A99C-B843-E3C1-F9553DBB82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C47A3DF9-6C99-AA04-CF60-46A346D956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A228BDBE-5880-0A21-BACD-922BA5B92C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BF36E351-F222-C9ED-F948-A7CC605EC7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D4D81DC2-2F2F-7013-335D-E5FABAB91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78BC9672-1DC9-B16C-B7F7-77FAF6CAF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B2DBD4F4-1DEA-1791-D2B7-E8234B642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9BF41626-F20F-568E-0CCD-3A85B8C7F0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CF5CA04C-4C0F-615E-C85D-BB86D06C8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370551CA-ED8E-D2F0-732F-760683E212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EED4AF51-BD4E-0620-E082-DD1DBAF547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9203678B-F251-AD78-57D1-7375DCB28D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A431FBAF-329F-378E-AE5A-97709E4D68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7FEA2B-248D-7635-3527-53558BC5E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D9EDA686-D441-6901-2A94-438C5D8A6D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A45960C-6FFC-1F31-F18D-CFB2D42E64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0F8BC392-7895-3466-41C1-357B2124A5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CD4F9FA-88AE-E9A9-4260-BDAB8530D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1559E2E9-A736-9AD1-2422-0592FEF49A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4EE1166-5CA4-AD93-FD32-1E69B7664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9C31448-EF7B-7A1D-06C0-8DDECD599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5F21624-9F69-4B0B-F56D-ED79BDDA1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4AD10-2404-961F-F905-1E0DF681E6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4E630F3-B3B3-1816-BA5A-D7BB8470D1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360B6FB1-8D17-151D-325E-2B780B238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C0EFFD0-E705-D6F5-89BE-122C203200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00D3B6F-C3FF-5426-8FE1-2C1EFE192E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A81D068-56FE-783F-2C90-27F7B0337E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E0E2C3F1-F5B1-C68A-ED77-38FCA4DAE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22E55234-33FB-F5D8-FE35-63EDFD27C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9CF4D363-745D-1F4C-AF02-647B6FE84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DF11C4AE-70FF-F52D-F407-60BF9D12F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EB6FE30E-61D4-3F78-82FF-3B34D371E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47B8CD91-79B3-76B5-81D3-29EE7B6496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6FF2F2A0-BA3C-415D-5ACA-E6E6DCEC5B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04AA4931-2C8B-C715-6009-634C2C30B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68ED6D49-96C7-BF57-4953-24196F47C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28CC52D7-AD73-5DBF-E931-2E70F0FC7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FBDD2A49-B4A7-1338-C643-C77179EA78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EF69CE98-DBDE-CD2F-13CB-E70489974D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E0FEFD97-A07B-6AA6-15B7-C877C054E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F3E74F3E-0D0E-A480-EB74-7074E78D39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1F9B4567-BF34-860F-D2EC-199E56274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0FE46DEF-2F71-C189-26E5-86F388A44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8FAAC91D-FAAB-E07F-6AA7-0F33A04D0D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BF4921A3-9F30-C961-50A0-A6E3FECC1A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DB10AD68-B594-1245-6128-924BB7A5F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DE032C58-8ACE-632D-14B0-F46176BE5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26AF4B4C-0A76-B0B6-3C54-8ACB5430F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087659C6-765F-D70F-4203-7B2E882DA8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15CD0DCC-7DB1-96E3-841B-1CCAE29C7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C9370A10-6BE0-D337-A15B-34D81B05A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33C57A4A-16DB-C5C8-58BC-358BB135F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B80DC765-206A-5C5B-C7F2-9462360B1B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938A3919-7153-844C-6E54-AEF19CB3E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F0409C5F-D204-00EC-C66B-751838C95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F044BA14-C0ED-543F-B788-ED90027E5B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B0E9AAB0-AFAA-7950-261B-53AC955601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EA89BDE0-5981-BADC-2947-E38B1E870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305E03BC-4204-6355-7A5C-D8A918CD3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4FFA454B-665C-9AD6-CCAD-F2406D48E7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DF62675C-6C7D-1A86-E292-EF2F177A3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76560F43-2AF8-A39F-64DB-4B7FE71744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67102297-E82B-FF22-E5EA-4861789AA8FE}"/>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DCDD57A3-A163-7827-9C13-A3865A2CDF18}"/>
              </a:ext>
            </a:extLst>
          </p:cNvPr>
          <p:cNvSpPr>
            <a:spLocks noGrp="1"/>
          </p:cNvSpPr>
          <p:nvPr>
            <p:ph sz="quarter" idx="13"/>
          </p:nvPr>
        </p:nvSpPr>
        <p:spPr>
          <a:xfrm>
            <a:off x="457200" y="2843867"/>
            <a:ext cx="5230536" cy="3845857"/>
          </a:xfrm>
        </p:spPr>
        <p:txBody>
          <a:bodyPr vert="horz" lIns="91440" tIns="45720" rIns="91440" bIns="45720" rtlCol="0">
            <a:normAutofit lnSpcReduction="10000"/>
          </a:bodyPr>
          <a:lstStyle/>
          <a:p>
            <a:pPr marR="0" lvl="0">
              <a:lnSpc>
                <a:spcPct val="100000"/>
              </a:lnSpc>
              <a:spcAft>
                <a:spcPts val="800"/>
              </a:spcAft>
              <a:tabLst>
                <a:tab pos="457200" algn="l"/>
              </a:tabLst>
            </a:pPr>
            <a:r>
              <a:rPr lang="en-US" sz="1600" b="1" dirty="0">
                <a:solidFill>
                  <a:srgbClr val="FFFFFF"/>
                </a:solidFill>
              </a:rPr>
              <a:t>Key Insights for Naïve Bayes: </a:t>
            </a:r>
            <a:r>
              <a:rPr lang="en-US" sz="1600" dirty="0">
                <a:solidFill>
                  <a:srgbClr val="FFFFFF"/>
                </a:solidFill>
              </a:rPr>
              <a:t>Precision and Recall for Outcome 0</a:t>
            </a:r>
            <a:br>
              <a:rPr lang="en-US" sz="1600" b="1" dirty="0">
                <a:solidFill>
                  <a:srgbClr val="FFFFFF"/>
                </a:solidFill>
              </a:rPr>
            </a:br>
            <a:br>
              <a:rPr lang="en-US" sz="1600" b="1" dirty="0">
                <a:solidFill>
                  <a:srgbClr val="FFFFFF"/>
                </a:solidFill>
              </a:rPr>
            </a:br>
            <a:r>
              <a:rPr lang="en-US" sz="1600" b="1" dirty="0">
                <a:solidFill>
                  <a:srgbClr val="FFFFFF"/>
                </a:solidFill>
              </a:rPr>
              <a:t>Precision (0.95): </a:t>
            </a:r>
            <a:r>
              <a:rPr lang="en-US" sz="1600" dirty="0">
                <a:solidFill>
                  <a:srgbClr val="FFFFFF"/>
                </a:solidFill>
              </a:rPr>
              <a:t>The model demonstrates excellent precision for Outcome 0. This means when the model predicts Outcome 0, it is correct 95% of the time. This high precision reduces false positives for Outcome 0, which is beneficial for applications where incorrect predictions for Outcome 0 must be minimized.</a:t>
            </a:r>
            <a:br>
              <a:rPr lang="en-US" sz="1600" b="1" dirty="0">
                <a:solidFill>
                  <a:srgbClr val="FFFFFF"/>
                </a:solidFill>
              </a:rPr>
            </a:br>
            <a:br>
              <a:rPr lang="en-US" sz="1600" b="1" dirty="0">
                <a:solidFill>
                  <a:srgbClr val="FFFFFF"/>
                </a:solidFill>
              </a:rPr>
            </a:br>
            <a:r>
              <a:rPr lang="en-US" sz="1600" b="1" dirty="0">
                <a:solidFill>
                  <a:srgbClr val="FFFFFF"/>
                </a:solidFill>
              </a:rPr>
              <a:t>Recall (0.32): </a:t>
            </a:r>
            <a:r>
              <a:rPr lang="en-US" sz="1600" dirty="0">
                <a:solidFill>
                  <a:srgbClr val="FFFFFF"/>
                </a:solidFill>
              </a:rPr>
              <a:t>Despite the high precision, the recall is significantly low at 32%. This suggests that the model fails to identify a large portion of actual Outcome 0 instances. Many true cases of Outcome 0 are being missed, making the model unsuitable if capturing all instances of Outcome 0 is critical.</a:t>
            </a:r>
          </a:p>
        </p:txBody>
      </p:sp>
      <p:sp>
        <p:nvSpPr>
          <p:cNvPr id="6" name="Slide Number Placeholder 5">
            <a:extLst>
              <a:ext uri="{FF2B5EF4-FFF2-40B4-BE49-F238E27FC236}">
                <a16:creationId xmlns:a16="http://schemas.microsoft.com/office/drawing/2014/main" id="{3FBDAF96-8A31-9A91-DF19-052CE104B15D}"/>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15</a:t>
            </a:fld>
            <a:endParaRPr lang="en-US" cap="all">
              <a:solidFill>
                <a:srgbClr val="FFFFFF"/>
              </a:solidFill>
            </a:endParaRPr>
          </a:p>
        </p:txBody>
      </p:sp>
      <p:pic>
        <p:nvPicPr>
          <p:cNvPr id="5" name="Picture 4" descr="A screen shot of a graph&#10;&#10;Description automatically generated">
            <a:extLst>
              <a:ext uri="{FF2B5EF4-FFF2-40B4-BE49-F238E27FC236}">
                <a16:creationId xmlns:a16="http://schemas.microsoft.com/office/drawing/2014/main" id="{DAA42FCE-0C71-93B0-BE3A-131227628D9E}"/>
              </a:ext>
            </a:extLst>
          </p:cNvPr>
          <p:cNvPicPr>
            <a:picLocks noChangeAspect="1"/>
          </p:cNvPicPr>
          <p:nvPr/>
        </p:nvPicPr>
        <p:blipFill>
          <a:blip r:embed="rId3"/>
          <a:srcRect b="60986"/>
          <a:stretch/>
        </p:blipFill>
        <p:spPr>
          <a:xfrm>
            <a:off x="5888272" y="2379759"/>
            <a:ext cx="6086962" cy="3041586"/>
          </a:xfrm>
          <a:prstGeom prst="rect">
            <a:avLst/>
          </a:prstGeom>
        </p:spPr>
      </p:pic>
    </p:spTree>
    <p:extLst>
      <p:ext uri="{BB962C8B-B14F-4D97-AF65-F5344CB8AC3E}">
        <p14:creationId xmlns:p14="http://schemas.microsoft.com/office/powerpoint/2010/main" val="2233389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92C41C-0B92-F169-E77D-B7B1A70B3C6D}"/>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322709F0-8066-9125-5EF9-42A07D562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38EACFD2-C746-B4B3-E39E-BE71237478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A9ADE6F0-CD63-B6C2-8886-5FB90F377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298021C0-7025-82CA-44A5-10C50E047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0EE73EBD-516E-EA72-9602-1178B17DF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4AC1CDC0-61B3-8EE6-0962-8A2933A07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1ACF4CE1-5A36-AFF7-4C27-BA191CBE05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4D55079A-DB36-4729-D30A-01B469082B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9608304F-D86E-2B8C-3405-95E536A878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B1C666C9-E215-1B58-49B0-82E799166D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EFD265CF-AC2E-9DAF-5DE2-77E7917EBB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EAE6225B-ED57-8B1E-F795-AE8DCBA27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3121746B-192F-8F15-C4E6-98705B981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CCAB0F92-0B5D-4F0A-4D7A-AA1894153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DD7331E6-E92B-0BC8-041D-CA2E853FAC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A1012F12-6BC5-D0E9-F933-5484B9E66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4DE56E52-101F-58BC-04CC-7DF5D7AAF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70C2B7F4-4AE8-0512-F3A9-0AD7F625C2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7B2A5AEA-CDF2-A308-96E4-B84AAC7349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5FF125CF-4448-5FBA-6FFD-C82F9E6CC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9AA5E17E-B9BA-62A9-7FFA-43DCCDC1E0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7364A489-A7B4-2854-7D9B-25AE361F78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6D992A05-6F19-2652-4CF8-DE3F50F1B4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2B02D6F4-CCA7-073C-70C4-7846B69D2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3D190164-FA66-1C0E-AAF6-5E656802AA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DBB8A3FA-6AD3-F451-2C95-5DF6F65E98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2B7E063B-5F6E-2B37-C524-39EFAE9CAD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4B8B36DE-CD4E-E820-698C-BA5A60DC7F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3D3E4A6D-31EE-A008-752D-92D0BF1876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16E31DAD-2CAB-F809-2985-1D01721CA1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508BF09A-5AA7-A075-BB65-0E099FEA6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EAF0E6F7-5DF7-993A-8C1D-333EFF409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25F7A650-E735-41FE-6384-6CCECB3D6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4207D6C8-B5E1-0F34-3793-C3BA5C8D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2CDFE0A9-8535-EC8D-4792-17C06A3B5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93AECB4D-AAAF-6548-9E3C-24D183CD5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16D140F9-AD88-B806-8242-BD54220A9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EA828205-7F03-0695-AFA5-5E7FBE2AA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4CB4974F-FD02-DADF-153A-30C45A0F45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72A0D1BB-C4BD-287A-6177-D3D000C6C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6A32435A-2DF9-7C23-471B-DCB7887FF3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FF1A88C0-E9CF-B8D5-BC06-1F1AE1354E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FCA79CDC-0B92-E9F8-EF2A-C3910BFA26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9F1B800E-5104-1330-5C59-3AFA9C72D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B1FCD7B8-68D6-4F1E-A2CA-B6FE300C1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2104FF64-8BD8-2243-9954-70EB9FFBB4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F194CC40-BC9F-A03D-5444-E4505CAB12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C92AD92-EEDA-0EE3-E3CF-5346D9E0F0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2ECDF837-DF87-4E4A-FD13-60129031C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5A7DC09-3192-F106-9D2B-FF65E403D5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48ECBDF-1CA2-CC44-90A1-D3927849C3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0E9F7DC-ECF5-95C9-ED32-E487FA84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DC07CF7-C47F-5F43-B51B-1BB4F8211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E51BCB9-3F45-645A-14C3-3B77C9F24E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0D5CAAFF-2E2E-85E4-518E-0A34300625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02CFC376-D293-E13B-EB72-EDCBCBA9D3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ABB552B3-8451-A8BB-4DDF-9ADC9899F0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0EBCA6E-58CB-17D5-101B-4EC0FCC45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E8F69F1-2713-D892-D289-EF4BCE1AB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67F7E32-1244-40C0-607A-E000BA2C4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20DF78E-5B9B-E75C-FDD5-0CE05CD1E7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258E415-8818-56D6-34A5-C06C6C7560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54AF458-9B26-50D5-D498-EC45A501D0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9F42E32-0751-0C1D-C072-D575BE2741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016A7E89-9AB3-C0C8-BFE0-9B6F0F924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2AE25B6B-1C04-9BBC-D2BB-6FC7B654F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766DCAC1-0C94-FCA9-BB9D-161B16937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724D0DB4-30E1-EFA7-CB2F-F23647F361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6C6EC901-661E-83CC-9131-02F56C58F3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BF70E2A5-2A73-4C12-B3EC-D79B29168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10682304-EEA6-8230-396B-5F8718B3F5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B3E15BB7-A2D6-DF50-6EC7-CBBE63518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AD9093F9-9CDB-AA7A-2DF8-ED8021C6B8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5667C810-9EE6-2712-8FFF-09EA89F30E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8BF3214A-BB14-5332-7B9E-95ED1D176C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6DF68715-D73F-C008-97D4-78253E7A00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068D575F-1C79-DC2B-00D8-5E0F8AD4ED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0CCCAE24-187F-A5D5-C45F-75C0FF5FE9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057A693D-AACA-10D9-D261-93DA4E158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896BA2F5-857F-4505-8EF7-09321DF793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FEB04F23-76A3-7369-6BFD-BAD2DC04C7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CF03B1DD-2B74-1C4B-B142-BC80ADE6A9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94600479-C5AF-D8B4-694F-01BC438FBE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404ADE44-A0F4-2F5F-50E1-679C715486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273CF712-35F6-5173-2AB8-3B87FAC51A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C0E689A8-2F27-A6E0-78EB-3E6684AE49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38702566-6CD2-0B44-3E50-1D2943FFE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4B845A17-AEE2-B7F2-2389-28268B4AEA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9FBCBC85-CA61-DF84-B8C3-0F8D20D8EE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90129E05-DFD8-5E4B-F5C2-BF35019DAC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3FFF1AEC-1D52-8EB4-4475-A7D969A0C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FB3DDF8E-008F-A07A-8195-0D7ED8F355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DB30531A-F6C2-7E3A-350F-B6DB488B90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9283C42C-E167-78F5-A830-96CBE3DD9E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3439D333-8E16-9F0E-B9EE-B9303B0483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7CC47CED-96EC-0B57-4F01-AA231CAB8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11B42A27-18C0-1015-DE4E-F4E6AA86B1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01C1A0AD-125A-D946-292E-C9521CFF9AF2}"/>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53980389-DF74-8E0B-CE8C-BA11CB9DB4FC}"/>
              </a:ext>
            </a:extLst>
          </p:cNvPr>
          <p:cNvSpPr>
            <a:spLocks noGrp="1"/>
          </p:cNvSpPr>
          <p:nvPr>
            <p:ph sz="quarter" idx="13"/>
          </p:nvPr>
        </p:nvSpPr>
        <p:spPr>
          <a:xfrm>
            <a:off x="457200" y="2843867"/>
            <a:ext cx="5230536" cy="3845857"/>
          </a:xfrm>
        </p:spPr>
        <p:txBody>
          <a:bodyPr vert="horz" lIns="91440" tIns="45720" rIns="91440" bIns="45720" rtlCol="0">
            <a:normAutofit/>
          </a:bodyPr>
          <a:lstStyle/>
          <a:p>
            <a:pPr marR="0" lvl="0">
              <a:lnSpc>
                <a:spcPct val="100000"/>
              </a:lnSpc>
              <a:spcAft>
                <a:spcPts val="800"/>
              </a:spcAft>
              <a:tabLst>
                <a:tab pos="457200" algn="l"/>
              </a:tabLst>
            </a:pPr>
            <a:r>
              <a:rPr lang="en-US" sz="1600" b="1" dirty="0">
                <a:solidFill>
                  <a:srgbClr val="FFFFFF"/>
                </a:solidFill>
              </a:rPr>
              <a:t>Key Insights for Naïve Bayes: </a:t>
            </a:r>
            <a:r>
              <a:rPr lang="en-US" sz="1600" dirty="0">
                <a:solidFill>
                  <a:srgbClr val="FFFFFF"/>
                </a:solidFill>
              </a:rPr>
              <a:t>Precision and Recall for Outcome 1</a:t>
            </a:r>
            <a:br>
              <a:rPr lang="en-US" sz="1600" b="1" dirty="0">
                <a:solidFill>
                  <a:srgbClr val="FFFFFF"/>
                </a:solidFill>
              </a:rPr>
            </a:br>
            <a:br>
              <a:rPr lang="en-US" sz="1600" b="1" dirty="0">
                <a:solidFill>
                  <a:srgbClr val="FFFFFF"/>
                </a:solidFill>
              </a:rPr>
            </a:br>
            <a:r>
              <a:rPr lang="en-US" sz="1600" b="1" dirty="0">
                <a:solidFill>
                  <a:srgbClr val="FFFFFF"/>
                </a:solidFill>
              </a:rPr>
              <a:t>Recall (0.91): </a:t>
            </a:r>
            <a:r>
              <a:rPr lang="en-US" sz="1600" dirty="0">
                <a:solidFill>
                  <a:srgbClr val="FFFFFF"/>
                </a:solidFill>
              </a:rPr>
              <a:t>The model performs exceptionally well in identifying actual instances of Outcome 1, achieving a recall of 91%. This means the model detects most Outcome 1 cases, making it highly sensitive to this class.</a:t>
            </a:r>
            <a:br>
              <a:rPr lang="en-US" sz="1600" dirty="0">
                <a:solidFill>
                  <a:srgbClr val="FFFFFF"/>
                </a:solidFill>
              </a:rPr>
            </a:br>
            <a:br>
              <a:rPr lang="en-US" sz="1600" b="1" dirty="0">
                <a:solidFill>
                  <a:srgbClr val="FFFFFF"/>
                </a:solidFill>
              </a:rPr>
            </a:br>
            <a:r>
              <a:rPr lang="en-US" sz="1600" b="1" dirty="0">
                <a:solidFill>
                  <a:srgbClr val="FFFFFF"/>
                </a:solidFill>
              </a:rPr>
              <a:t>Precision (0.18): </a:t>
            </a:r>
            <a:r>
              <a:rPr lang="en-US" sz="1600" dirty="0">
                <a:solidFill>
                  <a:srgbClr val="FFFFFF"/>
                </a:solidFill>
              </a:rPr>
              <a:t>However, the precision is only 18%, indicating that a large proportion of predicted Outcome 1 cases are false positives. This imbalance shows the model sacrifices precision for recall in this class, making it unreliable when false alarms for Outcome 1 are costly.</a:t>
            </a:r>
          </a:p>
        </p:txBody>
      </p:sp>
      <p:sp>
        <p:nvSpPr>
          <p:cNvPr id="6" name="Slide Number Placeholder 5">
            <a:extLst>
              <a:ext uri="{FF2B5EF4-FFF2-40B4-BE49-F238E27FC236}">
                <a16:creationId xmlns:a16="http://schemas.microsoft.com/office/drawing/2014/main" id="{F3E77E02-A846-CB73-41BF-B618E4C38CB6}"/>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16</a:t>
            </a:fld>
            <a:endParaRPr lang="en-US" cap="all">
              <a:solidFill>
                <a:srgbClr val="FFFFFF"/>
              </a:solidFill>
            </a:endParaRPr>
          </a:p>
        </p:txBody>
      </p:sp>
      <p:pic>
        <p:nvPicPr>
          <p:cNvPr id="2" name="Picture 1" descr="A screen shot of a graph&#10;&#10;Description automatically generated">
            <a:extLst>
              <a:ext uri="{FF2B5EF4-FFF2-40B4-BE49-F238E27FC236}">
                <a16:creationId xmlns:a16="http://schemas.microsoft.com/office/drawing/2014/main" id="{4C5B07E5-2D85-967E-02CB-EE9F669382CC}"/>
              </a:ext>
            </a:extLst>
          </p:cNvPr>
          <p:cNvPicPr>
            <a:picLocks noChangeAspect="1"/>
          </p:cNvPicPr>
          <p:nvPr/>
        </p:nvPicPr>
        <p:blipFill>
          <a:blip r:embed="rId3"/>
          <a:srcRect b="60986"/>
          <a:stretch/>
        </p:blipFill>
        <p:spPr>
          <a:xfrm>
            <a:off x="5888272" y="2379759"/>
            <a:ext cx="6086962" cy="3041586"/>
          </a:xfrm>
          <a:prstGeom prst="rect">
            <a:avLst/>
          </a:prstGeom>
        </p:spPr>
      </p:pic>
    </p:spTree>
    <p:extLst>
      <p:ext uri="{BB962C8B-B14F-4D97-AF65-F5344CB8AC3E}">
        <p14:creationId xmlns:p14="http://schemas.microsoft.com/office/powerpoint/2010/main" val="173580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7D9911-A51E-5BB1-447B-16239258A5BC}"/>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FAF02863-AFD1-0927-2562-21735FA10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8186DF19-766C-CC77-CD60-40F5B58FB2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5F270BBA-DCA2-C59F-5CBD-F59E7BAD87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842C4E04-1CCD-8EF4-79D5-D36840B2D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2D212C1-1E83-72EF-823E-88981922F6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B1265F83-ECF2-F99A-6F6F-40D9CC425A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F8BD841-CCB8-010E-4A46-AE9266A4B9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7825F017-8829-4C29-A0AE-942E008C85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6F07A56C-2E18-0A1C-E791-71DA734DC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917DA6D-2CD3-D039-B995-3BE65644A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3DC18D3B-E492-726E-211E-E2AA7E243B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A6F5F19A-C820-410A-3BF1-5ED2263459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D1F1418E-8D44-A238-0BA9-8BD9B04280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FA54B5CD-1C2B-92FB-91BE-94C6393534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14FC4AF5-5625-A773-6411-4E7B6B740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8A914180-F70E-F99E-308D-74A694953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863084C8-5B19-4E0C-7322-DB05F246DE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9AF5EF2E-55D4-2804-B1D2-D8BDB91F88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A5E6B0DA-D743-47DD-04D1-78D14E364E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CA53323B-24D8-B74C-461E-1191DD1730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81029240-2C9A-4FAA-2EB7-171C104243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B85F69CB-4A5A-6FAD-38A6-B99358B237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8F0D60E4-0222-18CF-E7C0-AF011F05CB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EB795328-FCC8-D05A-1145-1E9DCE84B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11C247FF-1313-E05D-DA78-70BE8B9BD8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3942B3EA-5A02-8FF8-52B7-E8A5C53D2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A46F52E2-B9CE-87B2-00D8-FE9F8D141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4D898F82-A9C2-7ED6-37A1-47C2FB3E5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38EAA417-65DC-EAF0-AF9B-C0B3E18514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3D084227-4555-DDE0-72C0-E235FC03A2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5CC987F1-E264-95A3-23CE-092537BC8C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DDCFA007-0579-CF64-0973-57160D7B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36C8FE7E-910D-0B97-3B03-63839533C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37B73DF7-E368-7C96-46BA-4D61264C4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9A41EDB5-0D83-B3E6-D3AD-B921B8C56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6C2E0467-D426-017C-588D-F34F81FAE5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FB7ACB65-EA08-8E1B-EECE-D291767379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4E4E09E8-098C-F697-440E-F68C06121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213D476A-D045-6AC4-B447-E2836AFE13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CBF3A70C-9D41-BA6C-772D-A635AEC019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2DFB9F11-F4CF-9027-8D80-0CDE1D6B9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02AC6D98-D67E-1451-92B4-DCD4F53060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D1679CC2-5715-6771-9530-71B6522E3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ED8756DD-3CE0-9459-918C-4031F3812D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3C5893F0-31AD-37BA-B7EA-F7AAABE08B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ED83CE0-F1B8-A725-676A-E9D180BE3B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3438786E-AA83-BA91-0A98-CF7A162085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622F78FB-A595-3203-938F-B17B008B01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E1E88CC-0345-2AF8-0848-9AD711335C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A4F1007-2B42-5C4D-B52A-F0D1763F4B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588CD5A-60EA-E28C-D2CC-2530EAE9D2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4BCBBC3-E4BF-2F59-D77C-4FDD8CE3F7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5106871-EF49-7CE8-514E-0035E1253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A16C04B-5D3B-40A8-811F-04B05CB0DD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12F13F2-31B7-0916-0563-3D2C38001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1575A6B-9E0D-D998-3609-73FADD352A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C9F372AB-B195-1E9A-BED1-8A8BA414D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378D8C36-817A-9457-36BB-C483846E68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ECCF60F-94AC-A868-D019-2503939A17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D9C1AC1C-9E28-0AE2-F2E6-1EA75DE5A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838CEA7A-0B08-FDF6-653C-1816312CFD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309F8F-4BD3-7021-D3FB-58015A9A5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F9F3CAD-DF8D-CC01-B48E-4B4E7631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CD5308D-D12F-4118-4B2B-3CB42DD487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2BE752D0-88E4-DFDE-486D-533AA91AA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715DE148-150B-23FA-FA19-EA653D9AD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A909EBBF-73A5-FF76-5A6E-25B9057AF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77B5772A-1ACE-8B5C-2963-BD4A2E5BE7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2D67B768-7932-7861-E54E-BA5D81D1DC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6B515AE2-1AFF-44C3-7709-F00783A08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B35ABCAA-4FB7-8F2A-E170-5B5AC8F8FC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44E1252B-5D3A-8172-FE9D-C6794F842D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297DF2CD-A799-050E-DE25-0F6ED5FD9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43B1A13E-5D66-391C-4725-31CDF9D5A0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11BFF5CD-3825-C573-BF28-E599A40CA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56529BEA-65BA-3A99-A027-59A9DC948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ED3C0B82-A0E9-AD9D-7D1D-2691AFFD28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49C98063-FAB8-E544-A486-F8782F750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63B27D4C-2894-080C-873B-34FC367D43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9082FDB7-0231-71B2-FE56-3196F2C7B7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F36F58E9-20EA-A5CB-4D22-5A8B6C6E4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862BFBB4-5F12-0950-E491-387572F6CC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ADE23A26-86E4-A588-1C4E-B3E7BBAA40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5637D0C3-79D1-899D-E28C-C59466C0C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6CA62F54-9D0D-7C5E-C633-B00089349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D7B245B8-A7AF-B198-16CE-6A4428CE05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82CBBA59-260C-507D-F85B-FB04AD75E8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C85778D6-1ECA-D508-6D74-9129DB3B16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4AB30448-1B2D-6E90-E9B6-040A42F0CD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381F001C-4118-1E3D-4C78-E4515B1201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4E19FAE9-F6E0-B966-E47D-B8ABB5D9D3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33E731C2-5107-8271-3FBD-540E7C2EAA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7BA3C1AA-6C3F-F9F2-3494-F4837A8BB2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4659E6CD-0472-3CC1-9FDC-9C6A4876DC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EE13F33B-60B4-A612-A67D-119FD6087F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5B1F8F81-7B61-5CAF-56F9-09F1708FC8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2DFCBE59-386A-568A-56C6-BC99DEBE61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EAD3D69-83C0-D6AA-0CB4-1B6178682302}"/>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7E903C5E-40A8-E593-EC34-5E0E4C2F7176}"/>
              </a:ext>
            </a:extLst>
          </p:cNvPr>
          <p:cNvSpPr>
            <a:spLocks noGrp="1"/>
          </p:cNvSpPr>
          <p:nvPr>
            <p:ph sz="quarter" idx="13"/>
          </p:nvPr>
        </p:nvSpPr>
        <p:spPr>
          <a:xfrm>
            <a:off x="457200" y="2843867"/>
            <a:ext cx="5230536" cy="3845857"/>
          </a:xfrm>
        </p:spPr>
        <p:txBody>
          <a:bodyPr vert="horz" lIns="91440" tIns="45720" rIns="91440" bIns="45720" rtlCol="0">
            <a:normAutofit/>
          </a:bodyPr>
          <a:lstStyle/>
          <a:p>
            <a:pPr marR="0" lvl="0">
              <a:lnSpc>
                <a:spcPct val="100000"/>
              </a:lnSpc>
              <a:spcAft>
                <a:spcPts val="800"/>
              </a:spcAft>
              <a:tabLst>
                <a:tab pos="457200" algn="l"/>
              </a:tabLst>
            </a:pPr>
            <a:r>
              <a:rPr lang="en-US" sz="1600" b="1" dirty="0">
                <a:solidFill>
                  <a:srgbClr val="FFFFFF"/>
                </a:solidFill>
              </a:rPr>
              <a:t>Key Insights for Naïve Bayes: </a:t>
            </a:r>
            <a:r>
              <a:rPr lang="en-US" sz="1600" dirty="0">
                <a:solidFill>
                  <a:srgbClr val="FFFFFF"/>
                </a:solidFill>
              </a:rPr>
              <a:t>Overall Performance</a:t>
            </a:r>
            <a:br>
              <a:rPr lang="en-US" sz="1600" b="1" dirty="0">
                <a:solidFill>
                  <a:srgbClr val="FFFFFF"/>
                </a:solidFill>
              </a:rPr>
            </a:br>
            <a:br>
              <a:rPr lang="en-US" sz="1600" b="1" dirty="0">
                <a:solidFill>
                  <a:srgbClr val="FFFFFF"/>
                </a:solidFill>
              </a:rPr>
            </a:br>
            <a:r>
              <a:rPr lang="en-US" sz="1600" b="1" dirty="0">
                <a:solidFill>
                  <a:srgbClr val="FFFFFF"/>
                </a:solidFill>
              </a:rPr>
              <a:t>Accuracy (40%): </a:t>
            </a:r>
            <a:r>
              <a:rPr lang="en-US" sz="1600" dirty="0">
                <a:solidFill>
                  <a:srgbClr val="FFFFFF"/>
                </a:solidFill>
              </a:rPr>
              <a:t>The overall accuracy is very low, at 40%, which indicates poor overall performance in correctly predicting both Outcome 0 and Outcome 1. This low accuracy is primarily due to the imbalanced performance across the two outcomes.</a:t>
            </a:r>
            <a:br>
              <a:rPr lang="en-US" sz="1600" dirty="0">
                <a:solidFill>
                  <a:srgbClr val="FFFFFF"/>
                </a:solidFill>
              </a:rPr>
            </a:br>
            <a:br>
              <a:rPr lang="en-US" sz="1600" dirty="0">
                <a:solidFill>
                  <a:srgbClr val="FFFFFF"/>
                </a:solidFill>
              </a:rPr>
            </a:br>
            <a:r>
              <a:rPr lang="en-US" sz="1600" b="1" dirty="0">
                <a:solidFill>
                  <a:srgbClr val="FFFFFF"/>
                </a:solidFill>
              </a:rPr>
              <a:t>Macro Avg F1-Score (0.39): </a:t>
            </a:r>
            <a:r>
              <a:rPr lang="en-US" sz="1600" dirty="0">
                <a:solidFill>
                  <a:srgbClr val="FFFFFF"/>
                </a:solidFill>
              </a:rPr>
              <a:t>The macro average F1-score reflects the harmonic mean of precision and recall across both outcomes. Its low value (39%) confirms that the model struggles to balance prediction quality for both classes, highlighting severe performance disparity.</a:t>
            </a:r>
          </a:p>
        </p:txBody>
      </p:sp>
      <p:sp>
        <p:nvSpPr>
          <p:cNvPr id="6" name="Slide Number Placeholder 5">
            <a:extLst>
              <a:ext uri="{FF2B5EF4-FFF2-40B4-BE49-F238E27FC236}">
                <a16:creationId xmlns:a16="http://schemas.microsoft.com/office/drawing/2014/main" id="{A5F314A7-C076-9D3D-2464-986CA13FA9F1}"/>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17</a:t>
            </a:fld>
            <a:endParaRPr lang="en-US" cap="all">
              <a:solidFill>
                <a:srgbClr val="FFFFFF"/>
              </a:solidFill>
            </a:endParaRPr>
          </a:p>
        </p:txBody>
      </p:sp>
      <p:pic>
        <p:nvPicPr>
          <p:cNvPr id="2" name="Picture 1" descr="A screen shot of a graph&#10;&#10;Description automatically generated">
            <a:extLst>
              <a:ext uri="{FF2B5EF4-FFF2-40B4-BE49-F238E27FC236}">
                <a16:creationId xmlns:a16="http://schemas.microsoft.com/office/drawing/2014/main" id="{FD319E94-0666-7559-3E93-AE5122911472}"/>
              </a:ext>
            </a:extLst>
          </p:cNvPr>
          <p:cNvPicPr>
            <a:picLocks noChangeAspect="1"/>
          </p:cNvPicPr>
          <p:nvPr/>
        </p:nvPicPr>
        <p:blipFill>
          <a:blip r:embed="rId3"/>
          <a:srcRect b="60986"/>
          <a:stretch/>
        </p:blipFill>
        <p:spPr>
          <a:xfrm>
            <a:off x="5888272" y="2379759"/>
            <a:ext cx="6086962" cy="3041586"/>
          </a:xfrm>
          <a:prstGeom prst="rect">
            <a:avLst/>
          </a:prstGeom>
        </p:spPr>
      </p:pic>
    </p:spTree>
    <p:extLst>
      <p:ext uri="{BB962C8B-B14F-4D97-AF65-F5344CB8AC3E}">
        <p14:creationId xmlns:p14="http://schemas.microsoft.com/office/powerpoint/2010/main" val="353190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6336ED-7966-9E78-F4F0-5F36B9DAF0EB}"/>
            </a:ext>
          </a:extLst>
        </p:cNvPr>
        <p:cNvGrpSpPr/>
        <p:nvPr/>
      </p:nvGrpSpPr>
      <p:grpSpPr>
        <a:xfrm>
          <a:off x="0" y="0"/>
          <a:ext cx="0" cy="0"/>
          <a:chOff x="0" y="0"/>
          <a:chExt cx="0" cy="0"/>
        </a:xfrm>
      </p:grpSpPr>
      <p:sp>
        <p:nvSpPr>
          <p:cNvPr id="588" name="Rectangle 587">
            <a:extLst>
              <a:ext uri="{FF2B5EF4-FFF2-40B4-BE49-F238E27FC236}">
                <a16:creationId xmlns:a16="http://schemas.microsoft.com/office/drawing/2014/main" id="{305FEEBD-7A61-FA23-20AF-CE87CCAA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90" name="Group 589">
            <a:extLst>
              <a:ext uri="{FF2B5EF4-FFF2-40B4-BE49-F238E27FC236}">
                <a16:creationId xmlns:a16="http://schemas.microsoft.com/office/drawing/2014/main" id="{9DC2302F-CDCE-ECC6-9B73-968E667EB3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91" name="Straight Connector 590">
              <a:extLst>
                <a:ext uri="{FF2B5EF4-FFF2-40B4-BE49-F238E27FC236}">
                  <a16:creationId xmlns:a16="http://schemas.microsoft.com/office/drawing/2014/main" id="{D236F767-03FE-0CBF-6D32-6F5FFA606F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856F1441-1EE6-5B6A-EE14-BA56E24834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A02D636E-5B69-B93D-A38A-AA5FFA9DAC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C86A98C7-F78D-4EF6-E484-B00512AC3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ED8D2157-29BF-32B0-1FA8-C3763CC8B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54DECF16-AD73-5619-E654-B8BE79B136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DB9BA4AF-1B3E-EC3F-CC75-30BE0CEE8A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CF52D268-5D07-B282-3A6B-4A6E899519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2B08948F-5ABC-B4CE-E71D-DB8E168F4E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1C49A8A5-E9F0-EF96-E9BD-F1AF842803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9E90F60C-EF42-8E7C-3AB8-C10F8BC4D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2A6171E4-7543-03A1-CD64-4D8FF0C5C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2C7FD9A8-4F53-F374-5670-1C9DEADAD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79C02C0F-2542-1AF2-D9F4-192A8577D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9366A1AD-903F-8487-4566-D1685DE8B5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8D786170-DB86-F40D-DFED-293F52861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8798A635-6B6D-71B5-5C44-220CA45554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9D45371B-880F-6E44-236E-AF5C7BFD85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87B75F0C-7C69-4771-C043-C7977BAB40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C9F3FB90-7804-3634-5630-F02DAA01C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66858322-89BE-02E8-E647-939CCE74A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865E1F1C-FB3E-62AA-751B-919D3204F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99862B32-B334-DB45-DAEA-7B282E8658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E4C81DDA-069E-D412-AC6B-65A7EC160B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313F5597-D7FD-1534-3BF9-CCCD6ADB4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6C8D4809-0903-5AF3-B4F7-747A3BAAF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BBF7AE9A-D87F-50CE-377B-5FBEF5744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3B84D213-E17C-6BC9-E2D1-03E283DFD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14240269-E3B1-0856-3FB0-F1F10CAC0E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21" name="Freeform: Shape 620">
            <a:extLst>
              <a:ext uri="{FF2B5EF4-FFF2-40B4-BE49-F238E27FC236}">
                <a16:creationId xmlns:a16="http://schemas.microsoft.com/office/drawing/2014/main" id="{D431C57F-31E3-49A0-F0C6-15DBD4991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3" name="Freeform: Shape 622">
            <a:extLst>
              <a:ext uri="{FF2B5EF4-FFF2-40B4-BE49-F238E27FC236}">
                <a16:creationId xmlns:a16="http://schemas.microsoft.com/office/drawing/2014/main" id="{15BBF234-FAE1-B56C-73AC-429F14628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5" name="Freeform: Shape 624">
            <a:extLst>
              <a:ext uri="{FF2B5EF4-FFF2-40B4-BE49-F238E27FC236}">
                <a16:creationId xmlns:a16="http://schemas.microsoft.com/office/drawing/2014/main" id="{25D34318-F1E8-6AE3-833B-F12C98C78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27" name="Group 626">
            <a:extLst>
              <a:ext uri="{FF2B5EF4-FFF2-40B4-BE49-F238E27FC236}">
                <a16:creationId xmlns:a16="http://schemas.microsoft.com/office/drawing/2014/main" id="{0A2BF11F-D87C-9B8E-9486-44E7E45BB5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8" name="Straight Connector 627">
              <a:extLst>
                <a:ext uri="{FF2B5EF4-FFF2-40B4-BE49-F238E27FC236}">
                  <a16:creationId xmlns:a16="http://schemas.microsoft.com/office/drawing/2014/main" id="{E48C217A-BCEE-7BB6-11D7-E3F02E6319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F7097C38-E769-83B6-BD7E-D35D3A555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B6C76176-44CF-AE96-3B5E-99048DDE33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E2E4A974-BC5F-4EA1-08A6-753CA7ABD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D6356F71-4B48-801F-94FA-2202205BB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34F52F01-C08E-199F-006E-1D8BC62093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79A91C3E-1E10-7734-8D5A-A92945724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82001852-1F8E-2952-6C06-D11419AA79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66B3FA97-F665-AB0D-76D0-F749A5377A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8CA4B937-0C76-6F8C-971F-27E09BE7A7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0702CF0C-04EA-FECA-9E2F-333C8E4240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0C5DF85F-A411-AB60-0D24-C59A171EC6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7A236A26-DD59-E17A-5785-74CA7BFBE0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0BD6C58-05A3-BC1C-FCBB-CC030F9530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2580EFD-8155-0F47-EBF3-BC6CD67B6E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C729002-E713-4678-E0D1-CCE422E75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3BE7830-8461-73FD-C796-93DDD295A6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9227CD6-9EC6-4A84-20E3-6895FB59A6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15BE5B1-74FE-5A02-0C34-6D4EF1885C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6E551A56-F2D9-1730-F972-0F18F8D991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718CCD80-4E0F-14BE-8498-EE47C4400D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22B2132-E3AC-1E51-2A34-33C084AA77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B2338DC-125C-A3DF-4BFF-B6BDBE035E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8889E5D-DBE9-0A53-68F9-801166483B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819FFCE-3EED-E7EC-CAD5-EF4669C6E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E9750C58-C99B-316F-881B-3CBFD3F2D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686C39-30F1-9743-066F-06E7F2FEA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011F64C-91ED-B0B9-1646-37587FA11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7D3F75F-17EA-5379-D088-8733D8C9B5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41" name="Rectangle 640">
            <a:extLst>
              <a:ext uri="{FF2B5EF4-FFF2-40B4-BE49-F238E27FC236}">
                <a16:creationId xmlns:a16="http://schemas.microsoft.com/office/drawing/2014/main" id="{933C4DD5-C11F-96BA-526A-FEA4A5264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3" name="Rectangle 642">
            <a:extLst>
              <a:ext uri="{FF2B5EF4-FFF2-40B4-BE49-F238E27FC236}">
                <a16:creationId xmlns:a16="http://schemas.microsoft.com/office/drawing/2014/main" id="{E104429E-BAF9-23AF-53A6-A0D7A5C26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5" name="Right Triangle 644">
            <a:extLst>
              <a:ext uri="{FF2B5EF4-FFF2-40B4-BE49-F238E27FC236}">
                <a16:creationId xmlns:a16="http://schemas.microsoft.com/office/drawing/2014/main" id="{077D592A-B42F-2752-67D3-052C73E8C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7" name="Group 646">
            <a:extLst>
              <a:ext uri="{FF2B5EF4-FFF2-40B4-BE49-F238E27FC236}">
                <a16:creationId xmlns:a16="http://schemas.microsoft.com/office/drawing/2014/main" id="{05217DAF-E93E-308F-8A67-9028D078C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8" name="Straight Connector 647">
              <a:extLst>
                <a:ext uri="{FF2B5EF4-FFF2-40B4-BE49-F238E27FC236}">
                  <a16:creationId xmlns:a16="http://schemas.microsoft.com/office/drawing/2014/main" id="{286CE1C7-CE81-6F4E-4550-66F023A741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5F6E2601-EAF7-8FE1-9A50-08F792B10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0" name="Straight Connector 649">
              <a:extLst>
                <a:ext uri="{FF2B5EF4-FFF2-40B4-BE49-F238E27FC236}">
                  <a16:creationId xmlns:a16="http://schemas.microsoft.com/office/drawing/2014/main" id="{B9B0CEB4-C6B0-B7A0-B258-18AE5B31CD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7B338F60-6526-A59B-09F1-8D75E242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6E0970BB-B605-BFC7-DF3F-D8FEC30B8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85D7751D-C39B-D248-19CC-25EF7C7CB1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C9785017-6613-A732-A91A-DA77190DA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59B68175-2AE1-6119-1C81-98EF7C1254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B305D730-0AB2-650A-B772-0FEB5B3898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1EE9CBA7-D191-297E-E580-ABF929276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C72904A8-6E27-1D2F-18C8-70723EDF14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CC97CB94-490F-4BEA-8840-DE5CC831F2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4657759F-9626-FD1E-37F5-7B1783A9F7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73DD8D8C-852D-9A96-F3A2-6ECAB2B03D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F075B2C1-7C23-A10D-F08D-FA487608ED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067228B9-FA31-5632-5CA9-21F846420C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160EEAD4-FB6C-3180-0BF7-7443714B94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1EEADA04-6C55-C6FD-3775-7C2275EEFE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75B29C88-F95A-18FE-7EB5-548E9141B8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D632593C-B34D-DC11-104E-7C2F35CE95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9BBB41B8-1A38-97EE-B2B9-C64EA77F6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8BC0DF66-AAE8-C08F-9B89-5D707B591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0" name="Straight Connector 669">
              <a:extLst>
                <a:ext uri="{FF2B5EF4-FFF2-40B4-BE49-F238E27FC236}">
                  <a16:creationId xmlns:a16="http://schemas.microsoft.com/office/drawing/2014/main" id="{55E7AB97-E38E-9F1B-11D2-61F6F8077C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CDDAB3BE-2C1A-7876-CCC9-EF63908B4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2" name="Straight Connector 671">
              <a:extLst>
                <a:ext uri="{FF2B5EF4-FFF2-40B4-BE49-F238E27FC236}">
                  <a16:creationId xmlns:a16="http://schemas.microsoft.com/office/drawing/2014/main" id="{5FD3BA3A-4858-C1D8-8923-FFB4731A28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683B0770-3A78-C0DA-11D0-39C24D614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4" name="Straight Connector 673">
              <a:extLst>
                <a:ext uri="{FF2B5EF4-FFF2-40B4-BE49-F238E27FC236}">
                  <a16:creationId xmlns:a16="http://schemas.microsoft.com/office/drawing/2014/main" id="{FE6EB985-1DC9-0B54-E1B9-8C55A01DFF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47B85DC4-1D3A-E042-BA80-83583EB566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6" name="Straight Connector 675">
              <a:extLst>
                <a:ext uri="{FF2B5EF4-FFF2-40B4-BE49-F238E27FC236}">
                  <a16:creationId xmlns:a16="http://schemas.microsoft.com/office/drawing/2014/main" id="{631DB321-C646-BC7D-B603-E41CB2FCFD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0BDFBE8A-1045-7AD0-6ED3-191242B00A7C}"/>
              </a:ext>
            </a:extLst>
          </p:cNvPr>
          <p:cNvSpPr>
            <a:spLocks noGrp="1"/>
          </p:cNvSpPr>
          <p:nvPr>
            <p:ph type="title"/>
          </p:nvPr>
        </p:nvSpPr>
        <p:spPr>
          <a:xfrm>
            <a:off x="457200" y="725467"/>
            <a:ext cx="5306037" cy="1673784"/>
          </a:xfrm>
        </p:spPr>
        <p:txBody>
          <a:bodyPr vert="horz" lIns="91440" tIns="45720" rIns="91440" bIns="45720" rtlCol="0" anchor="ctr">
            <a:normAutofit fontScale="90000"/>
          </a:bodyPr>
          <a:lstStyle/>
          <a:p>
            <a:pPr algn="l"/>
            <a:r>
              <a:rPr lang="en-US" sz="4100" dirty="0">
                <a:solidFill>
                  <a:srgbClr val="FFFFFF"/>
                </a:solidFill>
              </a:rPr>
              <a:t>Classification Report Analysis for Optimized Models</a:t>
            </a:r>
          </a:p>
        </p:txBody>
      </p:sp>
      <p:sp>
        <p:nvSpPr>
          <p:cNvPr id="7" name="Content Placeholder 6">
            <a:extLst>
              <a:ext uri="{FF2B5EF4-FFF2-40B4-BE49-F238E27FC236}">
                <a16:creationId xmlns:a16="http://schemas.microsoft.com/office/drawing/2014/main" id="{892F84FB-B54D-1E5F-59DE-628194898DD2}"/>
              </a:ext>
            </a:extLst>
          </p:cNvPr>
          <p:cNvSpPr>
            <a:spLocks noGrp="1"/>
          </p:cNvSpPr>
          <p:nvPr>
            <p:ph sz="quarter" idx="13"/>
          </p:nvPr>
        </p:nvSpPr>
        <p:spPr>
          <a:xfrm>
            <a:off x="457200" y="2843867"/>
            <a:ext cx="5230536" cy="3845857"/>
          </a:xfrm>
        </p:spPr>
        <p:txBody>
          <a:bodyPr vert="horz" lIns="91440" tIns="45720" rIns="91440" bIns="45720" rtlCol="0">
            <a:normAutofit/>
          </a:bodyPr>
          <a:lstStyle/>
          <a:p>
            <a:pPr marR="0" lvl="0">
              <a:lnSpc>
                <a:spcPct val="100000"/>
              </a:lnSpc>
              <a:spcAft>
                <a:spcPts val="800"/>
              </a:spcAft>
              <a:tabLst>
                <a:tab pos="457200" algn="l"/>
              </a:tabLst>
            </a:pPr>
            <a:r>
              <a:rPr lang="en-US" sz="1600" b="1" dirty="0">
                <a:solidFill>
                  <a:srgbClr val="FFFFFF"/>
                </a:solidFill>
              </a:rPr>
              <a:t>Key Insights for Naïve Bayes: </a:t>
            </a:r>
            <a:r>
              <a:rPr lang="en-US" sz="1600" dirty="0">
                <a:solidFill>
                  <a:srgbClr val="FFFFFF"/>
                </a:solidFill>
              </a:rPr>
              <a:t>ROC and AUC</a:t>
            </a:r>
            <a:br>
              <a:rPr lang="en-US" sz="1600" b="1" dirty="0">
                <a:solidFill>
                  <a:srgbClr val="FFFFFF"/>
                </a:solidFill>
              </a:rPr>
            </a:br>
            <a:br>
              <a:rPr lang="en-US" sz="1600" b="1" dirty="0">
                <a:solidFill>
                  <a:srgbClr val="FFFFFF"/>
                </a:solidFill>
              </a:rPr>
            </a:br>
            <a:r>
              <a:rPr lang="en-US" sz="1600" b="1" dirty="0" err="1">
                <a:solidFill>
                  <a:srgbClr val="FFFFFF"/>
                </a:solidFill>
              </a:rPr>
              <a:t>AUC</a:t>
            </a:r>
            <a:r>
              <a:rPr lang="en-US" sz="1600" b="1" dirty="0">
                <a:solidFill>
                  <a:srgbClr val="FFFFFF"/>
                </a:solidFill>
              </a:rPr>
              <a:t> (0.61): </a:t>
            </a:r>
            <a:r>
              <a:rPr lang="en-US" sz="1600" dirty="0">
                <a:solidFill>
                  <a:srgbClr val="FFFFFF"/>
                </a:solidFill>
              </a:rPr>
              <a:t>The Area Under the Curve (AUC) is 0.61, which is slightly above random guessing (0.5). This indicates limited ability to distinguish between the two classes effectively. The small AUC value highlights the model’s suboptimal classification ability.</a:t>
            </a:r>
            <a:br>
              <a:rPr lang="en-US" sz="1600" b="1" dirty="0">
                <a:solidFill>
                  <a:srgbClr val="FFFFFF"/>
                </a:solidFill>
              </a:rPr>
            </a:br>
            <a:br>
              <a:rPr lang="en-US" sz="1600" b="1" dirty="0">
                <a:solidFill>
                  <a:srgbClr val="FFFFFF"/>
                </a:solidFill>
              </a:rPr>
            </a:br>
            <a:r>
              <a:rPr lang="en-US" sz="1600" b="1" dirty="0">
                <a:solidFill>
                  <a:srgbClr val="FFFFFF"/>
                </a:solidFill>
              </a:rPr>
              <a:t>ROC Curve Analysis: </a:t>
            </a:r>
            <a:r>
              <a:rPr lang="en-US" sz="1600" dirty="0">
                <a:solidFill>
                  <a:srgbClr val="FFFFFF"/>
                </a:solidFill>
              </a:rPr>
              <a:t>The ROC curve stays close to the diagonal line, further demonstrating the limited discriminatory power of the model. This suggests the need for more sophisticated feature engineering or alternative model choices.</a:t>
            </a:r>
          </a:p>
        </p:txBody>
      </p:sp>
      <p:sp>
        <p:nvSpPr>
          <p:cNvPr id="6" name="Slide Number Placeholder 5">
            <a:extLst>
              <a:ext uri="{FF2B5EF4-FFF2-40B4-BE49-F238E27FC236}">
                <a16:creationId xmlns:a16="http://schemas.microsoft.com/office/drawing/2014/main" id="{00964AB6-C1A8-B7BF-3999-759A1B1E417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18</a:t>
            </a:fld>
            <a:endParaRPr lang="en-US" cap="all">
              <a:solidFill>
                <a:srgbClr val="FFFFFF"/>
              </a:solidFill>
            </a:endParaRPr>
          </a:p>
        </p:txBody>
      </p:sp>
      <p:pic>
        <p:nvPicPr>
          <p:cNvPr id="8" name="Picture 7" descr="A screen shot of a graph&#10;&#10;Description automatically generated">
            <a:extLst>
              <a:ext uri="{FF2B5EF4-FFF2-40B4-BE49-F238E27FC236}">
                <a16:creationId xmlns:a16="http://schemas.microsoft.com/office/drawing/2014/main" id="{961E9387-0CA7-7F80-B7EF-DDE822ECF3FF}"/>
              </a:ext>
            </a:extLst>
          </p:cNvPr>
          <p:cNvPicPr>
            <a:picLocks noChangeAspect="1"/>
          </p:cNvPicPr>
          <p:nvPr/>
        </p:nvPicPr>
        <p:blipFill>
          <a:blip r:embed="rId3"/>
          <a:srcRect t="38074"/>
          <a:stretch/>
        </p:blipFill>
        <p:spPr>
          <a:xfrm>
            <a:off x="6220437" y="1425433"/>
            <a:ext cx="5638345" cy="4471996"/>
          </a:xfrm>
          <a:prstGeom prst="rect">
            <a:avLst/>
          </a:prstGeom>
        </p:spPr>
      </p:pic>
    </p:spTree>
    <p:extLst>
      <p:ext uri="{BB962C8B-B14F-4D97-AF65-F5344CB8AC3E}">
        <p14:creationId xmlns:p14="http://schemas.microsoft.com/office/powerpoint/2010/main" val="500934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97972D-13EF-08AD-1A9F-F4B0602B3960}"/>
            </a:ext>
          </a:extLst>
        </p:cNvPr>
        <p:cNvGrpSpPr/>
        <p:nvPr/>
      </p:nvGrpSpPr>
      <p:grpSpPr>
        <a:xfrm>
          <a:off x="0" y="0"/>
          <a:ext cx="0" cy="0"/>
          <a:chOff x="0" y="0"/>
          <a:chExt cx="0" cy="0"/>
        </a:xfrm>
      </p:grpSpPr>
      <p:sp>
        <p:nvSpPr>
          <p:cNvPr id="462" name="Rectangle 46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64" name="Group 46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5" name="Straight Connector 46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5" name="Freeform: Shape 49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7" name="Freeform: Shape 49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9" name="Group 498">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0" name="Straight Connector 499">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4" name="Straight Connector 5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44" name="Rectangle 5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6" name="Rectangle 54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8" name="Right Triangle 5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Freeform: Shape 54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2" name="Group 5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53" name="Straight Connector 5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1381FD-5033-A9FC-83A2-F033AA9C90E2}"/>
              </a:ext>
            </a:extLst>
          </p:cNvPr>
          <p:cNvSpPr>
            <a:spLocks noGrp="1"/>
          </p:cNvSpPr>
          <p:nvPr>
            <p:ph type="title"/>
          </p:nvPr>
        </p:nvSpPr>
        <p:spPr>
          <a:xfrm>
            <a:off x="457201" y="728907"/>
            <a:ext cx="9011920" cy="942448"/>
          </a:xfrm>
        </p:spPr>
        <p:txBody>
          <a:bodyPr vert="horz" lIns="91440" tIns="45720" rIns="91440" bIns="45720" rtlCol="0" anchor="b">
            <a:normAutofit/>
          </a:bodyPr>
          <a:lstStyle/>
          <a:p>
            <a:pPr algn="l"/>
            <a:r>
              <a:rPr lang="en-US" dirty="0">
                <a:solidFill>
                  <a:schemeClr val="tx2"/>
                </a:solidFill>
              </a:rPr>
              <a:t>Performance of the Voting Model</a:t>
            </a:r>
          </a:p>
        </p:txBody>
      </p:sp>
      <p:sp>
        <p:nvSpPr>
          <p:cNvPr id="2" name="Content Placeholder 6">
            <a:extLst>
              <a:ext uri="{FF2B5EF4-FFF2-40B4-BE49-F238E27FC236}">
                <a16:creationId xmlns:a16="http://schemas.microsoft.com/office/drawing/2014/main" id="{E84C6F1A-F299-3258-D3DA-204AEB9B8C76}"/>
              </a:ext>
            </a:extLst>
          </p:cNvPr>
          <p:cNvSpPr txBox="1">
            <a:spLocks/>
          </p:cNvSpPr>
          <p:nvPr/>
        </p:nvSpPr>
        <p:spPr>
          <a:xfrm>
            <a:off x="457201" y="2287119"/>
            <a:ext cx="6349714" cy="3557204"/>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bg1"/>
              </a:buClr>
              <a:buSzPct val="75000"/>
              <a:buFont typeface="+mj-lt"/>
              <a:buNone/>
              <a:defRPr sz="2000" kern="120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1800" kern="120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1600" kern="120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500" dirty="0">
                <a:solidFill>
                  <a:schemeClr val="tx2"/>
                </a:solidFill>
              </a:rPr>
              <a:t>The </a:t>
            </a:r>
            <a:r>
              <a:rPr lang="en-US" sz="1500" b="1" dirty="0" err="1">
                <a:solidFill>
                  <a:schemeClr val="tx2"/>
                </a:solidFill>
              </a:rPr>
              <a:t>VotingClassifier</a:t>
            </a:r>
            <a:r>
              <a:rPr lang="en-US" sz="1500" dirty="0">
                <a:solidFill>
                  <a:schemeClr val="tx2"/>
                </a:solidFill>
              </a:rPr>
              <a:t> aggregates the predictions of multiple models to improve overall performance. For this case:</a:t>
            </a:r>
          </a:p>
          <a:p>
            <a:pPr>
              <a:lnSpc>
                <a:spcPct val="100000"/>
              </a:lnSpc>
            </a:pPr>
            <a:r>
              <a:rPr lang="en-US" sz="1500" b="1" dirty="0" err="1">
                <a:solidFill>
                  <a:schemeClr val="tx2"/>
                </a:solidFill>
              </a:rPr>
              <a:t>VotingClassifier</a:t>
            </a:r>
            <a:r>
              <a:rPr lang="en-US" sz="1500" b="1" dirty="0">
                <a:solidFill>
                  <a:schemeClr val="tx2"/>
                </a:solidFill>
              </a:rPr>
              <a:t> Accuracy (0.84)</a:t>
            </a:r>
            <a:r>
              <a:rPr lang="en-US" sz="1500" dirty="0">
                <a:solidFill>
                  <a:schemeClr val="tx2"/>
                </a:solidFill>
              </a:rPr>
              <a:t>: The ensemble model achieves the highest accuracy among the three models, outperforming both Logistic Regression (0.76) and Random Forest (0.82).</a:t>
            </a:r>
          </a:p>
          <a:p>
            <a:pPr>
              <a:lnSpc>
                <a:spcPct val="100000"/>
              </a:lnSpc>
            </a:pPr>
            <a:r>
              <a:rPr lang="en-US" sz="1500" b="1" dirty="0">
                <a:solidFill>
                  <a:schemeClr val="tx2"/>
                </a:solidFill>
              </a:rPr>
              <a:t>Key Advantage</a:t>
            </a:r>
            <a:r>
              <a:rPr lang="en-US" sz="1500" dirty="0">
                <a:solidFill>
                  <a:schemeClr val="tx2"/>
                </a:solidFill>
              </a:rPr>
              <a:t>: The </a:t>
            </a:r>
            <a:r>
              <a:rPr lang="en-US" sz="1500" dirty="0" err="1">
                <a:solidFill>
                  <a:schemeClr val="tx2"/>
                </a:solidFill>
              </a:rPr>
              <a:t>VotingClassifier</a:t>
            </a:r>
            <a:r>
              <a:rPr lang="en-US" sz="1500" dirty="0">
                <a:solidFill>
                  <a:schemeClr val="tx2"/>
                </a:solidFill>
              </a:rPr>
              <a:t> benefits from combining the strengths of its individual models, leading to more reliable and accurate predictions. By leveraging the diversity of predictions from Logistic Regression and Random Forest, it mitigates weaknesses in any single model.</a:t>
            </a:r>
          </a:p>
          <a:p>
            <a:pPr>
              <a:lnSpc>
                <a:spcPct val="100000"/>
              </a:lnSpc>
            </a:pPr>
            <a:r>
              <a:rPr lang="en-US" sz="1500" b="1" dirty="0">
                <a:solidFill>
                  <a:schemeClr val="tx2"/>
                </a:solidFill>
              </a:rPr>
              <a:t>Key Insight</a:t>
            </a:r>
            <a:r>
              <a:rPr lang="en-US" sz="1500" dirty="0">
                <a:solidFill>
                  <a:schemeClr val="tx2"/>
                </a:solidFill>
              </a:rPr>
              <a:t>: The </a:t>
            </a:r>
            <a:r>
              <a:rPr lang="en-US" sz="1500" dirty="0" err="1">
                <a:solidFill>
                  <a:schemeClr val="tx2"/>
                </a:solidFill>
              </a:rPr>
              <a:t>VotingClassifier</a:t>
            </a:r>
            <a:r>
              <a:rPr lang="en-US" sz="1500" dirty="0">
                <a:solidFill>
                  <a:schemeClr val="tx2"/>
                </a:solidFill>
              </a:rPr>
              <a:t> is particularly useful in scenarios where individual models exhibit complementary strengths, making it a robust choice for improving overall performance.</a:t>
            </a:r>
          </a:p>
        </p:txBody>
      </p:sp>
      <p:sp>
        <p:nvSpPr>
          <p:cNvPr id="6" name="Slide Number Placeholder 5">
            <a:extLst>
              <a:ext uri="{FF2B5EF4-FFF2-40B4-BE49-F238E27FC236}">
                <a16:creationId xmlns:a16="http://schemas.microsoft.com/office/drawing/2014/main" id="{2B29ECEF-3FF8-A73D-7CB6-997BE25B5F5D}"/>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19</a:t>
            </a:fld>
            <a:endParaRPr lang="en-US" cap="all">
              <a:solidFill>
                <a:schemeClr val="tx2"/>
              </a:solidFill>
            </a:endParaRPr>
          </a:p>
        </p:txBody>
      </p:sp>
      <p:pic>
        <p:nvPicPr>
          <p:cNvPr id="17" name="Picture 16">
            <a:extLst>
              <a:ext uri="{FF2B5EF4-FFF2-40B4-BE49-F238E27FC236}">
                <a16:creationId xmlns:a16="http://schemas.microsoft.com/office/drawing/2014/main" id="{12F3B8EA-2AEB-E80D-BC65-41FB09062B4C}"/>
              </a:ext>
            </a:extLst>
          </p:cNvPr>
          <p:cNvPicPr>
            <a:picLocks noChangeAspect="1"/>
          </p:cNvPicPr>
          <p:nvPr/>
        </p:nvPicPr>
        <p:blipFill>
          <a:blip r:embed="rId3"/>
          <a:stretch>
            <a:fillRect/>
          </a:stretch>
        </p:blipFill>
        <p:spPr>
          <a:xfrm>
            <a:off x="6882439" y="3016320"/>
            <a:ext cx="5025082" cy="1435737"/>
          </a:xfrm>
          <a:prstGeom prst="rect">
            <a:avLst/>
          </a:prstGeom>
        </p:spPr>
      </p:pic>
    </p:spTree>
    <p:extLst>
      <p:ext uri="{BB962C8B-B14F-4D97-AF65-F5344CB8AC3E}">
        <p14:creationId xmlns:p14="http://schemas.microsoft.com/office/powerpoint/2010/main" val="197588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17871" y="4497723"/>
            <a:ext cx="3043084" cy="776749"/>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3460955" y="3833283"/>
            <a:ext cx="8545306" cy="2856442"/>
          </a:xfrm>
        </p:spPr>
        <p:txBody>
          <a:bodyPr>
            <a:normAutofit fontScale="77500" lnSpcReduction="20000"/>
          </a:bodyPr>
          <a:lstStyle/>
          <a:p>
            <a:pPr marL="342900" indent="-342900">
              <a:buClrTx/>
              <a:buFont typeface="Wingdings" panose="05000000000000000000" pitchFamily="2" charset="2"/>
              <a:buChar char="Ø"/>
            </a:pPr>
            <a:r>
              <a:rPr lang="en-US" sz="1400" dirty="0"/>
              <a:t>Problem Statement</a:t>
            </a:r>
          </a:p>
          <a:p>
            <a:pPr marL="342900" indent="-342900">
              <a:buClrTx/>
              <a:buFont typeface="Wingdings" panose="05000000000000000000" pitchFamily="2" charset="2"/>
              <a:buChar char="Ø"/>
            </a:pPr>
            <a:r>
              <a:rPr lang="en-US" sz="1400" dirty="0"/>
              <a:t>Dataset Overview</a:t>
            </a:r>
          </a:p>
          <a:p>
            <a:pPr marL="342900" indent="-342900">
              <a:buClrTx/>
              <a:buFont typeface="Wingdings" panose="05000000000000000000" pitchFamily="2" charset="2"/>
              <a:buChar char="Ø"/>
            </a:pPr>
            <a:r>
              <a:rPr lang="en-US" sz="1400" dirty="0"/>
              <a:t>Goal</a:t>
            </a:r>
          </a:p>
          <a:p>
            <a:pPr marL="342900" indent="-342900">
              <a:buClrTx/>
              <a:buFont typeface="Wingdings" panose="05000000000000000000" pitchFamily="2" charset="2"/>
              <a:buChar char="Ø"/>
            </a:pPr>
            <a:r>
              <a:rPr lang="en-US" sz="1400" dirty="0"/>
              <a:t>EDA Insights</a:t>
            </a:r>
          </a:p>
          <a:p>
            <a:pPr marL="342900" indent="-342900">
              <a:buClrTx/>
              <a:buFont typeface="Wingdings" panose="05000000000000000000" pitchFamily="2" charset="2"/>
              <a:buChar char="Ø"/>
            </a:pPr>
            <a:r>
              <a:rPr lang="en-US" sz="1400" dirty="0"/>
              <a:t>Logistic Regression Learning Curve</a:t>
            </a:r>
          </a:p>
          <a:p>
            <a:pPr marL="342900" indent="-342900">
              <a:buClrTx/>
              <a:buFont typeface="Wingdings" panose="05000000000000000000" pitchFamily="2" charset="2"/>
              <a:buChar char="Ø"/>
            </a:pPr>
            <a:r>
              <a:rPr lang="en-US" sz="1400" dirty="0"/>
              <a:t>Naive Learning Curve</a:t>
            </a:r>
          </a:p>
          <a:p>
            <a:pPr marL="342900" indent="-342900">
              <a:buClrTx/>
              <a:buFont typeface="Wingdings" panose="05000000000000000000" pitchFamily="2" charset="2"/>
              <a:buChar char="Ø"/>
            </a:pPr>
            <a:r>
              <a:rPr lang="en-US" sz="1400" dirty="0"/>
              <a:t>Classification Report Analysis for Optimized Models</a:t>
            </a:r>
          </a:p>
          <a:p>
            <a:pPr marL="342900" indent="-342900">
              <a:buClrTx/>
              <a:buFont typeface="Wingdings" panose="05000000000000000000" pitchFamily="2" charset="2"/>
              <a:buChar char="Ø"/>
            </a:pPr>
            <a:r>
              <a:rPr lang="en-US" sz="1400" dirty="0"/>
              <a:t>Performance of the Voting Model</a:t>
            </a:r>
          </a:p>
          <a:p>
            <a:pPr marL="342900" indent="-342900">
              <a:buClrTx/>
              <a:buFont typeface="Wingdings" panose="05000000000000000000" pitchFamily="2" charset="2"/>
              <a:buChar char="Ø"/>
            </a:pPr>
            <a:r>
              <a:rPr lang="en-US" sz="1400" dirty="0"/>
              <a:t>Recommendations for Mr. John Hughes</a:t>
            </a:r>
          </a:p>
          <a:p>
            <a:pPr marL="342900" indent="-342900">
              <a:buClrTx/>
              <a:buFont typeface="Wingdings" panose="05000000000000000000" pitchFamily="2" charset="2"/>
              <a:buChar char="Ø"/>
            </a:pPr>
            <a:r>
              <a:rPr lang="en-US" sz="1400" dirty="0"/>
              <a:t>Next Steps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4983F3-B395-2340-9887-04AAA45E3B0D}"/>
            </a:ext>
          </a:extLst>
        </p:cNvPr>
        <p:cNvGrpSpPr/>
        <p:nvPr/>
      </p:nvGrpSpPr>
      <p:grpSpPr>
        <a:xfrm>
          <a:off x="0" y="0"/>
          <a:ext cx="0" cy="0"/>
          <a:chOff x="0" y="0"/>
          <a:chExt cx="0" cy="0"/>
        </a:xfrm>
      </p:grpSpPr>
      <p:sp>
        <p:nvSpPr>
          <p:cNvPr id="462" name="Rectangle 461">
            <a:extLst>
              <a:ext uri="{FF2B5EF4-FFF2-40B4-BE49-F238E27FC236}">
                <a16:creationId xmlns:a16="http://schemas.microsoft.com/office/drawing/2014/main" id="{E033E0EB-EC24-445E-8A5D-482CA6F9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64" name="Group 463">
            <a:extLst>
              <a:ext uri="{FF2B5EF4-FFF2-40B4-BE49-F238E27FC236}">
                <a16:creationId xmlns:a16="http://schemas.microsoft.com/office/drawing/2014/main" id="{1A69F263-2591-E0C7-46E6-688B91A48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5" name="Straight Connector 464">
              <a:extLst>
                <a:ext uri="{FF2B5EF4-FFF2-40B4-BE49-F238E27FC236}">
                  <a16:creationId xmlns:a16="http://schemas.microsoft.com/office/drawing/2014/main" id="{B8C0AC38-6DFA-16E5-CB78-0573309E52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AD8DCA5B-90C9-6AE8-2D60-CDE174959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D8C3038C-8E04-2B62-05D4-6FCC29BFCB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B08C6E51-0162-B9B6-22F1-5989C31C5A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A69BE755-129E-06E4-449E-08828BC042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09A54320-4ABD-C286-5CD2-BCA5C84F3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5486176B-D5EE-2B93-2E44-95A562B7D5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68EC223B-4F1D-31E1-003A-D73D0E366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EC835ED9-12C5-A2D7-D280-BCFDD1E97B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29FF9B0B-B9E4-B92F-23AA-CC517BDD7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F10C44E0-0952-A86B-CE88-0A8D7A3C5B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354DC012-46B1-5030-BE49-7D9FBEFA3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144C128F-5891-59B3-1145-DCCFDF0894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F519B5AF-1A65-1C9E-8EA8-57C48BCE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2EE6EB31-B6EF-0191-6358-4797BE4B81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69FDBEED-49E5-838C-6089-D2DF30ACAA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FECC28D-9EC4-2469-DD8D-C643442DB9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9E0E0E75-B218-15E8-7015-F2C5C68F4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C4CD93BD-DA9A-86C3-F276-0E5061A3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23081574-6387-32F8-92F8-104491EF2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ED256078-EA94-986D-A97F-075C6DCB3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7A0E83C0-2081-89BD-15FC-F9580488D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EA625FCF-A8B1-8EAB-67EE-5EB4C92556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5A6F4658-F498-68D7-1200-206B2B1D1C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D70D4710-FA16-EF89-7AE1-7A669AFE1B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C37DC5A4-8795-B479-E185-01AF93AAF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8E7FC269-5A8D-DACE-5016-1C655AFC55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9626FB15-67A7-8053-057D-C80FAD8AE0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24BB38DA-FC68-9182-5918-28FF006DA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5" name="Freeform: Shape 494">
            <a:extLst>
              <a:ext uri="{FF2B5EF4-FFF2-40B4-BE49-F238E27FC236}">
                <a16:creationId xmlns:a16="http://schemas.microsoft.com/office/drawing/2014/main" id="{D6CB6B06-B439-50BF-CA06-6428361A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7" name="Freeform: Shape 496">
            <a:extLst>
              <a:ext uri="{FF2B5EF4-FFF2-40B4-BE49-F238E27FC236}">
                <a16:creationId xmlns:a16="http://schemas.microsoft.com/office/drawing/2014/main" id="{4513718A-E0D3-67DF-6628-9C9916AD7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9" name="Group 498">
            <a:extLst>
              <a:ext uri="{FF2B5EF4-FFF2-40B4-BE49-F238E27FC236}">
                <a16:creationId xmlns:a16="http://schemas.microsoft.com/office/drawing/2014/main" id="{1B73A740-8787-6C91-73EC-3F06CE58BD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0" name="Straight Connector 499">
              <a:extLst>
                <a:ext uri="{FF2B5EF4-FFF2-40B4-BE49-F238E27FC236}">
                  <a16:creationId xmlns:a16="http://schemas.microsoft.com/office/drawing/2014/main" id="{A3F1340A-5963-9E61-0B0C-DD9870745A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DE80E66D-14FC-8C12-3DA8-AAC5078412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59099388-0BA8-D6B5-BA4D-7F995FB98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F58359FF-75E4-105B-3E0B-BD4DB7BEC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B3760226-F5AC-60F3-6EC7-90B6CBC64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0B57528A-4DEC-AD49-58B4-10BF52EA1F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92143E5E-98B6-675E-3A1A-44A7D48972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AB4B9BE2-4AB0-7302-C8C7-EFF7019EC7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446CCA4D-B318-A467-4754-8A80007BF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A4EACE01-E9B9-ECDA-EBDB-F484DB44A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ABB6DB98-E83B-8400-F976-A93C3041E6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5679EC6C-3F3D-C3A2-38F8-52004C154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6F11B835-2430-BA3E-5166-DC736E66D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4661230-6F79-438A-B51F-3C2EE44CA0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6B1AAC16-31A3-80D6-DEAB-8CFED5A73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09A1AF09-EEC2-3CB2-728B-2A1062560D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EC149DF-4ACC-4516-AFE7-F0C51F0372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7B7332E1-1C72-0D07-BF15-E4EFEE7E9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EA22567-59E2-7A71-FAE1-B308D10183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CD2638F-DA60-C8E5-6B1F-FECB7B9A84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33BD8682-3E24-AD1A-1181-6E8998C0F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DDB7C29-2E37-D088-BD32-AD444CB93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4814307C-E824-4833-1496-590B75B50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AA1140DD-1C38-3C7D-23B8-7A23DD1148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D2C59F06-E0B9-3EB2-4FB3-570D874707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26E7EC49-7F5C-FFFB-7FAB-D25AA9B97A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91C9F31-CAA0-9D67-46BF-8FF192648F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9A10E6C-12AD-CDB2-2A01-912C541D6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74AC894F-5988-0CC7-1530-A93EEBE40F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7EB29C49-D8F5-9F5B-8859-0BE313F298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4" name="Straight Connector 513">
              <a:extLst>
                <a:ext uri="{FF2B5EF4-FFF2-40B4-BE49-F238E27FC236}">
                  <a16:creationId xmlns:a16="http://schemas.microsoft.com/office/drawing/2014/main" id="{B9CFF66D-89B6-E673-2FDD-8A1BD7E4E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D37BA4E2-0736-426C-64B9-CD923134C9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801CA69F-B8F3-3B44-82A2-0E6E1A86B7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478807ED-182E-5B2B-2362-22B33AFC3C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3DF6D4B2-6052-46DE-B320-A348E340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66636C4F-59CB-FD3A-5497-1507AD7BF2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E6AD4A6F-BF82-1DB1-61A5-A852909BD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821B5733-15B0-1717-6670-583BEF18F4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184DBA96-4A0A-4A7B-38AE-D69A251C6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DA71F577-8D5D-9B3C-6C40-D15E950E2C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7C7E0DA0-16B1-D850-CBA7-4F8983FF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F590A8E6-EBF8-E3A0-0744-86D4086EA5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E9566660-2F4E-C4F1-D0FE-3CE1BDD2DB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1899BC33-169F-EBD2-1E19-258A19B800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6DC0F6E6-96D7-148F-2268-9A17AB2CB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B2FBA65D-16B4-FAAB-2CAF-6BA3D550CB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71562E86-761E-D354-FA63-BEFE775F3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AA161B71-3A83-C9F0-9365-AB8B6A2001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93F6E8BC-9A93-692F-5A44-443A186614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EEC64F00-C907-6A07-E22B-EF91FA4473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DBED969A-7EFA-8365-7906-48628E2F7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DA49D5B1-D68D-43E4-B6EC-1CF532491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58A199DF-6821-C928-139F-F02D3ED4E7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DA83FA2E-D0DC-5238-1B9F-6244E0E6D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C3612370-E5ED-0848-1168-01D7F0EEBA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A1D525D2-9723-535A-2264-C1743FE3FB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601155F1-1A8F-05A8-73CE-0DA0361ED0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C2CF24BE-DFAE-A331-A3A0-D443B609F8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AB3AA18A-1BF3-7973-FDE7-BBD2888135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44" name="Rectangle 543">
            <a:extLst>
              <a:ext uri="{FF2B5EF4-FFF2-40B4-BE49-F238E27FC236}">
                <a16:creationId xmlns:a16="http://schemas.microsoft.com/office/drawing/2014/main" id="{688B3956-BFA6-1E78-784E-93B783E69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6" name="Rectangle 545">
            <a:extLst>
              <a:ext uri="{FF2B5EF4-FFF2-40B4-BE49-F238E27FC236}">
                <a16:creationId xmlns:a16="http://schemas.microsoft.com/office/drawing/2014/main" id="{87328CC3-76FE-E14A-A9F2-5CC8B1CDE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8" name="Right Triangle 547">
            <a:extLst>
              <a:ext uri="{FF2B5EF4-FFF2-40B4-BE49-F238E27FC236}">
                <a16:creationId xmlns:a16="http://schemas.microsoft.com/office/drawing/2014/main" id="{055972F7-C048-D95B-FB8A-C4761B924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Freeform: Shape 549">
            <a:extLst>
              <a:ext uri="{FF2B5EF4-FFF2-40B4-BE49-F238E27FC236}">
                <a16:creationId xmlns:a16="http://schemas.microsoft.com/office/drawing/2014/main" id="{088923F3-97BE-EBEE-8D9F-002763B4B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2" name="Group 551">
            <a:extLst>
              <a:ext uri="{FF2B5EF4-FFF2-40B4-BE49-F238E27FC236}">
                <a16:creationId xmlns:a16="http://schemas.microsoft.com/office/drawing/2014/main" id="{4A216B17-4E09-6BDD-D638-07EAEFEA4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53" name="Straight Connector 552">
              <a:extLst>
                <a:ext uri="{FF2B5EF4-FFF2-40B4-BE49-F238E27FC236}">
                  <a16:creationId xmlns:a16="http://schemas.microsoft.com/office/drawing/2014/main" id="{375D4DC4-B2F0-B179-671A-588C952BB1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AF2C2CC1-09BF-977F-AAA0-C67B621FC5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80E667AD-0C8C-174B-8B18-4B48BAB5C7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FCE44F14-9EEE-F223-FDD7-82C114C16F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E007EBEA-0D1A-998A-4A14-E3305E4C05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C1F84081-F379-BE8C-CF4E-528522562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5C2647A6-89BA-A08C-A707-703A4E5059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7B0B611-05B5-91E7-6CBC-48BC57E195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DCE24360-8900-B24E-7F97-AC3C5FB87B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9C35B65D-7190-3BDB-9699-36BF1C2E85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3BD8D63A-E713-8EB1-1BAE-5A4D68562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911F4325-4C22-7451-9699-8995C5ABC2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CC10887C-4FA2-355C-9F6B-3B1FDC6734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7A45B0E1-B4D8-BC37-A590-93E9B51584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155A7580-6183-5617-8836-093DF5EB33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CFBBC0FE-6B18-96A3-5DE4-FD41D7CB4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420146D5-6CB1-59B8-49BF-BDC30D08E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09C87024-6F77-DD9B-BC75-C89503B184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3117D34A-93A2-A4D3-C353-EB62EC125E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07D8E3FB-50B4-5E01-7D54-08E006D6F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BE9FD52D-1105-25BD-80C4-66B823063B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7F1AB8E3-FAA0-246C-B459-790FDE614C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A7A41FFF-BB92-66B6-BF09-AF9E6795F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5ABE3E9A-DDF8-2476-21BE-CEDDC4C327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E5CC55BB-E21C-D40A-3FE5-B876DB28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472E154A-B707-6934-5B6B-BC74DDF2C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F29EE38C-FC22-A646-BD7A-A6DAAB2C5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F1AE8C01-6192-89BE-E99E-54D2EBD2D5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DD9579B0-7203-ACE8-3572-D36AA47B2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AAD3F2D3-7E5D-2702-426E-A2CC99C05573}"/>
              </a:ext>
            </a:extLst>
          </p:cNvPr>
          <p:cNvSpPr>
            <a:spLocks noGrp="1"/>
          </p:cNvSpPr>
          <p:nvPr>
            <p:ph type="title"/>
          </p:nvPr>
        </p:nvSpPr>
        <p:spPr>
          <a:xfrm>
            <a:off x="457201" y="728907"/>
            <a:ext cx="9011920" cy="942448"/>
          </a:xfrm>
        </p:spPr>
        <p:txBody>
          <a:bodyPr vert="horz" lIns="91440" tIns="45720" rIns="91440" bIns="45720" rtlCol="0" anchor="b">
            <a:normAutofit fontScale="90000"/>
          </a:bodyPr>
          <a:lstStyle/>
          <a:p>
            <a:pPr algn="l"/>
            <a:r>
              <a:rPr lang="en-US" dirty="0">
                <a:solidFill>
                  <a:schemeClr val="tx2"/>
                </a:solidFill>
              </a:rPr>
              <a:t>Comparison with Logistic Regression</a:t>
            </a:r>
          </a:p>
        </p:txBody>
      </p:sp>
      <p:sp>
        <p:nvSpPr>
          <p:cNvPr id="2" name="Content Placeholder 6">
            <a:extLst>
              <a:ext uri="{FF2B5EF4-FFF2-40B4-BE49-F238E27FC236}">
                <a16:creationId xmlns:a16="http://schemas.microsoft.com/office/drawing/2014/main" id="{0DF927FA-6011-9DDF-2364-A8EEBCEFFF0F}"/>
              </a:ext>
            </a:extLst>
          </p:cNvPr>
          <p:cNvSpPr txBox="1">
            <a:spLocks/>
          </p:cNvSpPr>
          <p:nvPr/>
        </p:nvSpPr>
        <p:spPr>
          <a:xfrm>
            <a:off x="457200" y="2840792"/>
            <a:ext cx="6349714" cy="2637219"/>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bg1"/>
              </a:buClr>
              <a:buSzPct val="75000"/>
              <a:buFont typeface="+mj-lt"/>
              <a:buNone/>
              <a:defRPr sz="2000" kern="120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1800" kern="120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1600" kern="120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b="1" dirty="0">
                <a:solidFill>
                  <a:schemeClr val="tx2"/>
                </a:solidFill>
              </a:rPr>
              <a:t>Logistic Regression Accuracy (0.76): </a:t>
            </a:r>
            <a:r>
              <a:rPr lang="en-US" sz="1600" dirty="0">
                <a:solidFill>
                  <a:schemeClr val="tx2"/>
                </a:solidFill>
              </a:rPr>
              <a:t>Logistic Regression performs well in balanced datasets but struggles in this case due to its inability to effectively handle class imbalances.</a:t>
            </a:r>
          </a:p>
          <a:p>
            <a:pPr>
              <a:lnSpc>
                <a:spcPct val="100000"/>
              </a:lnSpc>
            </a:pPr>
            <a:r>
              <a:rPr lang="en-US" sz="1600" b="1" dirty="0" err="1">
                <a:solidFill>
                  <a:schemeClr val="tx2"/>
                </a:solidFill>
              </a:rPr>
              <a:t>VotingClassifier</a:t>
            </a:r>
            <a:r>
              <a:rPr lang="en-US" sz="1600" b="1" dirty="0">
                <a:solidFill>
                  <a:schemeClr val="tx2"/>
                </a:solidFill>
              </a:rPr>
              <a:t> Advantage</a:t>
            </a:r>
            <a:r>
              <a:rPr lang="en-US" sz="1600" b="1" dirty="0"/>
              <a:t>: </a:t>
            </a:r>
            <a:r>
              <a:rPr lang="en-US" sz="1600" dirty="0">
                <a:solidFill>
                  <a:schemeClr val="tx2"/>
                </a:solidFill>
              </a:rPr>
              <a:t>The </a:t>
            </a:r>
            <a:r>
              <a:rPr lang="en-US" sz="1600" dirty="0" err="1">
                <a:solidFill>
                  <a:schemeClr val="tx2"/>
                </a:solidFill>
              </a:rPr>
              <a:t>VotingClassifier</a:t>
            </a:r>
            <a:r>
              <a:rPr lang="en-US" sz="1600" dirty="0">
                <a:solidFill>
                  <a:schemeClr val="tx2"/>
                </a:solidFill>
              </a:rPr>
              <a:t> boosts performance by combining Logistic Regression's linear decision boundary with Random Forest's non-linear capabilities.</a:t>
            </a:r>
          </a:p>
          <a:p>
            <a:pPr>
              <a:lnSpc>
                <a:spcPct val="100000"/>
              </a:lnSpc>
            </a:pPr>
            <a:r>
              <a:rPr lang="en-US" sz="1600" b="1" dirty="0">
                <a:solidFill>
                  <a:schemeClr val="tx2"/>
                </a:solidFill>
              </a:rPr>
              <a:t>Key Takeaway: </a:t>
            </a:r>
            <a:r>
              <a:rPr lang="en-US" sz="1600" dirty="0">
                <a:solidFill>
                  <a:schemeClr val="tx2"/>
                </a:solidFill>
              </a:rPr>
              <a:t>Ensemble methods like </a:t>
            </a:r>
            <a:r>
              <a:rPr lang="en-US" sz="1600" dirty="0" err="1">
                <a:solidFill>
                  <a:schemeClr val="tx2"/>
                </a:solidFill>
              </a:rPr>
              <a:t>VotingClassifier</a:t>
            </a:r>
            <a:r>
              <a:rPr lang="en-US" sz="1600" dirty="0">
                <a:solidFill>
                  <a:schemeClr val="tx2"/>
                </a:solidFill>
              </a:rPr>
              <a:t> can outperform simpler models like Logistic Regression, especially in datasets with diverse feature relationships.</a:t>
            </a:r>
          </a:p>
        </p:txBody>
      </p:sp>
      <p:sp>
        <p:nvSpPr>
          <p:cNvPr id="6" name="Slide Number Placeholder 5">
            <a:extLst>
              <a:ext uri="{FF2B5EF4-FFF2-40B4-BE49-F238E27FC236}">
                <a16:creationId xmlns:a16="http://schemas.microsoft.com/office/drawing/2014/main" id="{16E5E8DA-C4A3-68F6-B5A1-1CEA625E1415}"/>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20</a:t>
            </a:fld>
            <a:endParaRPr lang="en-US" cap="all">
              <a:solidFill>
                <a:schemeClr val="tx2"/>
              </a:solidFill>
            </a:endParaRPr>
          </a:p>
        </p:txBody>
      </p:sp>
      <p:pic>
        <p:nvPicPr>
          <p:cNvPr id="4" name="Picture 3">
            <a:extLst>
              <a:ext uri="{FF2B5EF4-FFF2-40B4-BE49-F238E27FC236}">
                <a16:creationId xmlns:a16="http://schemas.microsoft.com/office/drawing/2014/main" id="{950D428E-4AB1-C88A-E004-A58A72C5CF6D}"/>
              </a:ext>
            </a:extLst>
          </p:cNvPr>
          <p:cNvPicPr>
            <a:picLocks noChangeAspect="1"/>
          </p:cNvPicPr>
          <p:nvPr/>
        </p:nvPicPr>
        <p:blipFill>
          <a:blip r:embed="rId3"/>
          <a:stretch>
            <a:fillRect/>
          </a:stretch>
        </p:blipFill>
        <p:spPr>
          <a:xfrm>
            <a:off x="6882439" y="3016320"/>
            <a:ext cx="5025082" cy="1435737"/>
          </a:xfrm>
          <a:prstGeom prst="rect">
            <a:avLst/>
          </a:prstGeom>
        </p:spPr>
      </p:pic>
    </p:spTree>
    <p:extLst>
      <p:ext uri="{BB962C8B-B14F-4D97-AF65-F5344CB8AC3E}">
        <p14:creationId xmlns:p14="http://schemas.microsoft.com/office/powerpoint/2010/main" val="5832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EBA0A6-6540-9B24-6830-0A4097A01DF4}"/>
            </a:ext>
          </a:extLst>
        </p:cNvPr>
        <p:cNvGrpSpPr/>
        <p:nvPr/>
      </p:nvGrpSpPr>
      <p:grpSpPr>
        <a:xfrm>
          <a:off x="0" y="0"/>
          <a:ext cx="0" cy="0"/>
          <a:chOff x="0" y="0"/>
          <a:chExt cx="0" cy="0"/>
        </a:xfrm>
      </p:grpSpPr>
      <p:sp>
        <p:nvSpPr>
          <p:cNvPr id="462" name="Rectangle 461">
            <a:extLst>
              <a:ext uri="{FF2B5EF4-FFF2-40B4-BE49-F238E27FC236}">
                <a16:creationId xmlns:a16="http://schemas.microsoft.com/office/drawing/2014/main" id="{AE05D37C-4D22-654F-1806-3D57CB1FB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64" name="Group 463">
            <a:extLst>
              <a:ext uri="{FF2B5EF4-FFF2-40B4-BE49-F238E27FC236}">
                <a16:creationId xmlns:a16="http://schemas.microsoft.com/office/drawing/2014/main" id="{66676299-B26E-3F47-9B02-822240F93A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5" name="Straight Connector 464">
              <a:extLst>
                <a:ext uri="{FF2B5EF4-FFF2-40B4-BE49-F238E27FC236}">
                  <a16:creationId xmlns:a16="http://schemas.microsoft.com/office/drawing/2014/main" id="{0EB85AB3-B433-C692-A950-BB9AD0B4A4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922D235D-E8A8-D9B3-9898-DD9EE710F0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7CC5F005-F7E2-B4E8-0B8F-23243E798D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9FA85769-0881-3982-9C33-795FAA897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12B551FB-2317-65CF-5F8B-C925391BEF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558A712E-D2B8-3D34-5B00-077EE28F45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D404FEAE-3CC3-D650-BDC1-5957F807F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1744A432-F84B-0264-E707-5FE4DA8796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D11B6044-ACCE-D12D-B459-7673812D8E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852FE4D4-EB88-AE25-C1CA-7F212F373C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C73CFABA-33BD-3B84-A77A-10E2D9D8B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3CE8F9E9-C8FE-D231-9871-02E82B44F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EA71B2AC-2C9A-11AE-D5C4-C36B21DF9E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12754356-3314-FE0C-004D-28EF2527E0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D5A9B555-0881-188F-D595-4EEAB0503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E6351970-8C26-9C5F-E63B-DB468380F5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FA769D67-F9E4-2E0A-0944-F1D0A218DF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BD6BAE9E-1090-9312-A878-40B23A010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0CFCC66E-D274-A56F-A967-6232D69C78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A01C4C51-FD31-7C72-C529-154BC8AE60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8ADF6B52-756E-DE29-EB8F-F0D1630E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D2964DD5-C784-9B3B-D383-35AB177A9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B860243B-27ED-D6CE-3B78-07DC29C7D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123D3E06-C11A-6D52-1262-676900509C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414CCFEE-1156-6DF6-EB2A-059EF1315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60C7CF1-9CAB-61FE-65E3-F8401242D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5645B641-0EC2-6888-42A5-8040A2623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133F0841-CFBE-91FC-F40E-923133163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0DC041C1-17FB-5975-E669-E63E6DBDEA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5" name="Freeform: Shape 494">
            <a:extLst>
              <a:ext uri="{FF2B5EF4-FFF2-40B4-BE49-F238E27FC236}">
                <a16:creationId xmlns:a16="http://schemas.microsoft.com/office/drawing/2014/main" id="{55B6BF80-35B8-D080-2586-DDBC23A69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97" name="Freeform: Shape 496">
            <a:extLst>
              <a:ext uri="{FF2B5EF4-FFF2-40B4-BE49-F238E27FC236}">
                <a16:creationId xmlns:a16="http://schemas.microsoft.com/office/drawing/2014/main" id="{04963ADD-F08E-DDBA-DE4F-EDCCAC5D5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99" name="Group 498">
            <a:extLst>
              <a:ext uri="{FF2B5EF4-FFF2-40B4-BE49-F238E27FC236}">
                <a16:creationId xmlns:a16="http://schemas.microsoft.com/office/drawing/2014/main" id="{0F6B31A1-B186-0AF7-6BC4-51FF92338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0" name="Straight Connector 499">
              <a:extLst>
                <a:ext uri="{FF2B5EF4-FFF2-40B4-BE49-F238E27FC236}">
                  <a16:creationId xmlns:a16="http://schemas.microsoft.com/office/drawing/2014/main" id="{D29A4836-4836-9DCF-3BA5-5E06331471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E32BE55A-989B-D724-BE9E-A3246D753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FA8D0804-356D-C0FF-1A48-5C9E019F6C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ABC97774-C226-C9EE-D89A-2B8E25D012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478C65B5-6DFB-B97F-4A4F-52E4668E3E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4F2D1183-CDE8-6683-356C-1153CC3DB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365C7495-2122-20CD-AAF4-7FB5534164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54BCE26D-D32D-B725-3E03-E494BFD2C4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DF35BC67-7756-DC69-4BDE-D297B814C1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8FF4DEE1-D045-CDEC-024C-34E83AF9A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167F395D-A8A8-892B-3A35-97294F776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553E747A-F3CD-106A-ED11-3E7A5FEC53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B7897446-00FC-EDAF-DCC5-7C8B6D1C0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790ED46-AAD3-6EF8-E6DD-7A3D6E1D1E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7B67A68-5146-EE10-3108-8D4E5A72F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C702649-232A-C6A2-1440-FEF5913E9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4F3DA207-3A3E-4C97-4DAE-998BF8A49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4D26458-6B77-52EA-629C-824C9585E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41E3DF6-13A2-D5B1-A26D-B43F26166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F18B523D-B9AA-ED82-1910-B856264578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91AB28B-873D-FCBE-B805-B82C1952F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003503F-6C65-6656-8D3D-22CB019D1E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BE41964-BC3C-351A-5AC1-79CBC39693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6262D35C-8482-9666-DC6E-16FB40CA71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96E3581-A620-58B6-E992-75C8C3E18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9E0CAE51-1558-2843-9A23-D284FE5B38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29E783F8-99E7-53AE-BB08-CEE2A2151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B7119B4D-B4C7-FFC6-71F3-7A7EB122E1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9E0BD5E-D555-B23D-FE22-6F157805D3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13" name="Group 512">
            <a:extLst>
              <a:ext uri="{FF2B5EF4-FFF2-40B4-BE49-F238E27FC236}">
                <a16:creationId xmlns:a16="http://schemas.microsoft.com/office/drawing/2014/main" id="{3F454209-2526-F6BC-CB1B-F041B96B2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4" name="Straight Connector 513">
              <a:extLst>
                <a:ext uri="{FF2B5EF4-FFF2-40B4-BE49-F238E27FC236}">
                  <a16:creationId xmlns:a16="http://schemas.microsoft.com/office/drawing/2014/main" id="{98570FAF-838F-7C21-EBAA-1E620E4EB2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7316BF48-BD62-6373-6A44-E986C4C5EE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092CCD45-4F8E-C378-9919-84D1B2947A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58943047-5A61-8EC5-ADEB-F9FBC62E7C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3EB9C816-6E07-CD93-3D8D-15D821656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8374DE09-F3CE-BE7B-0DA0-AF7DAEF430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38476E88-B958-9FE0-35B3-5A101F9A11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B0325124-74F8-BB9F-4F5B-4CE8504B4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99EC5FEA-7CF0-0989-466A-FCA64F409F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191BBD2A-4052-CF41-3A17-6E6E8A3A9E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6C811687-24A6-07E2-E9F0-837C62C8EC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06E4B4B0-48EB-0031-1CD2-E6C28C56B6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8F1BBEBD-8094-A15F-DAF3-C20425576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CBA735F8-BC73-C3CF-C532-CB7C4F8AEB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E205421A-F51E-BE7E-E2AB-C6BD486437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33BD386B-0E33-77FE-2B1E-B4D92337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736E7CE3-9D90-9B79-CD53-988E8F96AA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E36E7201-E8B9-8E90-88BD-DF2E3ECC9F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CF48C9E7-D219-3CB1-EC34-A761627885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F7E4AB3D-D617-86CC-4ABB-D5920A9F68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7C5D934A-BCC5-EBBB-ECDD-37387776C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272502E1-BD9A-423F-D876-872E11DDC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06669C50-ED5C-94E2-2C25-98B32FB8A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92695A37-00DA-0696-0580-B0CCF91C5B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0A42ACC0-FC02-0A8F-BB4F-009DF31BEF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16085483-CFAE-FFB4-4822-4A1BFACFC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EE5CA36A-80E0-6A00-6A47-56EF5EF46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9E7A8995-99EE-6891-262E-EBA4AD1047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F27A84B4-7BE9-0FB7-FBF8-E1E7D2DB51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44" name="Rectangle 543">
            <a:extLst>
              <a:ext uri="{FF2B5EF4-FFF2-40B4-BE49-F238E27FC236}">
                <a16:creationId xmlns:a16="http://schemas.microsoft.com/office/drawing/2014/main" id="{08B93AAE-2181-0CC6-7679-C2A324593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6" name="Rectangle 545">
            <a:extLst>
              <a:ext uri="{FF2B5EF4-FFF2-40B4-BE49-F238E27FC236}">
                <a16:creationId xmlns:a16="http://schemas.microsoft.com/office/drawing/2014/main" id="{4055265A-0AC1-7C77-E47C-67A13F6BD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8" name="Right Triangle 547">
            <a:extLst>
              <a:ext uri="{FF2B5EF4-FFF2-40B4-BE49-F238E27FC236}">
                <a16:creationId xmlns:a16="http://schemas.microsoft.com/office/drawing/2014/main" id="{13F0CADE-1412-9C11-F475-B3F766E02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Freeform: Shape 549">
            <a:extLst>
              <a:ext uri="{FF2B5EF4-FFF2-40B4-BE49-F238E27FC236}">
                <a16:creationId xmlns:a16="http://schemas.microsoft.com/office/drawing/2014/main" id="{55F92159-7DBF-4FB0-3C6C-53165C895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2" name="Group 551">
            <a:extLst>
              <a:ext uri="{FF2B5EF4-FFF2-40B4-BE49-F238E27FC236}">
                <a16:creationId xmlns:a16="http://schemas.microsoft.com/office/drawing/2014/main" id="{4A661AE2-3E6C-0A7C-43EF-7A81F13475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53" name="Straight Connector 552">
              <a:extLst>
                <a:ext uri="{FF2B5EF4-FFF2-40B4-BE49-F238E27FC236}">
                  <a16:creationId xmlns:a16="http://schemas.microsoft.com/office/drawing/2014/main" id="{3CBA3E88-100E-6F0E-FD9A-D74ECE82D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3C1C7FDD-5775-7056-049A-295E74E3C5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EF4021B9-7409-8D6B-48EE-3B977689C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63D3806-B901-B8F8-7839-C9BF8D241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6181BA25-972E-15F4-A84D-963B22173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50DDA20C-6C53-CB14-6775-AC09221FB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AED16B01-9B1B-AA0B-36D3-798BC477FA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A4C4FB9E-D5BC-44F4-733A-0495EA190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3BD1FE2D-DE09-8E63-0F61-89178A861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8D5541C8-45FB-0847-1A0F-23B3C04AC8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686F6AD3-44E1-3809-F8AB-3255457A3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8085CAAD-8209-50FF-D52C-ADB17EB36A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9EBB2D5E-B705-6095-3932-22F543751A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F8F0963F-5C59-43CA-2E14-B27A07B580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89082A61-83F9-A487-163B-CBEF417C2E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74834C4-10AB-78C6-FBC8-2CD32D056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5E7B721F-D66B-2AB3-7A0E-B0DE7F9C46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5A739303-85CA-D3F9-A3B4-3A7ED50C09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C371A430-E746-E106-5FE2-3D70AB296F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FC566BD8-C0F7-E7D5-6A06-6B0D3DEF4B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1D00D525-D4E3-FFD6-4C0A-28F3B4D98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4E5FDFA5-DABE-6030-19E3-5A610E474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02071559-F4DB-5F85-3F32-0EAE2EAE99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BFB12F6E-E734-EC86-16CB-D1E4256400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04074B1D-F738-6857-36B7-DDEAA60948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AB00C8D9-71EB-BC53-41BE-2245770FF6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86D46CEE-DEB3-C226-DD99-1FA4519AB5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1AE0DEE-2EEC-8D5C-99CE-BFC978953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1A6E5C3E-4A51-1AA8-03B8-6692E83DD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D399847F-C104-544E-AA9B-6B289CEF715E}"/>
              </a:ext>
            </a:extLst>
          </p:cNvPr>
          <p:cNvSpPr>
            <a:spLocks noGrp="1"/>
          </p:cNvSpPr>
          <p:nvPr>
            <p:ph type="title"/>
          </p:nvPr>
        </p:nvSpPr>
        <p:spPr>
          <a:xfrm>
            <a:off x="457201" y="728907"/>
            <a:ext cx="9011920" cy="942448"/>
          </a:xfrm>
        </p:spPr>
        <p:txBody>
          <a:bodyPr vert="horz" lIns="91440" tIns="45720" rIns="91440" bIns="45720" rtlCol="0" anchor="b">
            <a:normAutofit/>
          </a:bodyPr>
          <a:lstStyle/>
          <a:p>
            <a:pPr algn="l"/>
            <a:r>
              <a:rPr lang="en-US" dirty="0">
                <a:solidFill>
                  <a:schemeClr val="tx2"/>
                </a:solidFill>
              </a:rPr>
              <a:t>Comparison with Naïve Bayes</a:t>
            </a:r>
          </a:p>
        </p:txBody>
      </p:sp>
      <p:sp>
        <p:nvSpPr>
          <p:cNvPr id="2" name="Content Placeholder 6">
            <a:extLst>
              <a:ext uri="{FF2B5EF4-FFF2-40B4-BE49-F238E27FC236}">
                <a16:creationId xmlns:a16="http://schemas.microsoft.com/office/drawing/2014/main" id="{A9807514-B113-64B8-453F-9600677F9C22}"/>
              </a:ext>
            </a:extLst>
          </p:cNvPr>
          <p:cNvSpPr txBox="1">
            <a:spLocks/>
          </p:cNvSpPr>
          <p:nvPr/>
        </p:nvSpPr>
        <p:spPr>
          <a:xfrm>
            <a:off x="457200" y="2840792"/>
            <a:ext cx="6349714" cy="2637219"/>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10000"/>
              </a:lnSpc>
              <a:spcBef>
                <a:spcPts val="1000"/>
              </a:spcBef>
              <a:buClr>
                <a:schemeClr val="bg1"/>
              </a:buClr>
              <a:buSzPct val="75000"/>
              <a:buFont typeface="+mj-lt"/>
              <a:buNone/>
              <a:defRPr sz="2000" kern="120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1800" kern="120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1600" kern="120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b="1" dirty="0">
                <a:solidFill>
                  <a:schemeClr val="tx2"/>
                </a:solidFill>
              </a:rPr>
              <a:t>Gradient Boost Contribution: </a:t>
            </a:r>
            <a:r>
              <a:rPr lang="en-US" sz="1600" dirty="0">
                <a:solidFill>
                  <a:schemeClr val="tx2"/>
                </a:solidFill>
              </a:rPr>
              <a:t>Gradient Boost, with its accuracy of 0.82, significantly improves over Naive Bayes and complements the </a:t>
            </a:r>
            <a:r>
              <a:rPr lang="en-US" sz="1600" dirty="0" err="1">
                <a:solidFill>
                  <a:schemeClr val="tx2"/>
                </a:solidFill>
              </a:rPr>
              <a:t>VotingClassifier</a:t>
            </a:r>
            <a:r>
              <a:rPr lang="en-US" sz="1600" dirty="0">
                <a:solidFill>
                  <a:schemeClr val="tx2"/>
                </a:solidFill>
              </a:rPr>
              <a:t> by capturing non-linear patterns.</a:t>
            </a:r>
            <a:br>
              <a:rPr lang="en-US" sz="1600" dirty="0">
                <a:solidFill>
                  <a:schemeClr val="tx2"/>
                </a:solidFill>
              </a:rPr>
            </a:br>
            <a:br>
              <a:rPr lang="en-US" sz="1600" dirty="0">
                <a:solidFill>
                  <a:schemeClr val="tx2"/>
                </a:solidFill>
              </a:rPr>
            </a:br>
            <a:r>
              <a:rPr lang="en-US" sz="1600" b="1" dirty="0" err="1">
                <a:solidFill>
                  <a:schemeClr val="tx2"/>
                </a:solidFill>
              </a:rPr>
              <a:t>VotingClassifier</a:t>
            </a:r>
            <a:r>
              <a:rPr lang="en-US" sz="1600" b="1" dirty="0">
                <a:solidFill>
                  <a:schemeClr val="tx2"/>
                </a:solidFill>
              </a:rPr>
              <a:t> Advantage:</a:t>
            </a:r>
            <a:r>
              <a:rPr lang="en-US" sz="1600" dirty="0">
                <a:solidFill>
                  <a:schemeClr val="tx2"/>
                </a:solidFill>
              </a:rPr>
              <a:t> By combining the strengths of Random Forest and Logistic Regression, the </a:t>
            </a:r>
            <a:r>
              <a:rPr lang="en-US" sz="1600" dirty="0" err="1">
                <a:solidFill>
                  <a:schemeClr val="tx2"/>
                </a:solidFill>
              </a:rPr>
              <a:t>VotingClassifier</a:t>
            </a:r>
            <a:r>
              <a:rPr lang="en-US" sz="1600" dirty="0">
                <a:solidFill>
                  <a:schemeClr val="tx2"/>
                </a:solidFill>
              </a:rPr>
              <a:t> enhances both linear and non-linear decision-making, achieving the highest accuracy (0.84).</a:t>
            </a:r>
            <a:br>
              <a:rPr lang="en-US" sz="1600" dirty="0">
                <a:solidFill>
                  <a:schemeClr val="tx2"/>
                </a:solidFill>
              </a:rPr>
            </a:br>
            <a:br>
              <a:rPr lang="en-US" sz="1600" dirty="0">
                <a:solidFill>
                  <a:schemeClr val="tx2"/>
                </a:solidFill>
              </a:rPr>
            </a:br>
            <a:r>
              <a:rPr lang="en-US" sz="1600" b="1" dirty="0">
                <a:solidFill>
                  <a:schemeClr val="tx2"/>
                </a:solidFill>
              </a:rPr>
              <a:t>Key Insight:</a:t>
            </a:r>
            <a:r>
              <a:rPr lang="en-US" sz="1600" dirty="0">
                <a:solidFill>
                  <a:schemeClr val="tx2"/>
                </a:solidFill>
              </a:rPr>
              <a:t> The </a:t>
            </a:r>
            <a:r>
              <a:rPr lang="en-US" sz="1600" dirty="0" err="1">
                <a:solidFill>
                  <a:schemeClr val="tx2"/>
                </a:solidFill>
              </a:rPr>
              <a:t>VotingClassifier</a:t>
            </a:r>
            <a:r>
              <a:rPr lang="en-US" sz="1600" dirty="0">
                <a:solidFill>
                  <a:schemeClr val="tx2"/>
                </a:solidFill>
              </a:rPr>
              <a:t> demonstrates the power of ensemble learning, outperforming individual models by combining their strengths while mitigating their individual weaknesses.</a:t>
            </a:r>
          </a:p>
        </p:txBody>
      </p:sp>
      <p:sp>
        <p:nvSpPr>
          <p:cNvPr id="6" name="Slide Number Placeholder 5">
            <a:extLst>
              <a:ext uri="{FF2B5EF4-FFF2-40B4-BE49-F238E27FC236}">
                <a16:creationId xmlns:a16="http://schemas.microsoft.com/office/drawing/2014/main" id="{8B9F19F8-537C-8FED-0903-8F4FD313BCAF}"/>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21</a:t>
            </a:fld>
            <a:endParaRPr lang="en-US" cap="all">
              <a:solidFill>
                <a:schemeClr val="tx2"/>
              </a:solidFill>
            </a:endParaRPr>
          </a:p>
        </p:txBody>
      </p:sp>
      <p:pic>
        <p:nvPicPr>
          <p:cNvPr id="4" name="Picture 3">
            <a:extLst>
              <a:ext uri="{FF2B5EF4-FFF2-40B4-BE49-F238E27FC236}">
                <a16:creationId xmlns:a16="http://schemas.microsoft.com/office/drawing/2014/main" id="{CCC43A7A-89E9-3B31-F730-A5091DC3BB37}"/>
              </a:ext>
            </a:extLst>
          </p:cNvPr>
          <p:cNvPicPr>
            <a:picLocks noChangeAspect="1"/>
          </p:cNvPicPr>
          <p:nvPr/>
        </p:nvPicPr>
        <p:blipFill>
          <a:blip r:embed="rId3"/>
          <a:stretch>
            <a:fillRect/>
          </a:stretch>
        </p:blipFill>
        <p:spPr>
          <a:xfrm>
            <a:off x="6882439" y="3016320"/>
            <a:ext cx="5025082" cy="1435737"/>
          </a:xfrm>
          <a:prstGeom prst="rect">
            <a:avLst/>
          </a:prstGeom>
        </p:spPr>
      </p:pic>
    </p:spTree>
    <p:extLst>
      <p:ext uri="{BB962C8B-B14F-4D97-AF65-F5344CB8AC3E}">
        <p14:creationId xmlns:p14="http://schemas.microsoft.com/office/powerpoint/2010/main" val="1785294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AEF553-AC67-75F5-BC03-B7B3D0C6CC0F}"/>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3C99C3E3-F24B-DBA2-5542-7EE5981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B5C1682B-325F-FA17-FF88-57A5ABFA34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D5A27C78-DB1F-6C46-BDA9-DBEDA6732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09D9A3-078F-0349-0A8A-E6160022FA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7EF706-E634-4CB7-CCD9-27076D1F54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EA64F53-E039-92CA-18BC-13AFB2A378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9831F97-FA12-02E2-2B9B-40E0D9A4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0B6440C-1B4A-CC71-C7F8-309403321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0D86169-8A45-2CE5-32D7-88B05145EB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184E9BA-AAC3-CF46-42BB-621853BC0E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29FE9DC-4487-5AEA-4113-1DFCA004E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D949797-ECEC-0333-3352-1E71D34A48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5AC9816-38B2-C17A-570A-6C01046E56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B88F1F9-8942-2F1E-ACAA-332D1F51D7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CF1C6C7-54EA-AF08-BD75-519A0C504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E51D1D9-8B82-1913-5066-A42227DDC7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EE682F4-029D-D422-0F3F-5DD70ED174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E95D44E-BC3E-91DD-3D0D-615EEE634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35B1881-F325-297C-E97C-9F2476B3E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52B13C6-A5BA-6FDD-8F38-ECA478938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69151BA-9631-86A9-C87C-1F3D24BAB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14C2668-A85F-6337-734F-8C30F08C3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F4884C1-7331-3B38-E04B-BE2DD5EEE4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2473196-BC16-99F7-D5BF-33FBFA791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C760B4D-7E6F-C8D2-437F-20E8038B2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B73C09A-AEE4-102E-5212-DC4741FBFA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537A38E-0F04-14DE-316C-F5184D2B51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6F55628-D5AC-F9C2-BE90-E7C65EAA96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82B14C7-045E-1C58-B971-5ED4CCFAF1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07B27EB-30C9-2004-E635-93029B409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22D2AEC-1FF1-0154-1DA6-1B6C7DA7E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38FF3F8D-0EEC-CE4A-9AE7-39FFA94A6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C98032C3-659E-BE30-2943-2A8642F98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9E794C07-7D94-C84B-7783-E7948911B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8360D56E-112F-D7D1-65C3-6F04B2DAD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2188EF21-9BDB-AEC3-4295-F83AE7682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CABE74B-344C-6E6C-B288-EAFF423439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BCE7674-0ED5-7B25-082B-EFCBF695D7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71F9631-7142-4EE8-1C14-D42F31008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916BDD7-23D3-C54B-7280-41EFC7403C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C867400-53FA-A3EB-EAE5-66F5ACF6A5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ED2F27D-ECAE-22B8-0D35-C0B5BBFA4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99D762E-E47D-553A-4F23-969C7E6F85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1EBF9FE-016E-A5EF-92E8-95C71BA54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C520F43-99AA-9AA0-1DA7-FFB8770E51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55327EE-C98F-F640-70CE-7E915F867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F7660CF-1F0C-C0F9-DEC9-042485293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7623397-891D-541F-D9A2-B5079B56E8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4002619-D60C-A818-A169-4C8A51D90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CC3B953-F49D-06D7-1A49-05058F6D3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3D9557-9E11-C669-AAF2-BA8D30E5CD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041F143-6D10-89D2-0226-730BDC9AE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850CBF5-8F20-3FD7-C272-FA4D6CA60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6184655-8FDA-24FC-BA66-E6FE84F0C7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27522C0-DFBB-79E2-3D90-9E2798CD6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A8ABE93-705A-E9B7-6E03-5600150789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131A15F-585D-D627-4DB6-35BBA8132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2C3D8A4-AC29-4047-9FEE-73A30E7FBE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E38B989-D1A1-3312-799A-47FCC108FA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4008841-0A74-5B1A-7902-3E0362238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476492D-E432-78AF-1899-43576F7040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ADD24245-CC68-E345-4291-8689B747C1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3833626-864F-0ED4-9CF1-AAC61C5748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B91C257-363B-5843-39E2-9B634CA3C0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B5F68E72-9362-BEEC-1009-3D21824F8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16B9D8A0-F429-BD37-E42D-18BD77F6D3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E37574B7-5454-4C49-3A04-3E48D77A6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36E1F29-124E-9FE8-8DD9-BE982632B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1B785DB-B882-C4A1-F039-71FB09DC6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2255350-4863-D2F7-C7DF-5A89D7A5AE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F3737D-7614-9338-A6CB-E6017F802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3FB443B-6906-7BA6-A1C5-AFB68EDFC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788CEE2-4E0F-542E-1561-23C6B5D78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D57B4B4-ACE1-4232-C0CE-273F24BEA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6D6F930-74CE-02DF-ABCC-F425FBACA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0856247-1FF7-8350-60F4-62F70E8E3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4CF494B-FB10-5214-6DE8-F4F6FF710B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B7ED776-B775-993D-A79F-8A19C2FF0C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38DB939-0B0C-8680-D2B9-C6D92941B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76D69A9-3E7B-7E96-AFBC-0B45E74B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780C1A7-CB34-83F5-3831-7BAEC8F566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30A5D90-DD12-65ED-CE77-83D329976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8441CE3-9F5A-2817-9679-7B875A802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321DFF9-95F4-1066-C30E-563A68AF6A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ADDB27D-CBFC-6AE0-FFD7-15BFC103F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8979799-A84B-49C4-D1EB-BF163F9FED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6A4CB1A-E183-99CC-E1DD-3582F2C1B9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64CF2357-EF8A-A4C1-F8AD-CEEC4412A1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739E09D-3E63-1D85-0112-90BC36CE6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2F545A1-A444-54E9-23A4-EFDA16F07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C68634E-B188-7485-04BA-A78E5DA63E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B0076A1A-1DFC-4DFA-77C1-E0D352698B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7B3D9F5-EB10-FFFE-3BA2-5E9AE0798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889A1E3-B485-5951-BA27-CEDFC0A99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03A3D1E-2EE6-D3A3-A889-2AA535E6E3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E7291185-F1BB-CC3B-C6FC-4D7CE3CA6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31E5B321-330D-DD99-ADD5-DFBAC3E6D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7449FB7D-7212-A654-9182-397E7BC49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2541A9D9-8B9D-0E06-ACB5-FA6283620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2283DE8A-8533-A798-1AAC-3915731A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432E0E48-0764-6654-8948-76A07510AC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DB90B4-AA0E-5C28-8C7B-EEDFD5B07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0D86E5A-A69D-F111-15B3-F7836A58DB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17385FB-BCBC-F908-A272-1F4FB13B0F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E0613C53-8127-0954-0B8B-87929D7B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D69AE36-E775-9132-B055-814154F33E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FB100C7-B96C-845E-CDDB-D68C438D7D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984A36-00D7-9FC2-B32D-DC5F8FD49E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F48DD08-9DD8-D3DF-C03B-E9B2EF3697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510E645-B9BE-4794-5A89-A4BD80B07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F05DAC0-082C-4177-39D5-21FB2A979D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6BA3BDB-29EC-66C2-BE38-4B66DDB19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A5232F1-EB41-5F2D-02E0-401B12AEDE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4F2630B-BB85-2E40-1C94-0EAAB48AB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19A8249-EF1F-5D97-0EC8-C88318C6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D97C4B0D-4341-7331-B074-BA3DB1717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86FEA74-F698-3E77-8CC5-4993B8A1EA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2F80517-BAF9-2CAA-2AD6-D0A6539742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C1FE985-85A3-D040-4AA9-CA3ADCF0F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E08F4AD-ABA0-AE79-FE70-FE7DA79D3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BE5587B-BEED-1BC6-D80C-4D790B3027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D392D3C-7E7A-0CAE-6D9B-2B3712E4D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A57C74C-0B31-A63B-A0B8-8329C554E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D76E83D-C947-5D7C-F9C0-3E9EF210D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BF62BEC-B327-BD4C-E446-1A70C9AE8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5A3D8A-98BD-1EEB-815D-519CD2EE2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EC9F6E1-F811-EDFF-F4AB-2C4BF8E67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BA17D65-A24B-2C36-D78F-BE89748E4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E8ECA05B-E6A7-5181-6D6D-89E58D731B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D284D9E0-9AD3-79FC-6410-DF261EC67C76}"/>
              </a:ext>
            </a:extLst>
          </p:cNvPr>
          <p:cNvSpPr>
            <a:spLocks noGrp="1"/>
          </p:cNvSpPr>
          <p:nvPr>
            <p:ph type="title"/>
          </p:nvPr>
        </p:nvSpPr>
        <p:spPr>
          <a:xfrm>
            <a:off x="422404" y="1049764"/>
            <a:ext cx="9967687" cy="576132"/>
          </a:xfrm>
        </p:spPr>
        <p:txBody>
          <a:bodyPr vert="horz" lIns="91440" tIns="45720" rIns="91440" bIns="45720" rtlCol="0" anchor="ctr">
            <a:normAutofit fontScale="90000"/>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F5A74439-F259-A963-81A4-2BDC069D4DBA}"/>
              </a:ext>
            </a:extLst>
          </p:cNvPr>
          <p:cNvSpPr>
            <a:spLocks noGrp="1"/>
          </p:cNvSpPr>
          <p:nvPr>
            <p:ph sz="quarter" idx="13"/>
          </p:nvPr>
        </p:nvSpPr>
        <p:spPr>
          <a:xfrm>
            <a:off x="422404" y="2385321"/>
            <a:ext cx="11169695" cy="3551037"/>
          </a:xfrm>
        </p:spPr>
        <p:txBody>
          <a:bodyPr vert="horz" lIns="91440" tIns="45720" rIns="91440" bIns="45720" rtlCol="0">
            <a:noAutofit/>
          </a:bodyPr>
          <a:lstStyle/>
          <a:p>
            <a:pPr>
              <a:lnSpc>
                <a:spcPct val="100000"/>
              </a:lnSpc>
            </a:pPr>
            <a:r>
              <a:rPr lang="en-US" sz="1600" b="1" dirty="0">
                <a:solidFill>
                  <a:schemeClr val="tx2"/>
                </a:solidFill>
              </a:rPr>
              <a:t>Recommended Model: Voting Ensemble</a:t>
            </a:r>
            <a:br>
              <a:rPr lang="en-US" sz="1600" b="1" dirty="0">
                <a:solidFill>
                  <a:schemeClr val="tx2"/>
                </a:solidFill>
              </a:rPr>
            </a:br>
            <a:br>
              <a:rPr lang="en-US" sz="1600" b="1" dirty="0">
                <a:solidFill>
                  <a:schemeClr val="tx2"/>
                </a:solidFill>
              </a:rPr>
            </a:br>
            <a:r>
              <a:rPr lang="en-US" sz="1600" b="1" dirty="0">
                <a:solidFill>
                  <a:schemeClr val="tx2"/>
                </a:solidFill>
              </a:rPr>
              <a:t>Justification: </a:t>
            </a:r>
            <a:br>
              <a:rPr lang="en-US" sz="1600" b="1" dirty="0">
                <a:solidFill>
                  <a:schemeClr val="tx2"/>
                </a:solidFill>
              </a:rPr>
            </a:br>
            <a:br>
              <a:rPr lang="en-US" sz="1600" b="1" dirty="0">
                <a:solidFill>
                  <a:schemeClr val="tx2"/>
                </a:solidFill>
              </a:rPr>
            </a:br>
            <a:r>
              <a:rPr lang="en-US" sz="1600" dirty="0">
                <a:solidFill>
                  <a:schemeClr val="tx2"/>
                </a:solidFill>
              </a:rPr>
              <a:t>The Voting Ensemble model achieves the highest accuracy (0.84) among all models. By combining Logistic Regression and Random Forest, it balances the strengths of linear and non-linear methods, offering robust performance across diverse data patterns.</a:t>
            </a:r>
            <a:br>
              <a:rPr lang="en-US" sz="1600" dirty="0">
                <a:solidFill>
                  <a:schemeClr val="tx2"/>
                </a:solidFill>
              </a:rPr>
            </a:br>
            <a:br>
              <a:rPr lang="en-US" sz="1600" dirty="0">
                <a:solidFill>
                  <a:schemeClr val="tx2"/>
                </a:solidFill>
              </a:rPr>
            </a:br>
            <a:r>
              <a:rPr lang="en-US" sz="1600" dirty="0">
                <a:solidFill>
                  <a:schemeClr val="tx2"/>
                </a:solidFill>
              </a:rPr>
              <a:t>Its superior predictive performance compared to Logistic Regression (0.76) and Naive Bayes (0.40) makes it the most reliable choice for practical deployment, ensuring higher accuracy in real-world use cases.</a:t>
            </a:r>
            <a:br>
              <a:rPr lang="en-US" sz="1600" b="1" dirty="0">
                <a:solidFill>
                  <a:schemeClr val="tx2"/>
                </a:solidFill>
              </a:rPr>
            </a:br>
            <a:br>
              <a:rPr lang="en-US" sz="1600" b="1" dirty="0">
                <a:solidFill>
                  <a:schemeClr val="tx2"/>
                </a:solidFill>
              </a:rPr>
            </a:br>
            <a:r>
              <a:rPr lang="en-US" sz="1600" b="1" dirty="0">
                <a:solidFill>
                  <a:schemeClr val="tx2"/>
                </a:solidFill>
              </a:rPr>
              <a:t>Why Mr. John Hughes Should Use This Model: </a:t>
            </a:r>
            <a:r>
              <a:rPr lang="en-US" sz="1600" dirty="0">
                <a:solidFill>
                  <a:schemeClr val="tx2"/>
                </a:solidFill>
              </a:rPr>
              <a:t>The Voting Ensemble provides a balance between interpretability (due to Logistic Regression) and advanced decision-making capabilities (from Random Forest). It is an ideal choice for applications where both precision and generalizability are critical.</a:t>
            </a:r>
            <a:br>
              <a:rPr lang="en-US" sz="1600" dirty="0">
                <a:solidFill>
                  <a:schemeClr val="tx2"/>
                </a:solidFill>
              </a:rPr>
            </a:br>
            <a:endParaRPr lang="en-US" sz="1400" dirty="0">
              <a:solidFill>
                <a:schemeClr val="tx2"/>
              </a:solidFill>
            </a:endParaRPr>
          </a:p>
        </p:txBody>
      </p:sp>
      <p:sp>
        <p:nvSpPr>
          <p:cNvPr id="6" name="Slide Number Placeholder 5">
            <a:extLst>
              <a:ext uri="{FF2B5EF4-FFF2-40B4-BE49-F238E27FC236}">
                <a16:creationId xmlns:a16="http://schemas.microsoft.com/office/drawing/2014/main" id="{3AC09E26-15BE-150C-AE18-B1E7D555BC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22</a:t>
            </a:fld>
            <a:endParaRPr lang="en-US" cap="all">
              <a:solidFill>
                <a:schemeClr val="tx2"/>
              </a:solidFill>
            </a:endParaRPr>
          </a:p>
        </p:txBody>
      </p:sp>
    </p:spTree>
    <p:extLst>
      <p:ext uri="{BB962C8B-B14F-4D97-AF65-F5344CB8AC3E}">
        <p14:creationId xmlns:p14="http://schemas.microsoft.com/office/powerpoint/2010/main" val="32075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E31C69-918E-C547-5351-54E3CBA649EF}"/>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DD206BB2-9F8F-8CEF-3C4B-8B3E46D7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0766843B-618F-DCA7-6163-8ACE04B111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C7BF7FF8-2ECE-8DA1-5830-72A79918A4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635F5C7-BE6D-37C1-6D19-D4CC609C3C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32EC90A-4D1B-062F-2737-90C3B2664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5C4D09F-2B29-AAF7-5E32-0ABC7AEA91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974D55-5287-61C0-0D28-59F6FEB602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C1E2A52-C379-338F-9DDD-88721ECEA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947AD58-62C9-5CC2-3DF1-36AFBAB2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44E6A8D-24AC-A40D-162F-37D44A40D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7F48B92-2150-6CC8-638F-A1D9DF8CCB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774FAD0-89C7-FF73-5064-C82BDF1BF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3BC455B-090B-CC29-D3AB-BF4E8E470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E86101C-AA89-DE7A-4918-199617CBE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BF33BE17-C231-0147-EA53-8656BC78A0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C21B2D-5A63-C698-55D3-0DF6AE96C9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ADBECA9-3576-1E2D-86FA-9A5EEB0DE9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37664B6-1212-45D8-51BB-936E34D373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9F40AE3-48B4-D70F-6F1F-88FB89AEFC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8E3E03C-9A2E-B407-2252-B9EDFDC398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313B894-A00D-557D-8580-D01B9D1F9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046D183-41F5-53B3-1F82-70AA1EBF3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957F556-DD18-1190-7EEA-7F941ECE9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38A8A6D-320C-429B-53BD-0FCF0677A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F638D2C-2608-E0CA-154C-F18FFCAD58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C459BE1-3C55-6063-88EB-40ADB643B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499AD5-3D7A-64C8-D648-AB797CF78F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02CD49D-AE68-F3BF-597B-6FC3C6957E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A1BE191-3879-DC92-704E-38072E14D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85CC343-772D-3639-089D-24A689DD9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48FF9E6-DAF3-0883-3E3B-288A8D348C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29E23C14-592D-024C-9F50-ECD0FAA45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BE5E4C65-0B0C-51BB-7ED3-8DCC2B25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91C4A770-AC78-F454-11F3-2BF241B21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A139DB32-F476-76A8-B7BB-1F81794881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9E796AE8-CD2D-056E-6E8E-A6052284E9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F42CB3F-8271-E2D2-268A-78D05D4A2D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A1C1666-87F9-2B80-7C90-4674E8FF2C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1218F9E-CB3A-4565-240D-05646019E8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245DD28-E777-4AD5-3C28-9C8FA7182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E8F7E658-2872-BED1-565B-84BCB5285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F8758E2-CFE5-93F9-A7C0-15B4BA8E63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9702639-A16D-2140-E098-E3DA34F7D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DF8ABAD-64BC-6238-7EEF-C29D189BE1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AF771AA-0B32-F47C-C111-EF1FD389D6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3B8E236-4CDE-0117-130B-9AA4B323CA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785FC17-89F4-2063-7A1B-E27AED91F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62FBFE4-87BF-4679-CB4C-2715D59A9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B73479B-7733-6604-4ADC-07C2E74EAA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B0A4E62B-2A25-BA5F-FFBD-C1C64E97D4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9F77383-F26C-E546-C2BD-B97F950C2C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DCF5C0A-804B-41B3-1D68-33C793E47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A0A6C69-280D-0785-F0CF-CD17497FA3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C661EB5-4D47-871C-70CD-0F8956B564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6C9D27F-7641-806A-03D7-2D85343AC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2911E9B-C4F8-7B4F-8860-4F837C793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58EF2A6-F64E-AA15-7B15-92464BF62F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FA78A72-B672-1E6E-EED5-E8C1279525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CE40C4B-4078-897B-5852-2A064D4C6E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CF172C9A-182B-017D-49C4-19A907D386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BCB5B3E-DE88-B82E-4263-29448C4605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D26F0D54-CFF0-53BD-4EE9-18C2964F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22360850-64DD-2D3A-6089-6C04398B92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5FEFCFA-7D08-8FED-9B8F-F08316E2C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28DAC5E9-9E45-BE6A-0B87-FDD9CE71B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DC824724-832F-2CE9-CCBA-03E5764628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E3027B49-E783-8D1F-A03C-5507AB9505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EFDD83A-57BB-6B39-2C1E-200E227645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D474791-C75C-7156-EB7E-730D52BCE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AD0B6EA-0C0F-B1D8-B885-4DEA9ED738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A40FF1E-0FE5-6ED0-1061-1C07BB8336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2AA0736-6114-10DE-4459-6FEA669C96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053BCE1-EB6B-E2A1-D183-CD3A4DEF1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C6735DF-1CCB-6BB9-9562-9A3CC97D67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D219ABB-1CDB-AF98-E88F-97BF390C9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D405F34-6F3D-9010-4BAC-2579F2E336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9620BCF1-EBD0-B11A-C824-8D9DAF9D1C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473692FE-40BA-BC06-B4C5-E368C71C1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8D95E72-A4C0-812B-9240-1B0D661D4C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406541B-1C69-932E-0C69-7167FA0D6A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EB6834C-67A5-D9FC-03DC-0ED1497A0A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9AD86968-F9F1-8644-D061-C78FBDFD8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953E97BD-C171-3369-B496-E89C0F883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0455E01-D445-0CD2-AB28-39EC7D886F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0E1FDF3-2263-7E6D-FFC3-BF5C327D11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C601D60-BF37-BB33-264A-86CA1F429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F3CB806-F810-01DC-90E4-F46A0CB7F6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7327831-BD1F-9F50-E5ED-476DFFBA2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F28A3FD8-1477-86B7-A9D8-CAD92432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F3B89F5-F77D-CFCA-9A74-27153EB12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52CDE46-DD8A-438D-9909-545FF9CCD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3ADFF74-265E-E737-3C24-4594C6EFE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3D4F7F6-1FE2-4FC6-553E-EE902648F7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1603CFE-9E26-BC60-4583-D8B1F13C97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416701E-CA1C-5E12-F068-0097E55795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F1C835E3-313A-B9BF-E09B-1E69B22FE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54DFD17D-5EAB-4450-343A-818377CFF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12DD56B3-3E06-F68C-69CF-57A7C6BF0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C597D79A-9E89-9349-8CD7-BFBE9D299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2C44ED46-33AF-FF1D-1CA7-F4CC7D08B4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F49E2319-0016-7AB7-AC28-DD147329E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2FE8637C-07D2-E223-29D0-3446D48492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21845B9-2B20-19FD-B6B1-3B9C5FDA2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B86D87F-D93C-734C-C5C9-8CEA7B733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87625431-8EC8-96E2-5A4A-BC39DF0345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9BDFD26-857A-2A42-D0EC-53719C266F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78BBC96-9960-81B1-61D3-6AD723172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F40BF1E-BAB1-6F68-7802-E760F4AE71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B0C4EA3-1488-385B-86DE-D90712246A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913764B7-6124-2E0F-77D4-ADF6D2817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307832A-EB88-D671-9116-C3C4C3A3C8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732DC94-1D3E-04D2-DCAE-45FC694534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B05A47F-3739-CEDC-79D7-E233278CBF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5E94C4D-4834-1F50-1EC6-99A9B13FB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49FDA183-DC97-810E-06AA-ED015247E4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BC9AEE2-A1D8-2C8E-EEFD-D877EA29B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DF1508A-3ED9-693E-4BE7-CDEB48DA0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0A85B9A-52B0-58F9-2B43-6497BABE4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4F2EA0C0-B409-F5EB-9B76-D33B515048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BF60A65-365B-7900-1CD8-8602A580D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897FA86-2442-9C22-5EB1-7676319B1E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4B42117-4AAA-A9F4-5AD9-288085C06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3B6C5D4F-4C41-94ED-25C2-BFC939524F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91BA718-F2D1-3665-E309-37EDA17E14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9690B7D-D8AB-3550-AC29-659A15ED2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A3F0ADB0-2E9F-D49A-E8DA-8CE1B18EC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7318573-26C9-2DA5-1382-834B59144D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A5F03582-8C88-F4C0-A34D-D594C0C728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D495BDF8-4F10-525D-7C8E-0A7623A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35A271D6-B226-EBE4-A70C-2526C6B0479E}"/>
              </a:ext>
            </a:extLst>
          </p:cNvPr>
          <p:cNvSpPr>
            <a:spLocks noGrp="1"/>
          </p:cNvSpPr>
          <p:nvPr>
            <p:ph type="title"/>
          </p:nvPr>
        </p:nvSpPr>
        <p:spPr>
          <a:xfrm>
            <a:off x="342383" y="945144"/>
            <a:ext cx="11157436" cy="889612"/>
          </a:xfrm>
        </p:spPr>
        <p:txBody>
          <a:bodyPr vert="horz" lIns="91440" tIns="45720" rIns="91440" bIns="45720" rtlCol="0" anchor="ctr">
            <a:normAutofit fontScale="90000"/>
          </a:bodyPr>
          <a:lstStyle/>
          <a:p>
            <a:pPr algn="l"/>
            <a:r>
              <a:rPr lang="en-US" sz="4000" dirty="0">
                <a:solidFill>
                  <a:schemeClr val="tx2"/>
                </a:solidFill>
              </a:rPr>
              <a:t>Next Steps to Enhance the Voting Ensemble Model</a:t>
            </a:r>
          </a:p>
        </p:txBody>
      </p:sp>
      <p:sp>
        <p:nvSpPr>
          <p:cNvPr id="7" name="Content Placeholder 6">
            <a:extLst>
              <a:ext uri="{FF2B5EF4-FFF2-40B4-BE49-F238E27FC236}">
                <a16:creationId xmlns:a16="http://schemas.microsoft.com/office/drawing/2014/main" id="{6639744D-CC2C-8F49-D56A-26F02AACE6C3}"/>
              </a:ext>
            </a:extLst>
          </p:cNvPr>
          <p:cNvSpPr>
            <a:spLocks noGrp="1"/>
          </p:cNvSpPr>
          <p:nvPr>
            <p:ph sz="quarter" idx="13"/>
          </p:nvPr>
        </p:nvSpPr>
        <p:spPr>
          <a:xfrm>
            <a:off x="342383" y="1937858"/>
            <a:ext cx="11169695" cy="3833768"/>
          </a:xfrm>
        </p:spPr>
        <p:txBody>
          <a:bodyPr vert="horz" lIns="91440" tIns="45720" rIns="91440" bIns="45720" rtlCol="0">
            <a:noAutofit/>
          </a:bodyPr>
          <a:lstStyle/>
          <a:p>
            <a:pPr>
              <a:lnSpc>
                <a:spcPct val="100000"/>
              </a:lnSpc>
            </a:pPr>
            <a:r>
              <a:rPr lang="en-US" sz="1400" b="1" dirty="0">
                <a:solidFill>
                  <a:schemeClr val="tx2"/>
                </a:solidFill>
              </a:rPr>
              <a:t>Optimize Model Hyperparameters</a:t>
            </a:r>
            <a:br>
              <a:rPr lang="en-US" sz="1400" b="1" dirty="0">
                <a:solidFill>
                  <a:schemeClr val="tx2"/>
                </a:solidFill>
              </a:rPr>
            </a:br>
            <a:br>
              <a:rPr lang="en-US" sz="1400" b="1" dirty="0">
                <a:solidFill>
                  <a:schemeClr val="tx2"/>
                </a:solidFill>
              </a:rPr>
            </a:br>
            <a:r>
              <a:rPr lang="en-US" sz="1400" dirty="0">
                <a:solidFill>
                  <a:schemeClr val="tx2"/>
                </a:solidFill>
              </a:rPr>
              <a:t>To further improve the Voting Ensemble’s performance, it’s essential to tune the hyperparameters of the individual models and the ensemble itself. This can involve:</a:t>
            </a:r>
            <a:br>
              <a:rPr lang="en-US" sz="1400" dirty="0">
                <a:solidFill>
                  <a:schemeClr val="tx2"/>
                </a:solidFill>
              </a:rPr>
            </a:br>
            <a:br>
              <a:rPr lang="en-US" sz="1400" b="1" dirty="0">
                <a:solidFill>
                  <a:schemeClr val="tx2"/>
                </a:solidFill>
              </a:rPr>
            </a:br>
            <a:r>
              <a:rPr lang="en-US" sz="1400" b="1" dirty="0">
                <a:solidFill>
                  <a:schemeClr val="tx2"/>
                </a:solidFill>
              </a:rPr>
              <a:t>Logistic Regression: </a:t>
            </a:r>
            <a:r>
              <a:rPr lang="en-US" sz="1400" dirty="0">
                <a:solidFill>
                  <a:schemeClr val="tx2"/>
                </a:solidFill>
              </a:rPr>
              <a:t>Optimize parameters such as the regularization strength (C) and penalty type (l1 or l2). For example, increasing or decreasing the penalty might strike a better balance between underfitting and overfitting.</a:t>
            </a:r>
            <a:br>
              <a:rPr lang="en-US" sz="1400" b="1" dirty="0">
                <a:solidFill>
                  <a:schemeClr val="tx2"/>
                </a:solidFill>
              </a:rPr>
            </a:br>
            <a:br>
              <a:rPr lang="en-US" sz="1400" b="1" dirty="0">
                <a:solidFill>
                  <a:schemeClr val="tx2"/>
                </a:solidFill>
              </a:rPr>
            </a:br>
            <a:r>
              <a:rPr lang="en-US" sz="1400" b="1" dirty="0" err="1">
                <a:solidFill>
                  <a:schemeClr val="tx2"/>
                </a:solidFill>
              </a:rPr>
              <a:t>GradientBoosting</a:t>
            </a:r>
            <a:r>
              <a:rPr lang="en-US" sz="1400" b="1" dirty="0">
                <a:solidFill>
                  <a:schemeClr val="tx2"/>
                </a:solidFill>
              </a:rPr>
              <a:t>: </a:t>
            </a:r>
            <a:r>
              <a:rPr lang="en-US" sz="1400" dirty="0">
                <a:solidFill>
                  <a:schemeClr val="tx2"/>
                </a:solidFill>
              </a:rPr>
              <a:t>Adjust parameters such as the number of trees (</a:t>
            </a:r>
            <a:r>
              <a:rPr lang="en-US" sz="1400" dirty="0" err="1">
                <a:solidFill>
                  <a:schemeClr val="tx2"/>
                </a:solidFill>
              </a:rPr>
              <a:t>n_estimators</a:t>
            </a:r>
            <a:r>
              <a:rPr lang="en-US" sz="1400" dirty="0">
                <a:solidFill>
                  <a:schemeClr val="tx2"/>
                </a:solidFill>
              </a:rPr>
              <a:t>), maximum tree depth (</a:t>
            </a:r>
            <a:r>
              <a:rPr lang="en-US" sz="1400" dirty="0" err="1">
                <a:solidFill>
                  <a:schemeClr val="tx2"/>
                </a:solidFill>
              </a:rPr>
              <a:t>max_depth</a:t>
            </a:r>
            <a:r>
              <a:rPr lang="en-US" sz="1400" dirty="0">
                <a:solidFill>
                  <a:schemeClr val="tx2"/>
                </a:solidFill>
              </a:rPr>
              <a:t>), and minimum samples per leaf (</a:t>
            </a:r>
            <a:r>
              <a:rPr lang="en-US" sz="1400" dirty="0" err="1">
                <a:solidFill>
                  <a:schemeClr val="tx2"/>
                </a:solidFill>
              </a:rPr>
              <a:t>min_samples_leaf</a:t>
            </a:r>
            <a:r>
              <a:rPr lang="en-US" sz="1400" dirty="0">
                <a:solidFill>
                  <a:schemeClr val="tx2"/>
                </a:solidFill>
              </a:rPr>
              <a:t>). For instance, increasing the number of trees may improve stability and accuracy.</a:t>
            </a:r>
            <a:br>
              <a:rPr lang="en-US" sz="1400" dirty="0">
                <a:solidFill>
                  <a:schemeClr val="tx2"/>
                </a:solidFill>
              </a:rPr>
            </a:br>
            <a:br>
              <a:rPr lang="en-US" sz="1400" dirty="0">
                <a:solidFill>
                  <a:schemeClr val="tx2"/>
                </a:solidFill>
              </a:rPr>
            </a:br>
            <a:r>
              <a:rPr lang="en-US" sz="1400" b="1" dirty="0">
                <a:solidFill>
                  <a:schemeClr val="tx2"/>
                </a:solidFill>
              </a:rPr>
              <a:t>Voting Ensemble Strategy: </a:t>
            </a:r>
            <a:r>
              <a:rPr lang="en-US" sz="1400" dirty="0">
                <a:solidFill>
                  <a:schemeClr val="tx2"/>
                </a:solidFill>
              </a:rPr>
              <a:t>Experiment with different voting methods (e.g., soft voting for probability averaging vs. hard voting for majority class decision).</a:t>
            </a:r>
            <a:br>
              <a:rPr lang="en-US" sz="1400" dirty="0">
                <a:solidFill>
                  <a:schemeClr val="tx2"/>
                </a:solidFill>
              </a:rPr>
            </a:br>
            <a:br>
              <a:rPr lang="en-US" sz="1400" dirty="0">
                <a:solidFill>
                  <a:schemeClr val="tx2"/>
                </a:solidFill>
              </a:rPr>
            </a:br>
            <a:r>
              <a:rPr lang="en-US" sz="1400" b="1" dirty="0">
                <a:solidFill>
                  <a:schemeClr val="tx2"/>
                </a:solidFill>
              </a:rPr>
              <a:t>Why This Matters: </a:t>
            </a:r>
            <a:r>
              <a:rPr lang="en-US" sz="1400" dirty="0">
                <a:solidFill>
                  <a:schemeClr val="tx2"/>
                </a:solidFill>
              </a:rPr>
              <a:t>Hyperparameter tuning can significantly boost the performance of the ensemble by ensuring that the individual models are optimized to complement each other effectively. This results in higher accuracy, better generalizability, and reduced risk of overfitting.</a:t>
            </a:r>
            <a:br>
              <a:rPr lang="en-US" sz="1400" dirty="0">
                <a:solidFill>
                  <a:schemeClr val="tx2"/>
                </a:solidFill>
              </a:rPr>
            </a:br>
            <a:endParaRPr lang="en-US" sz="1200" dirty="0">
              <a:solidFill>
                <a:schemeClr val="tx2"/>
              </a:solidFill>
            </a:endParaRPr>
          </a:p>
        </p:txBody>
      </p:sp>
      <p:sp>
        <p:nvSpPr>
          <p:cNvPr id="6" name="Slide Number Placeholder 5">
            <a:extLst>
              <a:ext uri="{FF2B5EF4-FFF2-40B4-BE49-F238E27FC236}">
                <a16:creationId xmlns:a16="http://schemas.microsoft.com/office/drawing/2014/main" id="{F456CCF3-41B3-9084-CD99-2592ACDE8EA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23</a:t>
            </a:fld>
            <a:endParaRPr lang="en-US" cap="all">
              <a:solidFill>
                <a:schemeClr val="tx2"/>
              </a:solidFill>
            </a:endParaRPr>
          </a:p>
        </p:txBody>
      </p:sp>
    </p:spTree>
    <p:extLst>
      <p:ext uri="{BB962C8B-B14F-4D97-AF65-F5344CB8AC3E}">
        <p14:creationId xmlns:p14="http://schemas.microsoft.com/office/powerpoint/2010/main" val="1341262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63F2DD-A4AE-5D59-AE89-905E0E2164A5}"/>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F389A632-FF4A-2DFF-195C-EC81DA574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F377FAEF-F713-00F9-5854-D0A37DECE6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3F328227-453B-DE42-D102-5A7C0F85C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3322C57-59DA-496B-6D42-09AE63249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F429154-70DC-27D5-82E3-AD760A32AF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9D6462F8-3C00-FD3F-DC88-96AEB4C677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C9507CE-7D80-4A63-D462-A76A0DF9E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202AE0C-4759-F512-5C8B-E71551E1D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D5732AF-43A8-5B90-FF64-643CD0FCB5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3410FBD-7618-F9EE-35AB-6BBFFCBEE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4DB6A14-A543-5546-6F45-719A29B14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0DDEC6F-9D4C-290F-15C9-9DFA91010C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9065E36-FB4A-3083-3686-51510CCFDB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B0789E5-B67A-76E0-769A-C929BEC818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4BBA873-C4CC-201E-D455-C62BC478A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8582402-F33E-0611-1BC2-FF8D89A79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945194E0-5D41-940E-4F51-8191C6A22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CC25289-2F63-1F01-CAC5-83DC8C669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791DB63-1C58-625A-9977-992C7E3782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B3E070A-8E54-CF89-45CE-21C59820C8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A826130-8BB0-537B-51B4-DB09DA5114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54E2608-55DB-9B67-9B44-41202EF81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8DC22EF1-33E2-46DE-6108-B99D9FF5DF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FD80F4F-551C-B5ED-84F7-B4258ADE91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3A746BC-1223-3EE5-E9F8-181689B399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3CD98F6-8C01-248C-A2CB-C2CC90D65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52DA75C-DF83-66CD-5AE0-C11F5CFD9E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2C29BC3-36A6-D93F-0CCE-6A10DCA537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AC05123-6147-AF8E-E900-772E098E6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68B5328-782B-E932-3F4F-D236111774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E8ADC88-4B0C-A94B-5B1E-7886C66A46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2D30D36C-0C26-2561-75A8-470D8722A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6077ECF1-A47D-13F6-750F-39235CF8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27A4928D-4535-CD8C-2D04-6C4C9F78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B0174D90-120D-10B5-61C1-B33EDBD03E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B34E5C2B-30F4-EA4C-E5A2-074618715C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BB83991-69FA-D0B1-F7D0-A81C20DE47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3F9CD8B-9710-467E-9523-C5D548B14F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667B8CC-75A2-B62D-8274-7E6B88A0B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0884D32-FBAE-5136-3421-AA0CD0BF5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9959AC0-E01D-1C17-B6EB-AE1C10A293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2EBBC52-C21A-E0A4-1C66-B813F104C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00EAC13-2824-FD9E-E661-1764C304B5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D7888EB-998C-0ADB-8BE8-0284211EF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E3D9BB9-2079-F523-2330-A9A29C1F38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D1596D6-39E9-5FB3-188C-30421FCDAE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88D3180-4D82-6710-EFB2-B03904935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999AC96-C476-246C-F26D-D4FCEE07B4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9799347-65CD-842E-00CB-F182F2A08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66EEF84-DE74-D3D0-0315-6944B1233F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82FFC7F-EF3B-3A1B-A71B-082F4A694F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7D0A94F-7D65-0CB0-DA01-3D5516B585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A8E4E9D-AE79-CB9E-F3D3-AEC1920F63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278DE0D-D8BB-1549-F065-43E9DC342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9FAA8850-2530-4A5F-EE08-8650DB7418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F1F9C33-C289-D896-E814-653298D83D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2824A96-9FFE-0C94-DF5E-D4C77CD78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A747B67-894B-2301-3D98-BA4D9DA07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1061AEB-056C-0AC4-18E0-7F4ADC271D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09EC91F-5CE3-C82F-867D-DDF1DF1A0B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B2F7BE79-437D-9B9D-354F-5E697A4022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84D3D42-68C2-70FF-BCD6-528428519B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55ECAC8-8C09-6CC8-B892-7CF6125047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0353C1C-17FA-10F8-B536-3A1644A7F1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82B06219-95F3-FF65-B290-2B5F58E3F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88075B17-85C7-2F3B-5EEA-0602F23B92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B494CD39-7BC9-B9DD-0248-81DDCDF4AC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6FA4277-9C60-CF15-6D93-C27D42B79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1F47679-F2F8-E8C5-5DCE-0CCDEBB8E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A9ED66D-4454-F1B6-EDE7-CBC45A43CD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0729DB8-33B4-B24E-88ED-EC5025FAA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7DB84F-BBBB-6B6A-82CA-2542B422CF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F3A07CE-28D4-50F9-AA4D-AD236106F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7B096DD-202D-EAD6-7F15-1C6F5BB89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FDFADBC-8C67-A739-7E5E-A0DFF4C9EB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7B803E0-B15D-F1DA-2129-EF79171A14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92D33B9-E806-F3E3-C2FF-549D324A4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3277DC20-FC6A-8467-7DFE-20881467DB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651F2C22-F033-5C8A-A562-35B467E34D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35577CB3-FDF6-6F8D-D17B-46D5D20CAC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58C15B4-E076-55C4-3868-A0ED767D27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B05AAC5-71BE-5996-2DBD-7D19E216C1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71BF05B-A9A4-706A-9090-4C30CF6219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F48C31A9-0CAB-FB66-2681-55414AF58B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ED752FB-2B2D-822A-17F2-27A1C2F54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86BE445-5558-69CE-8985-DFD8084BCC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EE6132F1-2224-83AC-6620-D83B65014E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56D074C-F06D-5F7E-5FE3-E6D2A4A487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48B30E0-687A-DA10-EA30-CC3377558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20615B0-3D1A-8A0B-0FDF-92BE7E3F15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3D2B4EB2-F6D9-D074-25FA-C17E3ACAA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2EB47D4-1EBC-1A8B-31E9-EA29DBBAE1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14FB20E1-FF91-02CE-9739-40CE7BE41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F253F37-C35E-4A14-5D2B-2E87D62405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E51F197-9001-6D8E-AA01-16FFBBD6D9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F4994B6B-22AA-FFEA-4694-E9820C31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47516F66-BB79-7511-DF1A-447931A03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9F717EBF-4DCC-569D-E6CA-683A0DF5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0C9819F8-0409-2411-0FF7-1A88FC417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2F152262-FDDD-F0AF-DD71-FBD00DDE3E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3260742E-00DE-6E3C-4701-9B93F1F905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674CD08-7DB9-9427-53C6-D85E71E54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17DAC508-EE54-3940-26CE-EC0FD845CF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48E9498-7456-5F33-31CE-B64B601A7E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BB4487B7-8527-EC9A-C8BC-6D50F4BC8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30B87D-135D-CAB9-93B4-243EC10A7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EB8297ED-316C-1DB9-F7DE-35FE860EA9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A5739E1-8956-1F0D-646B-7AC6ACE8B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EF26413-8232-699D-D84A-A231B7D58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FD19399-08D4-0B6F-AB25-C57C9873B3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45174FA-9D3B-15EF-5369-1AF8902D01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9E272EB-11D3-267E-165F-C4750079A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74B67D7-2486-D322-81C2-BE2C925B5B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F8E2CA8-D040-C61A-25D5-DB9068BCB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ABE2EBE-7E6C-BFA2-61A6-A8F255762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B55ADB8-6FC9-44C7-D8D5-7C284F8AA3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B997D74E-C599-22B3-7936-0FE3C80FB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4F28BB1-F631-6009-9CB0-BEEB919D40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27E2BC0-F40A-B166-91B9-DCD35CAEAE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EF4D82A-C4A3-1EFC-C500-E284AEF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BBCAFC8-A0A3-3238-FE83-B10E75697D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B687A06-B36F-D13E-D800-53D60302E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2B59E4D-0642-4D78-0FC1-E983569A46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91E2F87-8B4D-FEE7-D584-9AC9BF8B5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FB9BF21-6747-7F51-A3B7-2DC0AD622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810A6317-C024-8917-2683-B947D66A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1E77425-F3CC-8123-9BB5-34E28A3A5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C108B419-2639-47CE-3286-BB75C5481A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0A74A70-B52E-1A9B-33FE-2929423B63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957664FC-367F-CD10-850C-FE4F7C2C4699}"/>
              </a:ext>
            </a:extLst>
          </p:cNvPr>
          <p:cNvSpPr>
            <a:spLocks noGrp="1"/>
          </p:cNvSpPr>
          <p:nvPr>
            <p:ph type="title"/>
          </p:nvPr>
        </p:nvSpPr>
        <p:spPr>
          <a:xfrm>
            <a:off x="342383" y="945144"/>
            <a:ext cx="11157436" cy="889612"/>
          </a:xfrm>
        </p:spPr>
        <p:txBody>
          <a:bodyPr vert="horz" lIns="91440" tIns="45720" rIns="91440" bIns="45720" rtlCol="0" anchor="ctr">
            <a:normAutofit fontScale="90000"/>
          </a:bodyPr>
          <a:lstStyle/>
          <a:p>
            <a:pPr algn="l"/>
            <a:r>
              <a:rPr lang="en-US" sz="4000" dirty="0">
                <a:solidFill>
                  <a:schemeClr val="tx2"/>
                </a:solidFill>
              </a:rPr>
              <a:t>Next Steps to Enhance the Voting Ensemble Model</a:t>
            </a:r>
          </a:p>
        </p:txBody>
      </p:sp>
      <p:sp>
        <p:nvSpPr>
          <p:cNvPr id="7" name="Content Placeholder 6">
            <a:extLst>
              <a:ext uri="{FF2B5EF4-FFF2-40B4-BE49-F238E27FC236}">
                <a16:creationId xmlns:a16="http://schemas.microsoft.com/office/drawing/2014/main" id="{4A94683E-CA22-120F-616A-ECD2C8159597}"/>
              </a:ext>
            </a:extLst>
          </p:cNvPr>
          <p:cNvSpPr>
            <a:spLocks noGrp="1"/>
          </p:cNvSpPr>
          <p:nvPr>
            <p:ph sz="quarter" idx="13"/>
          </p:nvPr>
        </p:nvSpPr>
        <p:spPr>
          <a:xfrm>
            <a:off x="342383" y="1937858"/>
            <a:ext cx="11169695" cy="3833768"/>
          </a:xfrm>
        </p:spPr>
        <p:txBody>
          <a:bodyPr vert="horz" lIns="91440" tIns="45720" rIns="91440" bIns="45720" rtlCol="0">
            <a:noAutofit/>
          </a:bodyPr>
          <a:lstStyle/>
          <a:p>
            <a:pPr>
              <a:lnSpc>
                <a:spcPct val="100000"/>
              </a:lnSpc>
            </a:pPr>
            <a:r>
              <a:rPr lang="en-US" sz="1400" b="1" dirty="0">
                <a:solidFill>
                  <a:schemeClr val="tx2"/>
                </a:solidFill>
              </a:rPr>
              <a:t>Address Class Imbalance</a:t>
            </a:r>
            <a:br>
              <a:rPr lang="en-US" sz="1400" b="1" dirty="0">
                <a:solidFill>
                  <a:schemeClr val="tx2"/>
                </a:solidFill>
              </a:rPr>
            </a:br>
            <a:br>
              <a:rPr lang="en-US" sz="1400" b="1" dirty="0">
                <a:solidFill>
                  <a:schemeClr val="tx2"/>
                </a:solidFill>
              </a:rPr>
            </a:br>
            <a:r>
              <a:rPr lang="en-US" sz="1400" dirty="0">
                <a:solidFill>
                  <a:schemeClr val="tx2"/>
                </a:solidFill>
              </a:rPr>
              <a:t>One of the key challenges in the dataset is the imbalance between Outcome 0 and Outcome 1. The minority class (Outcome 1) is underrepresented, leading to lower recall and precision for this class. The following steps can address this:</a:t>
            </a:r>
            <a:br>
              <a:rPr lang="en-US" sz="1400" dirty="0">
                <a:solidFill>
                  <a:schemeClr val="tx2"/>
                </a:solidFill>
              </a:rPr>
            </a:br>
            <a:br>
              <a:rPr lang="en-US" sz="1400" b="1" dirty="0">
                <a:solidFill>
                  <a:schemeClr val="tx2"/>
                </a:solidFill>
              </a:rPr>
            </a:br>
            <a:r>
              <a:rPr lang="en-US" sz="1400" b="1" dirty="0">
                <a:solidFill>
                  <a:schemeClr val="tx2"/>
                </a:solidFill>
              </a:rPr>
              <a:t>Synthetic Minority Over-sampling Technique (SMOTE): </a:t>
            </a:r>
            <a:r>
              <a:rPr lang="en-US" sz="1400" dirty="0">
                <a:solidFill>
                  <a:schemeClr val="tx2"/>
                </a:solidFill>
              </a:rPr>
              <a:t>Generate synthetic data points for the minority class to balance the dataset. This helps the model learn patterns related to the minority class more effectively.</a:t>
            </a:r>
            <a:br>
              <a:rPr lang="en-US" sz="1400" dirty="0">
                <a:solidFill>
                  <a:schemeClr val="tx2"/>
                </a:solidFill>
              </a:rPr>
            </a:br>
            <a:br>
              <a:rPr lang="en-US" sz="1400" b="1" dirty="0">
                <a:solidFill>
                  <a:schemeClr val="tx2"/>
                </a:solidFill>
              </a:rPr>
            </a:br>
            <a:r>
              <a:rPr lang="en-US" sz="1400" b="1" dirty="0">
                <a:solidFill>
                  <a:schemeClr val="tx2"/>
                </a:solidFill>
              </a:rPr>
              <a:t>Class-Weight Adjustments: </a:t>
            </a:r>
            <a:r>
              <a:rPr lang="en-US" sz="1400" dirty="0">
                <a:solidFill>
                  <a:schemeClr val="tx2"/>
                </a:solidFill>
              </a:rPr>
              <a:t>Modify the </a:t>
            </a:r>
            <a:r>
              <a:rPr lang="en-US" sz="1400" dirty="0" err="1">
                <a:solidFill>
                  <a:schemeClr val="tx2"/>
                </a:solidFill>
              </a:rPr>
              <a:t>class_weight</a:t>
            </a:r>
            <a:r>
              <a:rPr lang="en-US" sz="1400" dirty="0">
                <a:solidFill>
                  <a:schemeClr val="tx2"/>
                </a:solidFill>
              </a:rPr>
              <a:t> parameter in Logistic Regression or Random Forest to assign higher importance to the minority class. This ensures the model penalizes errors in predicting the minority class more heavily.</a:t>
            </a:r>
            <a:br>
              <a:rPr lang="en-US" sz="1400" dirty="0">
                <a:solidFill>
                  <a:schemeClr val="tx2"/>
                </a:solidFill>
              </a:rPr>
            </a:br>
            <a:br>
              <a:rPr lang="en-US" sz="1400" dirty="0">
                <a:solidFill>
                  <a:schemeClr val="tx2"/>
                </a:solidFill>
              </a:rPr>
            </a:br>
            <a:r>
              <a:rPr lang="en-US" sz="1400" b="1" dirty="0">
                <a:solidFill>
                  <a:schemeClr val="tx2"/>
                </a:solidFill>
              </a:rPr>
              <a:t>Custom Threshold Optimization: </a:t>
            </a:r>
            <a:r>
              <a:rPr lang="en-US" sz="1400" dirty="0">
                <a:solidFill>
                  <a:schemeClr val="tx2"/>
                </a:solidFill>
              </a:rPr>
              <a:t>Adjust the decision threshold for classification based on the probability outputs to prioritize recall or precision for the minority class, depending on the use case.</a:t>
            </a:r>
            <a:br>
              <a:rPr lang="en-US" sz="1400" dirty="0">
                <a:solidFill>
                  <a:schemeClr val="tx2"/>
                </a:solidFill>
              </a:rPr>
            </a:br>
            <a:br>
              <a:rPr lang="en-US" sz="1400" dirty="0">
                <a:solidFill>
                  <a:schemeClr val="tx2"/>
                </a:solidFill>
              </a:rPr>
            </a:br>
            <a:r>
              <a:rPr lang="en-US" sz="1400" b="1" dirty="0">
                <a:solidFill>
                  <a:schemeClr val="tx2"/>
                </a:solidFill>
              </a:rPr>
              <a:t>Why This Matters: </a:t>
            </a:r>
            <a:r>
              <a:rPr lang="en-US" sz="1400" dirty="0">
                <a:solidFill>
                  <a:schemeClr val="tx2"/>
                </a:solidFill>
              </a:rPr>
              <a:t>By addressing class imbalance, the model’s ability to correctly identify and predict the minority class improves. This leads to better recall, F1-scores, and overall usability in applications where predicting the minority class is critical.</a:t>
            </a:r>
            <a:endParaRPr lang="en-US" sz="1200" dirty="0">
              <a:solidFill>
                <a:schemeClr val="tx2"/>
              </a:solidFill>
            </a:endParaRPr>
          </a:p>
        </p:txBody>
      </p:sp>
      <p:sp>
        <p:nvSpPr>
          <p:cNvPr id="6" name="Slide Number Placeholder 5">
            <a:extLst>
              <a:ext uri="{FF2B5EF4-FFF2-40B4-BE49-F238E27FC236}">
                <a16:creationId xmlns:a16="http://schemas.microsoft.com/office/drawing/2014/main" id="{57B071CC-FFC1-BED3-8D47-71280150772B}"/>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24</a:t>
            </a:fld>
            <a:endParaRPr lang="en-US" cap="all">
              <a:solidFill>
                <a:schemeClr val="tx2"/>
              </a:solidFill>
            </a:endParaRPr>
          </a:p>
        </p:txBody>
      </p:sp>
    </p:spTree>
    <p:extLst>
      <p:ext uri="{BB962C8B-B14F-4D97-AF65-F5344CB8AC3E}">
        <p14:creationId xmlns:p14="http://schemas.microsoft.com/office/powerpoint/2010/main" val="256848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5" y="2332139"/>
            <a:ext cx="3982780" cy="1501630"/>
          </a:xfrm>
        </p:spPr>
        <p:txBody>
          <a:bodyPr/>
          <a:lstStyle/>
          <a:p>
            <a:r>
              <a:rPr lang="en-US" sz="5400"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25</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Freeform: Shape 5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1" name="Group 6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2" name="Rectangle 91">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ight Triangle 9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99" name="Straight Connector 9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97841"/>
            <a:ext cx="5121479" cy="1271680"/>
          </a:xfrm>
        </p:spPr>
        <p:txBody>
          <a:bodyPr vert="horz" lIns="91440" tIns="45720" rIns="91440" bIns="45720" rtlCol="0" anchor="ctr">
            <a:normAutofit fontScale="90000"/>
          </a:bodyPr>
          <a:lstStyle/>
          <a:p>
            <a:r>
              <a:rPr lang="en-US" dirty="0"/>
              <a:t>Problem Statement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01841" y="1704270"/>
            <a:ext cx="5398316" cy="4655889"/>
          </a:xfrm>
        </p:spPr>
        <p:txBody>
          <a:bodyPr vert="horz" lIns="91440" tIns="45720" rIns="91440" bIns="45720" rtlCol="0">
            <a:normAutofit/>
          </a:bodyPr>
          <a:lstStyle/>
          <a:p>
            <a:r>
              <a:rPr lang="en-US" dirty="0"/>
              <a:t>Mr. John Hughes has tasked us with addressing a critical business challenge: </a:t>
            </a:r>
            <a:r>
              <a:rPr lang="en-US" b="1" dirty="0"/>
              <a:t>understanding and predicting customer churn</a:t>
            </a:r>
            <a:r>
              <a:rPr lang="en-US" dirty="0"/>
              <a:t> using data-driven insights. Customer churn is a significant concern for the wireless service industry, as it directly impacts revenue and long-term customer relationships.</a:t>
            </a:r>
          </a:p>
          <a:p>
            <a:r>
              <a:rPr lang="en-US" dirty="0"/>
              <a:t>The goal is to leverage the </a:t>
            </a:r>
            <a:r>
              <a:rPr lang="en-US" b="1" dirty="0"/>
              <a:t>wireless_churn.csv</a:t>
            </a:r>
            <a:r>
              <a:rPr lang="en-US" dirty="0"/>
              <a:t> dataset to develop and evaluate three predictive models to forecast churn. These models will help identify customers at risk of leaving and enable the business to proactively implement retention strategies.</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8284" r="333" b="2"/>
          <a:stretch/>
        </p:blipFill>
        <p:spPr>
          <a:xfrm>
            <a:off x="6075730" y="-3440"/>
            <a:ext cx="6129239" cy="6861439"/>
          </a:xfrm>
          <a:prstGeom prst="rect">
            <a:avLst/>
          </a:prstGeom>
        </p:spPr>
      </p:pic>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3</a:t>
            </a:fld>
            <a:endParaRPr lang="en-US" cap="all">
              <a:solidFill>
                <a:srgbClr val="FFFFFF"/>
              </a:solidFill>
            </a:endParaRP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74A14F-BC28-C485-B15C-78DD17236E86}"/>
            </a:ext>
          </a:extLst>
        </p:cNvPr>
        <p:cNvGrpSpPr/>
        <p:nvPr/>
      </p:nvGrpSpPr>
      <p:grpSpPr>
        <a:xfrm>
          <a:off x="0" y="0"/>
          <a:ext cx="0" cy="0"/>
          <a:chOff x="0" y="0"/>
          <a:chExt cx="0" cy="0"/>
        </a:xfrm>
      </p:grpSpPr>
      <p:sp>
        <p:nvSpPr>
          <p:cNvPr id="132" name="Rectangle 13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4" name="Group 13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5" name="Straight Connector 13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5" name="Freeform: Shape 16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7" name="Freeform: Shape 16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9" name="Freeform: Shape 16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71" name="Group 17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2" name="Straight Connector 17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02" name="Rectangle 201">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4" name="Rectangle 20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6" name="Right Triangle 20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9" name="Straight Connector 20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ADC93329-84DB-E560-D87D-B2FB99DE1B74}"/>
              </a:ext>
            </a:extLst>
          </p:cNvPr>
          <p:cNvSpPr>
            <a:spLocks noGrp="1"/>
          </p:cNvSpPr>
          <p:nvPr>
            <p:ph type="title"/>
          </p:nvPr>
        </p:nvSpPr>
        <p:spPr>
          <a:xfrm>
            <a:off x="457201" y="725469"/>
            <a:ext cx="5638800" cy="862614"/>
          </a:xfrm>
        </p:spPr>
        <p:txBody>
          <a:bodyPr vert="horz" lIns="91440" tIns="45720" rIns="91440" bIns="45720" rtlCol="0" anchor="ctr">
            <a:normAutofit/>
          </a:bodyPr>
          <a:lstStyle/>
          <a:p>
            <a:r>
              <a:rPr lang="en-US" dirty="0"/>
              <a:t>Dataset Overview</a:t>
            </a:r>
          </a:p>
        </p:txBody>
      </p:sp>
      <p:sp>
        <p:nvSpPr>
          <p:cNvPr id="12" name="Content Placeholder 11">
            <a:extLst>
              <a:ext uri="{FF2B5EF4-FFF2-40B4-BE49-F238E27FC236}">
                <a16:creationId xmlns:a16="http://schemas.microsoft.com/office/drawing/2014/main" id="{B14BD95E-AC62-D73A-46FC-49A0B2A27EFB}"/>
              </a:ext>
            </a:extLst>
          </p:cNvPr>
          <p:cNvSpPr>
            <a:spLocks noGrp="1"/>
          </p:cNvSpPr>
          <p:nvPr>
            <p:ph sz="quarter" idx="15"/>
          </p:nvPr>
        </p:nvSpPr>
        <p:spPr>
          <a:xfrm>
            <a:off x="200621" y="1619557"/>
            <a:ext cx="5976751" cy="4983242"/>
          </a:xfrm>
        </p:spPr>
        <p:txBody>
          <a:bodyPr vert="horz" lIns="91440" tIns="45720" rIns="91440" bIns="45720" rtlCol="0">
            <a:normAutofit/>
          </a:bodyPr>
          <a:lstStyle/>
          <a:p>
            <a:r>
              <a:rPr lang="en-US" sz="1200" dirty="0"/>
              <a:t>The dataset contains </a:t>
            </a:r>
            <a:r>
              <a:rPr lang="en-US" sz="1200" b="1" dirty="0"/>
              <a:t>3,333 observations and 11 variables</a:t>
            </a:r>
            <a:r>
              <a:rPr lang="en-US" sz="1200" dirty="0"/>
              <a:t>:</a:t>
            </a:r>
          </a:p>
          <a:p>
            <a:r>
              <a:rPr lang="en-US" sz="1400" b="1" dirty="0"/>
              <a:t>Independent Variables:</a:t>
            </a:r>
          </a:p>
          <a:p>
            <a:r>
              <a:rPr lang="en-US" sz="1200" b="1" dirty="0" err="1"/>
              <a:t>AccountWeeks</a:t>
            </a:r>
            <a:r>
              <a:rPr lang="en-US" sz="1200" dirty="0"/>
              <a:t>: Number of weeks the customer has had an active account.</a:t>
            </a:r>
          </a:p>
          <a:p>
            <a:r>
              <a:rPr lang="en-US" sz="1200" b="1" dirty="0" err="1"/>
              <a:t>ContractRenewal</a:t>
            </a:r>
            <a:r>
              <a:rPr lang="en-US" sz="1200" dirty="0"/>
              <a:t>: Binary (1 = recently renewed, 0 = not).</a:t>
            </a:r>
          </a:p>
          <a:p>
            <a:r>
              <a:rPr lang="en-US" sz="1200" b="1" dirty="0" err="1"/>
              <a:t>DataPlan</a:t>
            </a:r>
            <a:r>
              <a:rPr lang="en-US" sz="1200" dirty="0"/>
              <a:t>: Binary (1 = has a data plan, 0 = no data plan).</a:t>
            </a:r>
          </a:p>
          <a:p>
            <a:r>
              <a:rPr lang="en-US" sz="1200" b="1" dirty="0" err="1"/>
              <a:t>DataUsage</a:t>
            </a:r>
            <a:r>
              <a:rPr lang="en-US" sz="1200" dirty="0"/>
              <a:t>: Monthly data usage in gigabytes.</a:t>
            </a:r>
          </a:p>
          <a:p>
            <a:r>
              <a:rPr lang="en-US" sz="1200" b="1" dirty="0" err="1"/>
              <a:t>CustServCalls</a:t>
            </a:r>
            <a:r>
              <a:rPr lang="en-US" sz="1200" dirty="0"/>
              <a:t>: Number of calls made to customer service.</a:t>
            </a:r>
          </a:p>
          <a:p>
            <a:r>
              <a:rPr lang="en-US" sz="1200" b="1" dirty="0" err="1"/>
              <a:t>DayMins</a:t>
            </a:r>
            <a:r>
              <a:rPr lang="en-US" sz="1200" dirty="0"/>
              <a:t>: Average daytime minutes used per month.</a:t>
            </a:r>
          </a:p>
          <a:p>
            <a:r>
              <a:rPr lang="en-US" sz="1200" b="1" dirty="0" err="1"/>
              <a:t>DayCalls</a:t>
            </a:r>
            <a:r>
              <a:rPr lang="en-US" sz="1200" dirty="0"/>
              <a:t>: Average number of daytime calls per month.</a:t>
            </a:r>
          </a:p>
          <a:p>
            <a:r>
              <a:rPr lang="en-US" sz="1200" b="1" dirty="0" err="1"/>
              <a:t>MonthlyCharge</a:t>
            </a:r>
            <a:r>
              <a:rPr lang="en-US" sz="1200" dirty="0"/>
              <a:t>: Average monthly bill in USD.</a:t>
            </a:r>
          </a:p>
          <a:p>
            <a:r>
              <a:rPr lang="en-US" sz="1200" b="1" dirty="0" err="1"/>
              <a:t>OverageFee</a:t>
            </a:r>
            <a:r>
              <a:rPr lang="en-US" sz="1200" dirty="0"/>
              <a:t>: Largest overage fee incurred in the past 12 months.</a:t>
            </a:r>
          </a:p>
          <a:p>
            <a:r>
              <a:rPr lang="en-US" sz="1200" b="1" dirty="0" err="1"/>
              <a:t>RoamMins</a:t>
            </a:r>
            <a:r>
              <a:rPr lang="en-US" sz="1200" dirty="0"/>
              <a:t>: Average roaming minutes used per month.</a:t>
            </a:r>
          </a:p>
          <a:p>
            <a:r>
              <a:rPr lang="en-US" sz="1400" b="1" dirty="0"/>
              <a:t>Dependent Variable:</a:t>
            </a:r>
          </a:p>
          <a:p>
            <a:r>
              <a:rPr lang="en-US" sz="1200" b="1" dirty="0"/>
              <a:t>Churn</a:t>
            </a:r>
            <a:r>
              <a:rPr lang="en-US" sz="1200" dirty="0"/>
              <a:t>: Binary (1 = customer canceled service, 0 = customer retained).</a:t>
            </a:r>
          </a:p>
        </p:txBody>
      </p:sp>
      <p:sp>
        <p:nvSpPr>
          <p:cNvPr id="239" name="Flowchart: Document 238">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Picture Placeholder 16" descr="Calculator, paper clip, craft knife">
            <a:extLst>
              <a:ext uri="{FF2B5EF4-FFF2-40B4-BE49-F238E27FC236}">
                <a16:creationId xmlns:a16="http://schemas.microsoft.com/office/drawing/2014/main" id="{E40C10EF-5250-3A72-2D47-2264A443F82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2250" r="-2"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
        <p:nvSpPr>
          <p:cNvPr id="16" name="Slide Number Placeholder 15">
            <a:extLst>
              <a:ext uri="{FF2B5EF4-FFF2-40B4-BE49-F238E27FC236}">
                <a16:creationId xmlns:a16="http://schemas.microsoft.com/office/drawing/2014/main" id="{C7CCF630-E12F-9379-E59B-135BE52C8C0D}"/>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4</a:t>
            </a:fld>
            <a:endParaRPr lang="en-US" cap="all">
              <a:solidFill>
                <a:srgbClr val="FFFFFF"/>
              </a:solidFill>
            </a:endParaRPr>
          </a:p>
        </p:txBody>
      </p:sp>
    </p:spTree>
    <p:extLst>
      <p:ext uri="{BB962C8B-B14F-4D97-AF65-F5344CB8AC3E}">
        <p14:creationId xmlns:p14="http://schemas.microsoft.com/office/powerpoint/2010/main" val="62912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38426C-CF70-7DCA-94C0-0DB6AA9AAA10}"/>
            </a:ext>
          </a:extLst>
        </p:cNvPr>
        <p:cNvGrpSpPr/>
        <p:nvPr/>
      </p:nvGrpSpPr>
      <p:grpSpPr>
        <a:xfrm>
          <a:off x="0" y="0"/>
          <a:ext cx="0" cy="0"/>
          <a:chOff x="0" y="0"/>
          <a:chExt cx="0" cy="0"/>
        </a:xfrm>
      </p:grpSpPr>
      <p:sp>
        <p:nvSpPr>
          <p:cNvPr id="132" name="Rectangle 131">
            <a:extLst>
              <a:ext uri="{FF2B5EF4-FFF2-40B4-BE49-F238E27FC236}">
                <a16:creationId xmlns:a16="http://schemas.microsoft.com/office/drawing/2014/main" id="{EBD763F0-7689-982C-3CEB-3443D990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4" name="Group 133">
            <a:extLst>
              <a:ext uri="{FF2B5EF4-FFF2-40B4-BE49-F238E27FC236}">
                <a16:creationId xmlns:a16="http://schemas.microsoft.com/office/drawing/2014/main" id="{D2CEDE83-4BC8-1612-EE10-C86C43168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5" name="Straight Connector 134">
              <a:extLst>
                <a:ext uri="{FF2B5EF4-FFF2-40B4-BE49-F238E27FC236}">
                  <a16:creationId xmlns:a16="http://schemas.microsoft.com/office/drawing/2014/main" id="{AFF85049-70A6-28BD-B003-EA54F243C8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1397E2B-3307-7894-4666-3DD1E79A2D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DEB16D4-8991-D2F5-8504-BF77555E71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2D04C4A-3082-5E59-4A62-31E6FA90A1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F8CD4F-2DA0-FAB6-D4A1-07C72EF46C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58359C3-10FF-2316-64DB-548D9440DE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E5E6E58-5635-D41F-A7EA-BB1BCF550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975FCD6-F412-180B-A2B1-6DC4564496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7838C69-4667-5EA1-4A42-D2C17CBDA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B6EA216-6AB7-3081-05D8-2F8DB403B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7033C80-63AE-AFA8-873C-A78AAD8D9B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7DFCD73-BFE3-79EB-30FB-43916CFCDF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D9A4B-8446-53BA-AB61-E8CDA2BC4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8DE5C2C-D67D-395A-5844-F06057F0C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D0E2C29-268A-583B-9F6B-28498AFA8D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45991D9-E279-6783-EE5F-09ACDFB27B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472FA2B-9014-0B82-542D-9F45B2C9AF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A26C58C-5843-552B-2BA0-C92651AC7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E817B10-B99A-3B53-7C99-378234433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6B07D2E-FBEC-DEA6-C946-B401EF98C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2934312-2317-BBEC-DC9D-F7FEC5FD0F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447E3EB-CE93-694E-460F-AC0A3605A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28C2D44-ED0B-959F-2E7D-C2ABFF3713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963759D-8D67-8CCD-696A-81809E92D7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194F41A-0840-7157-658F-9F083A2C9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81EEDC6-3EC2-DA12-E725-1FED2EF5B8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5D458F0-41C2-393E-ADB1-91CE899FA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642F9217-625A-CE2E-DBA3-63082ACD96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4B43B03-892E-837B-C6E6-298CBEEC6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5" name="Freeform: Shape 164">
            <a:extLst>
              <a:ext uri="{FF2B5EF4-FFF2-40B4-BE49-F238E27FC236}">
                <a16:creationId xmlns:a16="http://schemas.microsoft.com/office/drawing/2014/main" id="{6F27A106-37D1-9A2E-05F6-14D42A94C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7" name="Freeform: Shape 166">
            <a:extLst>
              <a:ext uri="{FF2B5EF4-FFF2-40B4-BE49-F238E27FC236}">
                <a16:creationId xmlns:a16="http://schemas.microsoft.com/office/drawing/2014/main" id="{F63C98A0-5C6B-2317-3D30-099E2656F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9" name="Freeform: Shape 168">
            <a:extLst>
              <a:ext uri="{FF2B5EF4-FFF2-40B4-BE49-F238E27FC236}">
                <a16:creationId xmlns:a16="http://schemas.microsoft.com/office/drawing/2014/main" id="{2C8D67E3-5D7F-34D7-34EA-007AE2BBF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71" name="Group 170">
            <a:extLst>
              <a:ext uri="{FF2B5EF4-FFF2-40B4-BE49-F238E27FC236}">
                <a16:creationId xmlns:a16="http://schemas.microsoft.com/office/drawing/2014/main" id="{4D69B9DE-1EA6-2904-9CDD-E39DF49D9C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2" name="Straight Connector 171">
              <a:extLst>
                <a:ext uri="{FF2B5EF4-FFF2-40B4-BE49-F238E27FC236}">
                  <a16:creationId xmlns:a16="http://schemas.microsoft.com/office/drawing/2014/main" id="{9B190CF2-41F8-2FD1-D0BB-82B4269B8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1652C2B-60A7-4CD6-C805-EBEC284C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8C7B9A9E-35AF-02E2-F7DB-D7CD8681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8AB70BA-F095-E991-A81A-68C3F5646C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F4FF0DE0-5E96-92E2-2FD3-FA0AE302D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0FB719E-3407-CBC8-158D-0E3C6509F6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692C379-0A52-EC09-2430-5E43B1C90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F8449E1-4686-074D-FF4D-076CBEEEF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D39C70F-7EC5-5977-046A-8455AF1759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9E75029-DB3F-3E1C-1190-15666B1AA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07157EC-76AD-01F8-546A-9F95C1184F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6169AB4-25C9-1B48-1D29-AD94C0176E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B6290C2-7DA1-4615-915D-46537877A8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CF313B1-C647-F212-44B5-5FDFBB8244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DCFE3BD-1D3C-F986-D988-6F8F1C2EAE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B7C63EB-DF23-79AC-1D01-4769F9524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5A68EA4-5B60-24B4-164A-A983A6DE1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81FFC76-FBDF-38C2-C0C1-282960CBAB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D4ADAD9-0CE9-A319-A748-7D18CF6A5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0B7EFA4-9511-CCAE-1B13-E31D77E600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5BDEFC8-7950-228E-8F6C-C50A7E780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0708DA-CD83-0FF3-E8C9-24AED0C16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1857E4F-479C-B9CB-49CA-6902F7C04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809304C-B5B7-5DC0-1A44-D400B391A0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EF259EF-3044-145F-CA37-13A0D18612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8E4F0E-83D0-60F8-803D-A80AFC3C0E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F391B30-1B97-5481-A0EB-172F344194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65EDDCB-9995-4D11-F5F3-59399F6686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B0AFD3E-675B-D94A-A22B-22A7B8A65C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02" name="Rectangle 201">
            <a:extLst>
              <a:ext uri="{FF2B5EF4-FFF2-40B4-BE49-F238E27FC236}">
                <a16:creationId xmlns:a16="http://schemas.microsoft.com/office/drawing/2014/main" id="{8EDA603D-567B-8EEF-CA7F-E4362620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4" name="Rectangle 203">
            <a:extLst>
              <a:ext uri="{FF2B5EF4-FFF2-40B4-BE49-F238E27FC236}">
                <a16:creationId xmlns:a16="http://schemas.microsoft.com/office/drawing/2014/main" id="{A776B122-C2A8-A7EC-BD85-377FA8CC7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6" name="Right Triangle 205">
            <a:extLst>
              <a:ext uri="{FF2B5EF4-FFF2-40B4-BE49-F238E27FC236}">
                <a16:creationId xmlns:a16="http://schemas.microsoft.com/office/drawing/2014/main" id="{F728E289-1C74-D7EA-1666-E4883869F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E37008A7-6D32-F286-A65D-C66CDA3CBD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9" name="Straight Connector 208">
              <a:extLst>
                <a:ext uri="{FF2B5EF4-FFF2-40B4-BE49-F238E27FC236}">
                  <a16:creationId xmlns:a16="http://schemas.microsoft.com/office/drawing/2014/main" id="{DF962238-6A9C-A55C-9EFD-BC81D98DB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FBFB678-CA3E-54A5-CC7C-3382383E7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E9D6CD9-4B9E-B266-6999-0D49D93789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648DDC73-5383-6C17-6BCA-2A47E73767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E07CB60-175C-9E4C-90E2-182AB07346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28A12B3-4E86-5BBB-2660-82C3E5492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72CCE69-861A-E550-7E33-7AF3C29B6B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67203017-57DB-E964-C6D7-43B8B36C8F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FD5FEB2-CC37-5962-F888-9CDFBCFD38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4EBA54F-DB86-114C-33D5-6DAC44A41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62E81A2-C5FC-1D77-014F-69F0C0D8FF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1E12710-2EE7-E693-C1A4-878E8B438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9AB7B0EA-AE13-ED54-484C-DB14ABF34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E2EEB9B-DC27-206F-7D53-7BC599DA59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FE86F7F-3A09-6D19-321F-4539B8109C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B6A33A4-10A0-AE17-B434-CB4C47F45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E90B8942-A73A-FB6D-A43F-446380C2D5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9E1B781-B9E5-E755-E5EA-1C607A943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52C2987-247A-1DD7-352C-E242D85836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02DAE82-38AF-E5A1-36DA-D65EC62AB5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504679D-754A-2EC3-B217-362034BFE7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2814845-7BEA-D15E-AB89-3622A79D99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6585C54-3365-CA35-139E-3396002808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E4F9BB1-0BBE-AB63-0ADB-F0DC62F0C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37CED96-400A-AA4A-3714-C6E1B38EA2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AA8EE4C3-D0F4-5EA8-8E0C-EEA18D1EC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E5342F0-C08E-0125-A5EA-B9D82EF0E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48F760F-0151-69A3-63F5-75B50D1852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B977A08-1FDB-1D70-6713-6F4EFEBE60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FC0DFF0-C730-46E4-1BCF-86D155C6EF29}"/>
              </a:ext>
            </a:extLst>
          </p:cNvPr>
          <p:cNvSpPr>
            <a:spLocks noGrp="1"/>
          </p:cNvSpPr>
          <p:nvPr>
            <p:ph type="title"/>
          </p:nvPr>
        </p:nvSpPr>
        <p:spPr>
          <a:xfrm>
            <a:off x="457201" y="725469"/>
            <a:ext cx="5638800" cy="862614"/>
          </a:xfrm>
        </p:spPr>
        <p:txBody>
          <a:bodyPr vert="horz" lIns="91440" tIns="45720" rIns="91440" bIns="45720" rtlCol="0" anchor="ctr">
            <a:normAutofit/>
          </a:bodyPr>
          <a:lstStyle/>
          <a:p>
            <a:r>
              <a:rPr lang="en-US" dirty="0"/>
              <a:t>Goal</a:t>
            </a:r>
          </a:p>
        </p:txBody>
      </p:sp>
      <p:sp>
        <p:nvSpPr>
          <p:cNvPr id="12" name="Content Placeholder 11">
            <a:extLst>
              <a:ext uri="{FF2B5EF4-FFF2-40B4-BE49-F238E27FC236}">
                <a16:creationId xmlns:a16="http://schemas.microsoft.com/office/drawing/2014/main" id="{483CDBD5-E9A3-8844-C9F3-2BD52D4763D2}"/>
              </a:ext>
            </a:extLst>
          </p:cNvPr>
          <p:cNvSpPr>
            <a:spLocks noGrp="1"/>
          </p:cNvSpPr>
          <p:nvPr>
            <p:ph sz="quarter" idx="15"/>
          </p:nvPr>
        </p:nvSpPr>
        <p:spPr>
          <a:xfrm>
            <a:off x="200621" y="1619557"/>
            <a:ext cx="5976751" cy="4983242"/>
          </a:xfrm>
        </p:spPr>
        <p:txBody>
          <a:bodyPr vert="horz" lIns="91440" tIns="45720" rIns="91440" bIns="45720" rtlCol="0">
            <a:normAutofit lnSpcReduction="10000"/>
          </a:bodyPr>
          <a:lstStyle/>
          <a:p>
            <a:r>
              <a:rPr lang="en-US" sz="1600" b="1" dirty="0"/>
              <a:t>Project Deliverables:</a:t>
            </a:r>
          </a:p>
          <a:p>
            <a:r>
              <a:rPr lang="en-US" sz="1400" dirty="0"/>
              <a:t>To achieve these objectives, three forecasting models will be developed and evaluated:</a:t>
            </a:r>
          </a:p>
          <a:p>
            <a:r>
              <a:rPr lang="en-US" sz="1400" b="1" dirty="0"/>
              <a:t>Logistical Regression</a:t>
            </a:r>
            <a:r>
              <a:rPr lang="en-US" sz="1400" dirty="0"/>
              <a:t>: A widely-used statistical method for binary classification.</a:t>
            </a:r>
          </a:p>
          <a:p>
            <a:r>
              <a:rPr lang="en-US" sz="1400" b="1" dirty="0"/>
              <a:t>Naïve Bayes</a:t>
            </a:r>
            <a:r>
              <a:rPr lang="en-US" sz="1400" dirty="0"/>
              <a:t>: A probabilistic machine learning model based on Bayes' Theorem.</a:t>
            </a:r>
          </a:p>
          <a:p>
            <a:r>
              <a:rPr lang="en-US" sz="1400" b="1" dirty="0"/>
              <a:t>Voting Ensemble</a:t>
            </a:r>
            <a:r>
              <a:rPr lang="en-US" sz="1400" dirty="0"/>
              <a:t>: Combines multiple models to enhance predictive accuracy.</a:t>
            </a:r>
          </a:p>
          <a:p>
            <a:r>
              <a:rPr lang="en-US" sz="1600" b="1" dirty="0"/>
              <a:t>Purpose:</a:t>
            </a:r>
          </a:p>
          <a:p>
            <a:r>
              <a:rPr lang="en-US" sz="1400" dirty="0"/>
              <a:t>The insights and predictive capabilities derived from these models will empower Mr. Hughes to:</a:t>
            </a:r>
          </a:p>
          <a:p>
            <a:r>
              <a:rPr lang="en-US" sz="1400" b="1" dirty="0"/>
              <a:t>Identify customers at risk of churn.</a:t>
            </a:r>
            <a:endParaRPr lang="en-US" sz="1400" dirty="0"/>
          </a:p>
          <a:p>
            <a:r>
              <a:rPr lang="en-US" sz="1400" b="1" dirty="0"/>
              <a:t>Develop targeted interventions to improve retention.</a:t>
            </a:r>
            <a:endParaRPr lang="en-US" sz="1400" dirty="0"/>
          </a:p>
          <a:p>
            <a:r>
              <a:rPr lang="en-US" sz="1400" b="1" dirty="0"/>
              <a:t>Optimize marketing and operational strategies.</a:t>
            </a:r>
            <a:endParaRPr lang="en-US" sz="1400" dirty="0"/>
          </a:p>
        </p:txBody>
      </p:sp>
      <p:sp>
        <p:nvSpPr>
          <p:cNvPr id="239" name="Flowchart: Document 238">
            <a:extLst>
              <a:ext uri="{FF2B5EF4-FFF2-40B4-BE49-F238E27FC236}">
                <a16:creationId xmlns:a16="http://schemas.microsoft.com/office/drawing/2014/main" id="{136600CC-D2E8-BB16-68D0-F786A6ACE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Picture Placeholder 16" descr="Calculator, paper clip, craft knife">
            <a:extLst>
              <a:ext uri="{FF2B5EF4-FFF2-40B4-BE49-F238E27FC236}">
                <a16:creationId xmlns:a16="http://schemas.microsoft.com/office/drawing/2014/main" id="{4E48B269-618D-2A20-3C31-8A20DEF2339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2250" r="-2"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
        <p:nvSpPr>
          <p:cNvPr id="16" name="Slide Number Placeholder 15">
            <a:extLst>
              <a:ext uri="{FF2B5EF4-FFF2-40B4-BE49-F238E27FC236}">
                <a16:creationId xmlns:a16="http://schemas.microsoft.com/office/drawing/2014/main" id="{CE1601EE-F87F-AEFE-015E-E1E9B4BD86DB}"/>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5</a:t>
            </a:fld>
            <a:endParaRPr lang="en-US" cap="all">
              <a:solidFill>
                <a:srgbClr val="FFFFFF"/>
              </a:solidFill>
            </a:endParaRPr>
          </a:p>
        </p:txBody>
      </p:sp>
    </p:spTree>
    <p:extLst>
      <p:ext uri="{BB962C8B-B14F-4D97-AF65-F5344CB8AC3E}">
        <p14:creationId xmlns:p14="http://schemas.microsoft.com/office/powerpoint/2010/main" val="359279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6A32C9-6AC0-B820-EE65-A83130CC3A9A}"/>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A5E49205-C36F-7B7F-CA18-427A1861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3" name="Group 1032">
            <a:extLst>
              <a:ext uri="{FF2B5EF4-FFF2-40B4-BE49-F238E27FC236}">
                <a16:creationId xmlns:a16="http://schemas.microsoft.com/office/drawing/2014/main" id="{9A1FB19B-ABA2-E235-613F-D736D34F5B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8B99DC12-D17B-3611-361A-8A6425EDB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A0060703-F920-A3F0-B0E5-14C8B3ECC1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5CBFD12B-9B17-7845-C4D1-88635EA653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F488A8F3-F240-3B2E-30E5-083F645EF9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9018DB72-2AAF-355A-B43C-4BFFEDB5A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78968BAF-D6BC-7320-5067-A240FBC86B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C5E4F9C5-0BCC-C7B2-6F19-F885075C9F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81CC462A-CB12-0948-C3B0-98BD161C73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5A0165C5-E6E0-34DC-B57D-43F5763F1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EAEC34F0-92AC-F221-41C4-3F4B992FD1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ABB2A9EA-2CE2-2855-E03A-3FD7FF30B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3B1DD978-6694-447D-AC0F-BA7CABD871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2F916EC1-CD36-0BFD-73CF-90B1F78B3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B1D603BD-B61A-1F37-EEB5-DB7B14DEB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21741E7E-CD06-6E60-6C3C-7FCB769FC7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4B7AC9CF-5084-4AB1-4E6A-037BC48F5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2F6D4C54-4E9D-8DA6-A160-A83DE21725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0BE2F9AE-0C87-C80D-1B07-C04758FA3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0D0AED0D-1F01-3045-3FF1-0C38A28FAA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8A3E86B5-D6CD-5C5F-E11B-961B0ECC90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83451224-14D9-ADF9-559F-971A41FF16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92AD013D-7AA1-D2D6-7EBB-7ECEC954A2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F7F7FA7-A661-5ABA-BAF7-672DBB090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45644219-BE7F-AD2D-14F3-8BD8918B12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6AA3E2B9-674B-BB49-4276-CCC272FE6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CFEB20E1-43A7-933B-0321-F8F6B3DEA0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A6AE6A80-829E-9AEF-24E0-3ED583320D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B69CE6BA-2C47-9C50-9F7F-79BF060AC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9718D674-8DF9-FD0E-35D9-3527A476BC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4" name="Freeform: Shape 1063">
            <a:extLst>
              <a:ext uri="{FF2B5EF4-FFF2-40B4-BE49-F238E27FC236}">
                <a16:creationId xmlns:a16="http://schemas.microsoft.com/office/drawing/2014/main" id="{B5A8D449-1F45-0938-1DEE-82D6E2836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6" name="Freeform: Shape 1065">
            <a:extLst>
              <a:ext uri="{FF2B5EF4-FFF2-40B4-BE49-F238E27FC236}">
                <a16:creationId xmlns:a16="http://schemas.microsoft.com/office/drawing/2014/main" id="{C61CBDC5-EB56-361B-D33C-B142C53BF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8" name="Rectangle 1067">
            <a:extLst>
              <a:ext uri="{FF2B5EF4-FFF2-40B4-BE49-F238E27FC236}">
                <a16:creationId xmlns:a16="http://schemas.microsoft.com/office/drawing/2014/main" id="{A39C7081-83CF-4856-F4B5-12B924F98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0" name="Group 1069">
            <a:extLst>
              <a:ext uri="{FF2B5EF4-FFF2-40B4-BE49-F238E27FC236}">
                <a16:creationId xmlns:a16="http://schemas.microsoft.com/office/drawing/2014/main" id="{79E68AD4-3371-CC6C-5D88-4696A33053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1" name="Straight Connector 1070">
              <a:extLst>
                <a:ext uri="{FF2B5EF4-FFF2-40B4-BE49-F238E27FC236}">
                  <a16:creationId xmlns:a16="http://schemas.microsoft.com/office/drawing/2014/main" id="{B6CDBCC7-9FE0-E504-C938-0BDC2F195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CB5426AF-F039-7230-DC9E-00540A3792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2D495E88-C7A1-E27A-63F5-7526D5553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CE3BB577-88DC-27E8-7E14-5B189D1EF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AE51AD92-1FAC-DFF3-803F-112BD847BD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11ED1DBA-6739-E68C-FF48-92A6ACD70B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B9621974-94B1-1623-08BA-AF3EEC2AA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F90B7323-5BD8-297F-C623-C21CD5F63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7A6E243C-653E-E028-D785-957807AC1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BB13EC73-F9B0-5BB9-D387-4AA0E306CE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31E0DF81-8452-FCB8-11C8-10B994147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551995C6-E7E5-379D-5A7F-D9EEE830F3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DE03FA84-E2C2-0108-121F-78514E754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86602B5B-9115-79FB-B6D0-792CA86574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81A7B59B-9D0E-8D78-21FA-A2229A4937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51CBB3F9-1CA2-AECD-1A5C-623E855DA5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431205B5-BAD5-AFAF-0087-1AE575671C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1B52BE9-7F19-185A-A28D-E920CE3066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03D4EF6E-A28E-2A40-4E71-44905488C4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A005F270-6D33-BE6B-F996-2437AA48D9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9A1716D-4756-76AB-71F1-5F859838F8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32AF8EC-9BE3-28D8-92C0-5F07AAD4A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B083E2A-793A-4826-89AE-8D70632387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9F9CA72-36B5-28E1-300B-6554F03D7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87717AE-5182-B357-057A-A8F89CC3A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34B71D6-904B-5BE1-F32D-DC619BE45E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6D840C5-1707-2AA9-7676-8A98030A4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F8E7417-7B80-740E-F18C-13336198F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1609E49-0BC5-A880-CBEC-A40CFCF6E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89" name="Freeform: Shape 1088">
            <a:extLst>
              <a:ext uri="{FF2B5EF4-FFF2-40B4-BE49-F238E27FC236}">
                <a16:creationId xmlns:a16="http://schemas.microsoft.com/office/drawing/2014/main" id="{70106458-7915-524A-F623-647E52106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91" name="Group 1090">
            <a:extLst>
              <a:ext uri="{FF2B5EF4-FFF2-40B4-BE49-F238E27FC236}">
                <a16:creationId xmlns:a16="http://schemas.microsoft.com/office/drawing/2014/main" id="{85C0C116-1783-4938-6AD7-AD300D0A2D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92" name="Straight Connector 1091">
              <a:extLst>
                <a:ext uri="{FF2B5EF4-FFF2-40B4-BE49-F238E27FC236}">
                  <a16:creationId xmlns:a16="http://schemas.microsoft.com/office/drawing/2014/main" id="{416BF400-84A2-DD6A-FD49-832AE2C2C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942553AF-5AA8-BEDC-0345-C7B1C26213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E55E2BAF-D737-AB7D-A124-975E77941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7E8197BD-F2BC-F837-D05A-0DCACB2358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662C131E-6524-C340-591E-F97A816C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4D5330F-0751-CC2F-FC71-D71389E108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8DF5F927-A7A0-F766-173B-E87F370359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5B20884-71B3-EC14-3605-50371001F8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EB5988FD-7C9D-AD0B-6B66-6B66F9C453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9A1E6FA9-F685-E2C4-B09F-76C6413A04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CD8FD069-E9B7-3228-89E1-1712BD0B4C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7C042B58-400B-62CB-0C36-7ADDAE37F0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7C059B17-166C-FF46-44FF-D1A58CC6C6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74711778-F557-6A5D-851A-87CD7C290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F6923F57-8E3D-B8A8-2CFA-AD29077D48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3BAD8ECD-2853-0B87-FCE7-1250EAECD2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20D0A49E-FDBD-880D-A06E-F61AAE093F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99DD0C99-A437-2C99-F8F6-69E3407971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3385EF03-9A67-067F-F799-17A182E0E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23AD37C3-5DD0-0715-3219-03BEDF2FED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9EF5540-7B4B-668A-3472-6278CD70B2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EEF19E7B-D927-DBF2-86B2-971BA97479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49D41E97-492D-334B-BB60-976CBF359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D505384D-17E0-BAC0-4BE8-F4E2A8C97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DE70E9A4-C584-3001-7A84-2B34CF4E0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7BA43D27-297B-9AEB-1D9A-D7A5F0EAE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907B27EB-9FDB-5304-4936-3ED55299A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65C83A70-5D73-AA40-E881-5FC397EF9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C8DD5E06-3C71-1780-241A-ECD40AA27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2" name="Rectangle 1121">
            <a:extLst>
              <a:ext uri="{FF2B5EF4-FFF2-40B4-BE49-F238E27FC236}">
                <a16:creationId xmlns:a16="http://schemas.microsoft.com/office/drawing/2014/main" id="{E4466FE8-7864-DEF0-400D-A9B6736BE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4" name="Rectangle 1123">
            <a:extLst>
              <a:ext uri="{FF2B5EF4-FFF2-40B4-BE49-F238E27FC236}">
                <a16:creationId xmlns:a16="http://schemas.microsoft.com/office/drawing/2014/main" id="{4AF0B540-F5DE-4309-4025-FE3432BC9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6" name="Right Triangle 1125">
            <a:extLst>
              <a:ext uri="{FF2B5EF4-FFF2-40B4-BE49-F238E27FC236}">
                <a16:creationId xmlns:a16="http://schemas.microsoft.com/office/drawing/2014/main" id="{ED80A9CE-FB1D-DE7C-757F-DE33D6C5B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Flowchart: Document 8">
            <a:extLst>
              <a:ext uri="{FF2B5EF4-FFF2-40B4-BE49-F238E27FC236}">
                <a16:creationId xmlns:a16="http://schemas.microsoft.com/office/drawing/2014/main" id="{511CEB4B-7FFA-C57E-B785-2F95E9A94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30" name="Group 1129">
            <a:extLst>
              <a:ext uri="{FF2B5EF4-FFF2-40B4-BE49-F238E27FC236}">
                <a16:creationId xmlns:a16="http://schemas.microsoft.com/office/drawing/2014/main" id="{26C41095-0F04-E686-235D-77D24E574B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31" name="Straight Connector 1130">
              <a:extLst>
                <a:ext uri="{FF2B5EF4-FFF2-40B4-BE49-F238E27FC236}">
                  <a16:creationId xmlns:a16="http://schemas.microsoft.com/office/drawing/2014/main" id="{3817D8EE-ED7C-F677-5325-CF1C0A3EEB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EB5B5430-B1FB-F103-836E-7D578312F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3F1E5B28-1867-07A8-0000-A53475B8E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6BA09C7D-8A21-60D3-BF5D-7087FE02B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1910892F-5B71-5076-D5DA-520DDA4013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4B5EEA4B-F9E4-003A-6A88-C62FD7A20B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95781E88-6042-5A45-1EC2-404B75908B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987B2B06-16AF-FB4A-72EB-D0CA179D43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F9BAF421-B70F-A2E1-B6D9-7E09B3C29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4724B986-F880-4264-8FBB-5920069D3F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AD1D6EB7-BB8E-FD77-061E-C118E9B32A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291F66F4-5EE2-D769-6008-79BAF56A0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4E405F44-0546-4DBB-EFAE-957E633DC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B6953E1-F7FA-5A9D-6972-953614EBF8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DF030D4E-D8AB-20AE-E31D-ED822E412F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3C076949-1C86-E7B8-8D0E-F51133536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ECD87BBF-95F8-0527-56F4-7B301E5CB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37C2C2F2-EB2A-FC0E-6109-1AC7A83DDE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EBDA15D1-56AF-69A1-BACF-4191525E1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1E5B4A34-D16C-E283-DE56-45991C9570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E0B2AD85-B932-8DCB-99E8-096D9B6BD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D1A9F54D-C986-FD8E-F96B-F1E0844753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DB63E491-DB65-815C-BA92-B9C48D5879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EEDF9675-878B-9036-352D-EE8D229754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2CF1DBF3-CAD9-F2A9-B5CD-5CB179B68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E6343FEB-39E3-E0C0-7FC1-53E1E1F8D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CA031DE6-45F5-199E-DBC5-8C5D6184B2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F4F56945-6EAA-C19D-C3DD-16A424AE02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111FDA66-FC5F-AE46-D550-DA44B2BFED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F8A62B70-9847-4077-7894-5193DB81965C}"/>
              </a:ext>
            </a:extLst>
          </p:cNvPr>
          <p:cNvSpPr>
            <a:spLocks noGrp="1"/>
          </p:cNvSpPr>
          <p:nvPr>
            <p:ph type="title"/>
          </p:nvPr>
        </p:nvSpPr>
        <p:spPr>
          <a:xfrm>
            <a:off x="457201" y="732349"/>
            <a:ext cx="3166844" cy="692732"/>
          </a:xfrm>
        </p:spPr>
        <p:txBody>
          <a:bodyPr vert="horz" lIns="91440" tIns="45720" rIns="91440" bIns="45720" rtlCol="0" anchor="ctr">
            <a:normAutofit fontScale="90000"/>
          </a:bodyPr>
          <a:lstStyle/>
          <a:p>
            <a:pPr algn="l"/>
            <a:r>
              <a:rPr lang="en-US" dirty="0">
                <a:solidFill>
                  <a:schemeClr val="tx2"/>
                </a:solidFill>
              </a:rPr>
              <a:t>EDA Insights</a:t>
            </a:r>
          </a:p>
        </p:txBody>
      </p:sp>
      <p:sp>
        <p:nvSpPr>
          <p:cNvPr id="7" name="Content Placeholder 6">
            <a:extLst>
              <a:ext uri="{FF2B5EF4-FFF2-40B4-BE49-F238E27FC236}">
                <a16:creationId xmlns:a16="http://schemas.microsoft.com/office/drawing/2014/main" id="{8D4E8C97-DCC1-A300-8E98-7EF1F54991EB}"/>
              </a:ext>
            </a:extLst>
          </p:cNvPr>
          <p:cNvSpPr>
            <a:spLocks noGrp="1"/>
          </p:cNvSpPr>
          <p:nvPr>
            <p:ph sz="quarter" idx="13"/>
          </p:nvPr>
        </p:nvSpPr>
        <p:spPr>
          <a:xfrm>
            <a:off x="200363" y="3486494"/>
            <a:ext cx="11695226" cy="3026067"/>
          </a:xfrm>
        </p:spPr>
        <p:txBody>
          <a:bodyPr vert="horz" lIns="91440" tIns="45720" rIns="91440" bIns="45720" rtlCol="0">
            <a:normAutofit/>
          </a:bodyPr>
          <a:lstStyle/>
          <a:p>
            <a:pPr>
              <a:lnSpc>
                <a:spcPct val="100000"/>
              </a:lnSpc>
              <a:spcAft>
                <a:spcPts val="800"/>
              </a:spcAft>
              <a:tabLst>
                <a:tab pos="457200" algn="l"/>
              </a:tabLst>
            </a:pPr>
            <a:r>
              <a:rPr lang="en-US" sz="1400" b="1" dirty="0">
                <a:solidFill>
                  <a:schemeClr val="tx2"/>
                </a:solidFill>
              </a:rPr>
              <a:t>Key Metrics:</a:t>
            </a:r>
          </a:p>
          <a:p>
            <a:pPr>
              <a:lnSpc>
                <a:spcPct val="100000"/>
              </a:lnSpc>
              <a:spcAft>
                <a:spcPts val="800"/>
              </a:spcAft>
              <a:tabLst>
                <a:tab pos="457200" algn="l"/>
              </a:tabLst>
            </a:pPr>
            <a:r>
              <a:rPr lang="en-US" sz="1400" b="1" dirty="0">
                <a:solidFill>
                  <a:schemeClr val="tx2"/>
                </a:solidFill>
              </a:rPr>
              <a:t>Mean: </a:t>
            </a:r>
            <a:r>
              <a:rPr lang="en-US" sz="1400" dirty="0">
                <a:solidFill>
                  <a:schemeClr val="tx2"/>
                </a:solidFill>
              </a:rPr>
              <a:t>~179.78 minutes/day</a:t>
            </a:r>
          </a:p>
          <a:p>
            <a:pPr>
              <a:lnSpc>
                <a:spcPct val="100000"/>
              </a:lnSpc>
              <a:spcAft>
                <a:spcPts val="800"/>
              </a:spcAft>
              <a:tabLst>
                <a:tab pos="457200" algn="l"/>
              </a:tabLst>
            </a:pPr>
            <a:r>
              <a:rPr lang="en-US" sz="1400" b="1" dirty="0">
                <a:solidFill>
                  <a:schemeClr val="tx2"/>
                </a:solidFill>
              </a:rPr>
              <a:t>Maximum: </a:t>
            </a:r>
            <a:r>
              <a:rPr lang="en-US" sz="1400" dirty="0">
                <a:solidFill>
                  <a:schemeClr val="tx2"/>
                </a:solidFill>
              </a:rPr>
              <a:t>~350.8 minutes/day</a:t>
            </a:r>
          </a:p>
          <a:p>
            <a:pPr>
              <a:lnSpc>
                <a:spcPct val="100000"/>
              </a:lnSpc>
              <a:spcAft>
                <a:spcPts val="800"/>
              </a:spcAft>
              <a:tabLst>
                <a:tab pos="457200" algn="l"/>
              </a:tabLst>
            </a:pPr>
            <a:r>
              <a:rPr lang="en-US" sz="1400" b="1" dirty="0">
                <a:solidFill>
                  <a:schemeClr val="tx2"/>
                </a:solidFill>
              </a:rPr>
              <a:t>Distinct: </a:t>
            </a:r>
            <a:r>
              <a:rPr lang="en-US" sz="1400" dirty="0">
                <a:solidFill>
                  <a:schemeClr val="tx2"/>
                </a:solidFill>
              </a:rPr>
              <a:t>1667 unique values (50% distinctness).</a:t>
            </a:r>
            <a:endParaRPr lang="en-US" sz="1400" b="1" dirty="0">
              <a:solidFill>
                <a:schemeClr val="tx2"/>
              </a:solidFill>
            </a:endParaRPr>
          </a:p>
          <a:p>
            <a:pPr>
              <a:lnSpc>
                <a:spcPct val="100000"/>
              </a:lnSpc>
              <a:spcAft>
                <a:spcPts val="800"/>
              </a:spcAft>
              <a:tabLst>
                <a:tab pos="457200" algn="l"/>
              </a:tabLst>
            </a:pPr>
            <a:r>
              <a:rPr lang="en-US" sz="1600" b="1" dirty="0">
                <a:solidFill>
                  <a:schemeClr val="tx2"/>
                </a:solidFill>
              </a:rPr>
              <a:t>Insights:  </a:t>
            </a:r>
            <a:r>
              <a:rPr lang="en-US" sz="1200" dirty="0">
                <a:solidFill>
                  <a:schemeClr val="tx2"/>
                </a:solidFill>
              </a:rPr>
              <a:t>The distribution is bell-shaped, suggesting that </a:t>
            </a:r>
            <a:r>
              <a:rPr lang="en-US" sz="1200" dirty="0" err="1">
                <a:solidFill>
                  <a:schemeClr val="tx2"/>
                </a:solidFill>
              </a:rPr>
              <a:t>DayMins</a:t>
            </a:r>
            <a:r>
              <a:rPr lang="en-US" sz="1200" dirty="0">
                <a:solidFill>
                  <a:schemeClr val="tx2"/>
                </a:solidFill>
              </a:rPr>
              <a:t> follow a normal distribution, with most customers using around 150–200 minutes daily. </a:t>
            </a:r>
            <a:br>
              <a:rPr lang="en-US" sz="1200" dirty="0">
                <a:solidFill>
                  <a:schemeClr val="tx2"/>
                </a:solidFill>
              </a:rPr>
            </a:br>
            <a:r>
              <a:rPr lang="en-US" sz="1200" dirty="0">
                <a:solidFill>
                  <a:schemeClr val="tx2"/>
                </a:solidFill>
              </a:rPr>
              <a:t>Outliers or customers at the high end (&gt;300 minutes/day) may represent power users or business clients.</a:t>
            </a:r>
          </a:p>
          <a:p>
            <a:pPr>
              <a:lnSpc>
                <a:spcPct val="100000"/>
              </a:lnSpc>
              <a:spcAft>
                <a:spcPts val="800"/>
              </a:spcAft>
              <a:tabLst>
                <a:tab pos="457200" algn="l"/>
              </a:tabLst>
            </a:pPr>
            <a:r>
              <a:rPr lang="en-US" sz="1200" b="1" dirty="0">
                <a:solidFill>
                  <a:schemeClr val="tx2"/>
                </a:solidFill>
              </a:rPr>
              <a:t>Actionable Insight: </a:t>
            </a:r>
            <a:r>
              <a:rPr lang="en-US" sz="1200" dirty="0">
                <a:solidFill>
                  <a:schemeClr val="tx2"/>
                </a:solidFill>
              </a:rPr>
              <a:t>Create premium plans targeting power users, as they contribute significantly to revenue. </a:t>
            </a:r>
            <a:br>
              <a:rPr lang="en-US" sz="1200" dirty="0">
                <a:solidFill>
                  <a:schemeClr val="tx2"/>
                </a:solidFill>
              </a:rPr>
            </a:br>
            <a:r>
              <a:rPr lang="en-US" sz="1200" dirty="0">
                <a:solidFill>
                  <a:schemeClr val="tx2"/>
                </a:solidFill>
              </a:rPr>
              <a:t>Monitor usage trends for customers at the lower end (e.g., &lt;100 minutes) and strategize to increase their engagement.</a:t>
            </a:r>
          </a:p>
        </p:txBody>
      </p:sp>
      <p:sp>
        <p:nvSpPr>
          <p:cNvPr id="6" name="Slide Number Placeholder 5">
            <a:extLst>
              <a:ext uri="{FF2B5EF4-FFF2-40B4-BE49-F238E27FC236}">
                <a16:creationId xmlns:a16="http://schemas.microsoft.com/office/drawing/2014/main" id="{C868975A-38ED-BC5E-E32E-98283A052FEA}"/>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pic>
        <p:nvPicPr>
          <p:cNvPr id="5" name="Picture 4">
            <a:extLst>
              <a:ext uri="{FF2B5EF4-FFF2-40B4-BE49-F238E27FC236}">
                <a16:creationId xmlns:a16="http://schemas.microsoft.com/office/drawing/2014/main" id="{261F5295-67DE-6521-5A83-4869C9A6CFE0}"/>
              </a:ext>
            </a:extLst>
          </p:cNvPr>
          <p:cNvPicPr>
            <a:picLocks noChangeAspect="1"/>
          </p:cNvPicPr>
          <p:nvPr/>
        </p:nvPicPr>
        <p:blipFill>
          <a:blip r:embed="rId3"/>
          <a:stretch>
            <a:fillRect/>
          </a:stretch>
        </p:blipFill>
        <p:spPr>
          <a:xfrm>
            <a:off x="4325059" y="467994"/>
            <a:ext cx="7666579" cy="2903513"/>
          </a:xfrm>
          <a:prstGeom prst="rect">
            <a:avLst/>
          </a:prstGeom>
        </p:spPr>
      </p:pic>
    </p:spTree>
    <p:extLst>
      <p:ext uri="{BB962C8B-B14F-4D97-AF65-F5344CB8AC3E}">
        <p14:creationId xmlns:p14="http://schemas.microsoft.com/office/powerpoint/2010/main" val="31427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5A21D7-33FF-EDB3-4CD2-E3ECE8044F18}"/>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8807BBE5-AA76-A560-6E27-EBE5C0695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3" name="Group 1032">
            <a:extLst>
              <a:ext uri="{FF2B5EF4-FFF2-40B4-BE49-F238E27FC236}">
                <a16:creationId xmlns:a16="http://schemas.microsoft.com/office/drawing/2014/main" id="{6D62C093-9EEE-BFD1-DB31-776DB615EB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B7178266-2B20-DD9A-A2AA-F312A9224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0C24B746-2D4F-E7FE-5B60-C0C07F54D2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55228435-F607-9DA8-999E-6EBCC237C8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5048F054-8EA8-F615-A13F-C3A391F56D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522A9AE1-34DD-A0B2-B43F-0EA1DD8C1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4EAFF5DB-BEE3-BF99-CE36-3D6D4E3485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A68FCC6D-AD8B-4A31-3755-CB2744F2DE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FBCAFCD8-CE5D-0D5A-78E2-5AD738CE6F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81ABE2FF-8CC8-ADE5-2484-37BCCB2B4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C2418D66-7F92-6187-2321-6B91818B5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175F65A-693D-D3C2-31FA-9BE83642A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174E8142-D9A1-4E6A-2D2B-1BF8563CC8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B7A29DF-9F34-5E4F-D71B-209DE8B88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4F67D5F1-B7B3-9B9D-814C-EC3D62832F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78C82BE7-7F7F-8207-51C1-D4A615260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6779E6E7-6C4D-4A6C-294B-F676D32B5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65AD5F73-9D07-5BAD-FCD9-0573B56829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233AD19F-954F-49F6-0EF9-1DAAFE230B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8EFFB064-3AD7-40A5-4169-88D9FCC2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34E90F5E-5946-5811-D526-2C74E4DD97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CF6AC246-C5D5-EDAC-BC15-749C4D67F3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C94D210C-58A7-30BD-89EA-CDB0B23AB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67690AAB-7701-BA3A-E711-2BDB4C8D9E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FA828F53-27FB-B772-2929-D05ED94F3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228F78A7-EC29-DC59-E804-8E40533BE0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1407E5EE-2D68-576E-F40C-DB9D7CE89A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4795DDE5-42FE-075C-5099-983B9C010E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AC07BDF1-9C91-828E-7288-6980D128D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71A4FE35-4CEE-E1AE-2B68-812C7B6C73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4" name="Freeform: Shape 1063">
            <a:extLst>
              <a:ext uri="{FF2B5EF4-FFF2-40B4-BE49-F238E27FC236}">
                <a16:creationId xmlns:a16="http://schemas.microsoft.com/office/drawing/2014/main" id="{D272A504-93E5-E790-CB3B-A15A899B1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6" name="Freeform: Shape 1065">
            <a:extLst>
              <a:ext uri="{FF2B5EF4-FFF2-40B4-BE49-F238E27FC236}">
                <a16:creationId xmlns:a16="http://schemas.microsoft.com/office/drawing/2014/main" id="{E5CC1767-8EB9-73BB-759F-4C71CC1F1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8" name="Rectangle 1067">
            <a:extLst>
              <a:ext uri="{FF2B5EF4-FFF2-40B4-BE49-F238E27FC236}">
                <a16:creationId xmlns:a16="http://schemas.microsoft.com/office/drawing/2014/main" id="{F027469E-ECF0-309C-CF45-94056ECF5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0" name="Group 1069">
            <a:extLst>
              <a:ext uri="{FF2B5EF4-FFF2-40B4-BE49-F238E27FC236}">
                <a16:creationId xmlns:a16="http://schemas.microsoft.com/office/drawing/2014/main" id="{C14E1D28-5C42-2B15-D68C-9AD9A61835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1" name="Straight Connector 1070">
              <a:extLst>
                <a:ext uri="{FF2B5EF4-FFF2-40B4-BE49-F238E27FC236}">
                  <a16:creationId xmlns:a16="http://schemas.microsoft.com/office/drawing/2014/main" id="{E409A9F5-5FCF-FF75-E3B0-BFC7E7A279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08738354-E891-83F9-020E-FBC1D500F7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0ABD275F-55F4-E45C-DCB9-B02BD7E4F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A065184E-2A60-BD54-3542-03AEF9030B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C203D093-B44A-3A1C-CC61-7453828AF7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63ED3099-56D7-FAAB-D557-E12FC11D55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CD5783D7-3F27-7F4D-921B-B19DA9068E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AB2DF7EA-515A-C791-6246-4BCFD2E32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8E158831-32DF-A02C-E4AC-A5FCE96687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7029E5D9-8690-68C5-AB8F-06591910B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0317E3E5-296D-6E99-59F6-EA4C8487CC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B673D4F1-DFF8-D0AE-675D-4655A5AE8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DFA33055-621F-7D9E-4E36-D2E057696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09A041FE-1E32-EE2A-6DE0-6D16294637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E2942E86-C1F3-FD37-2026-7934304988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7148FF63-C362-ECD6-2ECD-D9FA8B0E5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4BA01939-89F7-1071-84B2-C483E12A45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008E61DE-4884-8F90-FCEC-F593CCA2F5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69FB6BE-FB39-098C-A467-9C62A112AD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88522A-4BEE-E810-8D38-666DA3681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8F39A48-6E64-FA45-7DD6-99A1E25106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FB9BC34-EFCB-A555-9849-C85E092A78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B58F54A-27FB-974E-4C26-1F0CBED33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8E1DB517-01DF-CEDC-6A35-3DF4DE45C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FF9B7E5-EB24-4D77-DE99-76FBF8821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E3E75451-0DC4-75F3-8439-7528F85421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FFD7B5A-11AC-B986-A747-B12ECBE9A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3869C6A-DAD8-6319-FD1B-5B836318C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7DA27B0-29B3-E694-E19F-91039ACD6B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89" name="Freeform: Shape 1088">
            <a:extLst>
              <a:ext uri="{FF2B5EF4-FFF2-40B4-BE49-F238E27FC236}">
                <a16:creationId xmlns:a16="http://schemas.microsoft.com/office/drawing/2014/main" id="{6827CEA3-9803-5D32-F5A1-7F4393ECE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91" name="Group 1090">
            <a:extLst>
              <a:ext uri="{FF2B5EF4-FFF2-40B4-BE49-F238E27FC236}">
                <a16:creationId xmlns:a16="http://schemas.microsoft.com/office/drawing/2014/main" id="{B4778D9E-D27E-9833-26A3-172D9D3FE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92" name="Straight Connector 1091">
              <a:extLst>
                <a:ext uri="{FF2B5EF4-FFF2-40B4-BE49-F238E27FC236}">
                  <a16:creationId xmlns:a16="http://schemas.microsoft.com/office/drawing/2014/main" id="{DAFA858C-5311-C722-A1D1-EBC914D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2552106A-6D0D-48B7-B06A-E5B63B4C8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993BA9BC-540B-D77C-7E0A-DF4E32A838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28F1EA69-CE2B-CF35-D644-1A071F5659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2ED493CE-5A8F-42A5-E444-905FE96D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6C6FCFAD-6937-5646-CB75-C7470B74F1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8910717E-F0BF-4B79-D417-FB432862A8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DDA8B1F3-A5AB-84E0-88D5-383E3DE83E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6D65017D-63E7-7733-F0B4-DDAA42EA4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5DB5D493-B620-9FAA-5A07-2A557643E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FF0A603-9CD1-4C06-A985-4E44BDC0A0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05A73AE2-878C-B9F4-443C-0C2649BDAF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F94239BC-88BB-E6C2-8E09-8C94943F2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DC56550A-2B71-25BD-252B-16DA510EB7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A8121A22-49F9-1BC4-2C83-C7FD429890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C75BDC0C-2CC3-E3AD-6881-3CFC239849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E59796C0-6A4F-3D03-D485-C6E43D318B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142053B4-2F2F-A10C-79E7-C1F3CEAD0C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6E4079EB-B1A7-D9B3-362C-F3715D447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659D2255-B239-A9DB-7E66-5A1AD3749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BF32B5E5-DA70-11FF-5B89-2A9445540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64C2BF67-F0FF-3535-3B4B-C45A5834C1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4926C2D0-6378-37B0-B4C4-648FE662BA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7BCE8007-B221-CAB3-33D6-7A37ABC90B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9D784FC8-AF31-6C35-7EFE-EBD779FDCA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E3CCC96D-AC5E-A756-5142-6B5CF0511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05C3E525-1C77-82B0-14CF-6FBDDECB74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53A70291-8BA6-173C-E73D-53BE78DA3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03E124F4-8D44-CF50-064C-8ECFD88598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2" name="Rectangle 1121">
            <a:extLst>
              <a:ext uri="{FF2B5EF4-FFF2-40B4-BE49-F238E27FC236}">
                <a16:creationId xmlns:a16="http://schemas.microsoft.com/office/drawing/2014/main" id="{6C51ECA3-5A6E-FF52-9489-2B6B8A9C0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4" name="Rectangle 1123">
            <a:extLst>
              <a:ext uri="{FF2B5EF4-FFF2-40B4-BE49-F238E27FC236}">
                <a16:creationId xmlns:a16="http://schemas.microsoft.com/office/drawing/2014/main" id="{EDE79E8C-73EB-F858-26C5-6A32396E8C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6" name="Right Triangle 1125">
            <a:extLst>
              <a:ext uri="{FF2B5EF4-FFF2-40B4-BE49-F238E27FC236}">
                <a16:creationId xmlns:a16="http://schemas.microsoft.com/office/drawing/2014/main" id="{992CC535-EB68-1081-5895-23563587E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Flowchart: Document 8">
            <a:extLst>
              <a:ext uri="{FF2B5EF4-FFF2-40B4-BE49-F238E27FC236}">
                <a16:creationId xmlns:a16="http://schemas.microsoft.com/office/drawing/2014/main" id="{4FF1383C-B0A3-3FDC-8134-600B7D6FA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30" name="Group 1129">
            <a:extLst>
              <a:ext uri="{FF2B5EF4-FFF2-40B4-BE49-F238E27FC236}">
                <a16:creationId xmlns:a16="http://schemas.microsoft.com/office/drawing/2014/main" id="{40457000-C204-3FC2-8FD2-34424E8AD3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31" name="Straight Connector 1130">
              <a:extLst>
                <a:ext uri="{FF2B5EF4-FFF2-40B4-BE49-F238E27FC236}">
                  <a16:creationId xmlns:a16="http://schemas.microsoft.com/office/drawing/2014/main" id="{07029D4B-39B2-AAAF-6265-A888A4B5D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68C8760F-AB88-FE2E-BFDB-BB5F817A13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B53034B-DC59-96F9-B886-F6E9A1A301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EDABC257-A062-BDA6-70BF-B99949381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FFD77198-928D-099E-5C45-1DA0272B6D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4C56FE40-8D7C-61F3-C270-641897D5B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E4EF0664-C446-5B6C-F222-6FC61F2FE9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A5A4A0A9-C517-6056-665D-53661F00F0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2B58622A-5610-A55A-4CAA-9E40C66D7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97340E3B-EA09-6194-55DA-A532C91E2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92ED7247-2E06-74A0-AA24-5F6818F91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A6BDAA47-A006-4ED1-7C9E-D465004A61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C62DC68A-E546-C6A1-6B72-BC8BB5D79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ED6C831D-7F96-AD19-1FDD-A0BE52E253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E3129FD7-CE3C-85D8-DBE9-102ABAE0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E38A705-4F0A-099F-28F1-8C49931902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DE22C92-2603-78BD-F9B3-F2F6F07DF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B56522E8-72A4-6BD3-4EF4-A47255AC4B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7AC754C4-BB1D-D822-C1B3-1E63BFA03D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9AFE9316-B584-D992-C2DA-FE7E9E161A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2797776A-393D-C472-610D-B84AE123A3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9BA3699F-5B99-A0CD-AC73-E715839E56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23029F3D-24D3-FE2B-6D90-D7A3F4AEB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5B4978E1-8FFF-7982-33FD-865883C79C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3A03A24E-E859-D9D6-A5B6-811CEF4CAF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1F009266-5329-8E8A-2F1C-15E3DADC3A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E59147D2-19E9-9E1B-F617-A2817FCF5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049687F8-8ECB-56BD-A1F3-98A22956A9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17E1BEDE-4594-F908-CFEC-6C54FC4A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79C7600-D2B6-0B5B-81E8-008CACF37E14}"/>
              </a:ext>
            </a:extLst>
          </p:cNvPr>
          <p:cNvSpPr>
            <a:spLocks noGrp="1"/>
          </p:cNvSpPr>
          <p:nvPr>
            <p:ph type="title"/>
          </p:nvPr>
        </p:nvSpPr>
        <p:spPr>
          <a:xfrm>
            <a:off x="457201" y="732349"/>
            <a:ext cx="3166844" cy="692732"/>
          </a:xfrm>
        </p:spPr>
        <p:txBody>
          <a:bodyPr vert="horz" lIns="91440" tIns="45720" rIns="91440" bIns="45720" rtlCol="0" anchor="ctr">
            <a:normAutofit fontScale="90000"/>
          </a:bodyPr>
          <a:lstStyle/>
          <a:p>
            <a:pPr algn="l"/>
            <a:r>
              <a:rPr lang="en-US" dirty="0">
                <a:solidFill>
                  <a:schemeClr val="tx2"/>
                </a:solidFill>
              </a:rPr>
              <a:t>EDA Insights</a:t>
            </a:r>
          </a:p>
        </p:txBody>
      </p:sp>
      <p:sp>
        <p:nvSpPr>
          <p:cNvPr id="7" name="Content Placeholder 6">
            <a:extLst>
              <a:ext uri="{FF2B5EF4-FFF2-40B4-BE49-F238E27FC236}">
                <a16:creationId xmlns:a16="http://schemas.microsoft.com/office/drawing/2014/main" id="{08801748-4CC4-E85D-E27E-B7426BA38021}"/>
              </a:ext>
            </a:extLst>
          </p:cNvPr>
          <p:cNvSpPr>
            <a:spLocks noGrp="1"/>
          </p:cNvSpPr>
          <p:nvPr>
            <p:ph sz="quarter" idx="13"/>
          </p:nvPr>
        </p:nvSpPr>
        <p:spPr>
          <a:xfrm>
            <a:off x="200363" y="1425080"/>
            <a:ext cx="6074105" cy="5087482"/>
          </a:xfrm>
        </p:spPr>
        <p:txBody>
          <a:bodyPr vert="horz" lIns="91440" tIns="45720" rIns="91440" bIns="45720" rtlCol="0">
            <a:normAutofit/>
          </a:bodyPr>
          <a:lstStyle/>
          <a:p>
            <a:pPr>
              <a:spcAft>
                <a:spcPts val="800"/>
              </a:spcAft>
              <a:tabLst>
                <a:tab pos="457200" algn="l"/>
              </a:tabLst>
            </a:pPr>
            <a:r>
              <a:rPr lang="en-US" sz="1500" b="1" dirty="0">
                <a:solidFill>
                  <a:schemeClr val="tx2"/>
                </a:solidFill>
              </a:rPr>
              <a:t>Variables (</a:t>
            </a:r>
            <a:r>
              <a:rPr lang="en-US" sz="1500" b="1" dirty="0" err="1">
                <a:solidFill>
                  <a:schemeClr val="tx2"/>
                </a:solidFill>
              </a:rPr>
              <a:t>Hexbin</a:t>
            </a:r>
            <a:r>
              <a:rPr lang="en-US" sz="1500" b="1" dirty="0">
                <a:solidFill>
                  <a:schemeClr val="tx2"/>
                </a:solidFill>
              </a:rPr>
              <a:t> Plot) :</a:t>
            </a:r>
          </a:p>
          <a:p>
            <a:pPr>
              <a:spcAft>
                <a:spcPts val="800"/>
              </a:spcAft>
              <a:tabLst>
                <a:tab pos="457200" algn="l"/>
              </a:tabLst>
            </a:pPr>
            <a:r>
              <a:rPr lang="en-US" sz="1800" b="1" dirty="0">
                <a:solidFill>
                  <a:schemeClr val="tx2"/>
                </a:solidFill>
              </a:rPr>
              <a:t>X-axis: </a:t>
            </a:r>
            <a:r>
              <a:rPr lang="en-US" sz="1800" dirty="0" err="1">
                <a:solidFill>
                  <a:schemeClr val="tx2"/>
                </a:solidFill>
              </a:rPr>
              <a:t>MonthlyCharge</a:t>
            </a:r>
            <a:endParaRPr lang="en-US" sz="1800" dirty="0">
              <a:solidFill>
                <a:schemeClr val="tx2"/>
              </a:solidFill>
            </a:endParaRPr>
          </a:p>
          <a:p>
            <a:pPr>
              <a:lnSpc>
                <a:spcPct val="100000"/>
              </a:lnSpc>
              <a:spcAft>
                <a:spcPts val="800"/>
              </a:spcAft>
              <a:tabLst>
                <a:tab pos="457200" algn="l"/>
              </a:tabLst>
            </a:pPr>
            <a:r>
              <a:rPr lang="en-US" sz="1800" b="1" dirty="0">
                <a:solidFill>
                  <a:schemeClr val="tx2"/>
                </a:solidFill>
              </a:rPr>
              <a:t>Y-axis:</a:t>
            </a:r>
            <a:r>
              <a:rPr lang="en-US" sz="1800" dirty="0">
                <a:solidFill>
                  <a:schemeClr val="tx2"/>
                </a:solidFill>
              </a:rPr>
              <a:t> </a:t>
            </a:r>
            <a:r>
              <a:rPr lang="en-US" sz="1800" dirty="0" err="1">
                <a:solidFill>
                  <a:schemeClr val="tx2"/>
                </a:solidFill>
              </a:rPr>
              <a:t>DayCalls</a:t>
            </a:r>
            <a:endParaRPr lang="en-US" sz="1800" dirty="0">
              <a:solidFill>
                <a:schemeClr val="tx2"/>
              </a:solidFill>
            </a:endParaRPr>
          </a:p>
          <a:p>
            <a:pPr>
              <a:lnSpc>
                <a:spcPct val="100000"/>
              </a:lnSpc>
              <a:spcAft>
                <a:spcPts val="800"/>
              </a:spcAft>
              <a:tabLst>
                <a:tab pos="457200" algn="l"/>
              </a:tabLst>
            </a:pPr>
            <a:r>
              <a:rPr lang="en-US" sz="2000" b="1" dirty="0">
                <a:solidFill>
                  <a:schemeClr val="tx2"/>
                </a:solidFill>
              </a:rPr>
              <a:t>Insights:  </a:t>
            </a:r>
            <a:r>
              <a:rPr lang="en-US" sz="1600" dirty="0">
                <a:solidFill>
                  <a:schemeClr val="tx2"/>
                </a:solidFill>
              </a:rPr>
              <a:t>The majority of the data points are concentrated around Monthly Charges of $40–$60 and Day Calls of 75–125 calls per </a:t>
            </a:r>
            <a:r>
              <a:rPr lang="en-US" sz="1600" dirty="0" err="1">
                <a:solidFill>
                  <a:schemeClr val="tx2"/>
                </a:solidFill>
              </a:rPr>
              <a:t>day.This</a:t>
            </a:r>
            <a:r>
              <a:rPr lang="en-US" sz="1600" dirty="0">
                <a:solidFill>
                  <a:schemeClr val="tx2"/>
                </a:solidFill>
              </a:rPr>
              <a:t> suggests that most customers fall within this range of usage, which may represent the core user </a:t>
            </a:r>
            <a:r>
              <a:rPr lang="en-US" sz="1600" dirty="0" err="1">
                <a:solidFill>
                  <a:schemeClr val="tx2"/>
                </a:solidFill>
              </a:rPr>
              <a:t>segment.There’s</a:t>
            </a:r>
            <a:r>
              <a:rPr lang="en-US" sz="1600" dirty="0">
                <a:solidFill>
                  <a:schemeClr val="tx2"/>
                </a:solidFill>
              </a:rPr>
              <a:t> a noticeable decline in the density of calls for Monthly Charges above $80, indicating fewer high-paying customers with high Day Calls.</a:t>
            </a:r>
          </a:p>
          <a:p>
            <a:pPr>
              <a:lnSpc>
                <a:spcPct val="100000"/>
              </a:lnSpc>
              <a:spcAft>
                <a:spcPts val="800"/>
              </a:spcAft>
              <a:tabLst>
                <a:tab pos="457200" algn="l"/>
              </a:tabLst>
            </a:pPr>
            <a:r>
              <a:rPr lang="en-US" sz="1600" b="1" dirty="0">
                <a:solidFill>
                  <a:schemeClr val="tx2"/>
                </a:solidFill>
              </a:rPr>
              <a:t>Actionable Insight</a:t>
            </a:r>
            <a:r>
              <a:rPr lang="en-US" sz="1600" dirty="0">
                <a:solidFill>
                  <a:schemeClr val="tx2"/>
                </a:solidFill>
              </a:rPr>
              <a:t>: Target low-charge customers: Focus on increasing the Monthly Charges of customers in the $40–$60 range by offering tailored plans or add-</a:t>
            </a:r>
            <a:r>
              <a:rPr lang="en-US" sz="1600" dirty="0" err="1">
                <a:solidFill>
                  <a:schemeClr val="tx2"/>
                </a:solidFill>
              </a:rPr>
              <a:t>ons.Upsell</a:t>
            </a:r>
            <a:r>
              <a:rPr lang="en-US" sz="1600" dirty="0">
                <a:solidFill>
                  <a:schemeClr val="tx2"/>
                </a:solidFill>
              </a:rPr>
              <a:t> to high-use customers: Customers making many Day Calls could be encouraged to upgrade their plans for better benefits.</a:t>
            </a:r>
          </a:p>
        </p:txBody>
      </p:sp>
      <p:sp>
        <p:nvSpPr>
          <p:cNvPr id="6" name="Slide Number Placeholder 5">
            <a:extLst>
              <a:ext uri="{FF2B5EF4-FFF2-40B4-BE49-F238E27FC236}">
                <a16:creationId xmlns:a16="http://schemas.microsoft.com/office/drawing/2014/main" id="{F2C74BFB-3448-9A12-EAE2-09BA2227ED9B}"/>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a:solidFill>
                <a:schemeClr val="tx2"/>
              </a:solidFill>
            </a:endParaRPr>
          </a:p>
        </p:txBody>
      </p:sp>
      <p:pic>
        <p:nvPicPr>
          <p:cNvPr id="9" name="Picture 8" descr="A screenshot of a graph&#10;&#10;Description automatically generated">
            <a:extLst>
              <a:ext uri="{FF2B5EF4-FFF2-40B4-BE49-F238E27FC236}">
                <a16:creationId xmlns:a16="http://schemas.microsoft.com/office/drawing/2014/main" id="{A0EC2DBA-064F-80B0-E0C4-ABB48AC9BBCC}"/>
              </a:ext>
            </a:extLst>
          </p:cNvPr>
          <p:cNvPicPr>
            <a:picLocks noChangeAspect="1"/>
          </p:cNvPicPr>
          <p:nvPr/>
        </p:nvPicPr>
        <p:blipFill>
          <a:blip r:embed="rId3"/>
          <a:stretch>
            <a:fillRect/>
          </a:stretch>
        </p:blipFill>
        <p:spPr>
          <a:xfrm>
            <a:off x="6243694" y="1114731"/>
            <a:ext cx="5895637" cy="5040056"/>
          </a:xfrm>
          <a:prstGeom prst="rect">
            <a:avLst/>
          </a:prstGeom>
        </p:spPr>
      </p:pic>
    </p:spTree>
    <p:extLst>
      <p:ext uri="{BB962C8B-B14F-4D97-AF65-F5344CB8AC3E}">
        <p14:creationId xmlns:p14="http://schemas.microsoft.com/office/powerpoint/2010/main" val="246902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6F4C6D-2742-5B13-8BBC-D3CDB27CDF9D}"/>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79E2B593-3EF5-86B8-71C5-181F1476C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3" name="Group 1032">
            <a:extLst>
              <a:ext uri="{FF2B5EF4-FFF2-40B4-BE49-F238E27FC236}">
                <a16:creationId xmlns:a16="http://schemas.microsoft.com/office/drawing/2014/main" id="{BE7C6984-47BE-75F2-5896-C27AAB7CC6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95D5A99A-D5A2-DDF6-2092-C302875699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0D30C6E-C508-651F-02D1-2380F38DA2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990FC414-6645-87E1-86F6-837B2651E1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A6EDBA4E-EF86-A4F8-B133-6658573182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54F2FC24-1EBE-0371-1B70-301BB986E7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7D8DC4C5-1893-E322-F505-FB6C8BD41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FE00343C-734F-97E9-15EF-CB2E6B701D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D7D62579-4418-8311-4601-74C0F107B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6263905A-E1AF-CFAB-401B-FE79CD0E59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09E19A02-8EC1-63B1-8ABB-4F89D55234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BD451208-CA13-B0DA-BCD0-35E0348702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391D30C8-D44C-30BF-FC17-9CE057D3E7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4D6FDD7A-864F-5D1D-DBB3-263F10ED0A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A78AA0CD-64E7-071F-ECA6-D64F5D7C0B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3729BF8D-22B5-62BC-15E1-913D9B35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0CB6EFEA-4924-11FA-4274-C822FCDFD1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E0B9429F-BB46-6D67-906C-E67AEE09E3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0BDD9188-01A7-72F5-6310-344BD41ADB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3C4541FE-6A62-B629-BF9A-648299AD0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85F0A4CA-B000-FD18-7F55-B0E4665BBD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31DA720F-8052-4964-7FD8-782919DA7B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EF001B7D-4B65-180D-E1F2-AFE2036E5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7AEC9C66-DA93-8433-E98D-52B40EC875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F4BF08A3-679C-5758-6E4F-2A98D43EF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997B102-36C3-3205-E728-C64ACB1E3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21E93212-8D7E-7B9C-2CB9-1E8108A3D1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62F6D6A0-0066-50E0-D7C8-CB33AB141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12843FF8-C8E2-3719-3253-DC38578C09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47FAE9B0-196E-BCD8-AC25-D7096DBF3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4" name="Freeform: Shape 1063">
            <a:extLst>
              <a:ext uri="{FF2B5EF4-FFF2-40B4-BE49-F238E27FC236}">
                <a16:creationId xmlns:a16="http://schemas.microsoft.com/office/drawing/2014/main" id="{852FA734-1BA2-9E75-9472-8EDC0D30F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6" name="Freeform: Shape 1065">
            <a:extLst>
              <a:ext uri="{FF2B5EF4-FFF2-40B4-BE49-F238E27FC236}">
                <a16:creationId xmlns:a16="http://schemas.microsoft.com/office/drawing/2014/main" id="{A3A34237-E1AC-BB27-BF39-EDFED42DD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8" name="Rectangle 1067">
            <a:extLst>
              <a:ext uri="{FF2B5EF4-FFF2-40B4-BE49-F238E27FC236}">
                <a16:creationId xmlns:a16="http://schemas.microsoft.com/office/drawing/2014/main" id="{365DBC2F-D5E8-34EA-5C78-9B555C1AE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0" name="Group 1069">
            <a:extLst>
              <a:ext uri="{FF2B5EF4-FFF2-40B4-BE49-F238E27FC236}">
                <a16:creationId xmlns:a16="http://schemas.microsoft.com/office/drawing/2014/main" id="{660957CA-DDF9-8E8C-D581-2A1D1E3C95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1" name="Straight Connector 1070">
              <a:extLst>
                <a:ext uri="{FF2B5EF4-FFF2-40B4-BE49-F238E27FC236}">
                  <a16:creationId xmlns:a16="http://schemas.microsoft.com/office/drawing/2014/main" id="{6B321F6F-9616-F0D2-306E-39C0EB153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236CA381-5A91-C71E-AEF0-2CEBC18B1C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786AF945-26DB-2C20-EC84-6CC691259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5FAD514C-74CE-0494-ECA7-A4B860D772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BB0740AB-E0F7-FD98-4447-CBBD18C4CF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6AC769E6-8D9C-DD55-8F4E-572A6BF82E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10AD9C34-1B0E-54A5-160C-FA92B6ADE2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513C3BE6-0700-C184-F919-1CE595E0D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340C7F30-2D14-8088-DCFB-2256FD6AB6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C266E0CE-EAD1-D0FC-1408-A0F646ECC7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87986D24-AE90-7008-200F-DB71450600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A2A431F1-A489-69C0-B108-69AA4AECF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D8141815-F2D8-84B5-4FF0-20C50B72F9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C70F15FA-FCE8-CC39-D3FC-755D472E6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9EE55BEC-F68B-2878-597A-2C210FA6E1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A5311A34-89D5-079A-681E-C6B73DE0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818CC3F7-93EA-1A01-858D-58704B1286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728324E-64D5-CC46-E585-5EF235C0D3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EF56F31-5D39-5330-BAFE-5342090C59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A724688-1F81-1135-5BD1-D860D7A6DE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47B5117-446E-092B-6BB9-82427F8558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F9959002-624D-BC02-6507-8E1916AD46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CC874D19-88C5-AEDE-A6A2-26D58396B1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F4A61A2-7F3C-5194-0468-D4D22D2D79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0A0BDBA-2D76-EEED-107E-DF36AF954C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8FFD18D-0645-7B5F-7D27-8EA4A79AE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2231D4A9-C520-1277-F087-2F441BCE6F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9050E27-50FD-6BE6-4699-9FF3AB5B56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E7479654-E497-F9B3-E28B-C30231B528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89" name="Freeform: Shape 1088">
            <a:extLst>
              <a:ext uri="{FF2B5EF4-FFF2-40B4-BE49-F238E27FC236}">
                <a16:creationId xmlns:a16="http://schemas.microsoft.com/office/drawing/2014/main" id="{224AAFBA-B24C-A0A8-9274-98D259A6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91" name="Group 1090">
            <a:extLst>
              <a:ext uri="{FF2B5EF4-FFF2-40B4-BE49-F238E27FC236}">
                <a16:creationId xmlns:a16="http://schemas.microsoft.com/office/drawing/2014/main" id="{4BC7BEDA-C131-2EF9-B177-9CBE0DB5C9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92" name="Straight Connector 1091">
              <a:extLst>
                <a:ext uri="{FF2B5EF4-FFF2-40B4-BE49-F238E27FC236}">
                  <a16:creationId xmlns:a16="http://schemas.microsoft.com/office/drawing/2014/main" id="{A7A85543-A4F3-60F5-9482-F973C98AF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8E07C719-70E3-FF30-3A02-A3210960D5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FB6AC1F-9BF1-0356-BD9E-C0F8E7878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9E9DC578-DF70-F8C7-1508-9A302DA9AE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0A369D5E-0DA9-4BCC-3DDF-EB16314E41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5D09E85D-CF53-3554-C572-CE1D7DF41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30A02FBC-F776-29B5-3FC8-9035B3C188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0AB1F001-051C-C892-9EFD-2F0FAE583E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055FE7FA-0381-D7E2-8A20-0BEED01773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6D6185D2-EA83-8A04-2F69-DAF82C8CD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49E0B06D-5432-6E95-D7B8-EE48D97526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6CEFB592-CBE4-549D-A155-F765121B29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F4B194ED-FBC5-6A43-23AE-62B2D9A5FA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253C7F44-B4FF-465B-936F-3B72CD3AB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E326FB5F-F495-3D87-D9C5-B166CFC578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6D024E17-77E2-C88C-542B-9B9C97697A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D9C4CAAF-B2CB-E45C-F23C-7513867CEF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188D03FF-4496-883C-A828-F7801B823E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940ABE16-580E-4D1D-C0EB-BA3B6F575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57B6B3B1-9CEB-C11E-40F2-3C1032A06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8C10D5ED-C72E-C4C4-EA38-9C53376AE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0330E242-1D7C-931F-33F1-F3A7A749E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069FD41C-E30D-ACAC-7D7E-D5793A2CB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3256047A-3FEF-B187-3539-056E1F19C5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C0F256B6-E32D-BF18-2B88-0A9BCC34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5758C69E-AD63-56DC-D81F-553C605357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6E12D0A0-884E-5E9C-44E7-53F7B6EC40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36FBD05A-F46F-F2F3-B14A-96B90D80B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5775CC14-11C4-9945-CEA9-050CD795F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2" name="Rectangle 1121">
            <a:extLst>
              <a:ext uri="{FF2B5EF4-FFF2-40B4-BE49-F238E27FC236}">
                <a16:creationId xmlns:a16="http://schemas.microsoft.com/office/drawing/2014/main" id="{CCCED692-62D3-939D-911E-283B6570E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4" name="Rectangle 1123">
            <a:extLst>
              <a:ext uri="{FF2B5EF4-FFF2-40B4-BE49-F238E27FC236}">
                <a16:creationId xmlns:a16="http://schemas.microsoft.com/office/drawing/2014/main" id="{E00052AF-C45C-0ED7-C889-959309956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26" name="Right Triangle 1125">
            <a:extLst>
              <a:ext uri="{FF2B5EF4-FFF2-40B4-BE49-F238E27FC236}">
                <a16:creationId xmlns:a16="http://schemas.microsoft.com/office/drawing/2014/main" id="{1743A16B-2329-4A26-02A3-ED26E02A3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Flowchart: Document 8">
            <a:extLst>
              <a:ext uri="{FF2B5EF4-FFF2-40B4-BE49-F238E27FC236}">
                <a16:creationId xmlns:a16="http://schemas.microsoft.com/office/drawing/2014/main" id="{2FA2DA06-6971-A4BE-935E-D78F2F7CE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30" name="Group 1129">
            <a:extLst>
              <a:ext uri="{FF2B5EF4-FFF2-40B4-BE49-F238E27FC236}">
                <a16:creationId xmlns:a16="http://schemas.microsoft.com/office/drawing/2014/main" id="{8787A728-EF55-B591-CB3D-1F72D6503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131" name="Straight Connector 1130">
              <a:extLst>
                <a:ext uri="{FF2B5EF4-FFF2-40B4-BE49-F238E27FC236}">
                  <a16:creationId xmlns:a16="http://schemas.microsoft.com/office/drawing/2014/main" id="{467C9D61-5729-AE9A-C016-28EC19DA5D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55AF19AD-585D-670B-2DC2-2EB385F29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5D19E5CD-C01D-867D-A188-CBB3DDEF82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E3B1CE48-94D6-8A3B-AEE6-AB409994BE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16A87EE1-F189-D734-A61D-D1486E5F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66CCB927-00E3-293C-7AD8-8ACCDFA9F2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59C532BB-B701-A953-D1E0-A042D9320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EA18DDF9-5AC2-8057-3D85-F216C1A9F5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27F827B2-80BD-2568-6F4D-085F5E7679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88C80F2E-7F2D-9288-68A2-2751F73B7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5E192518-F18A-FA60-46A4-AE21BD0BD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F1415201-58F6-AC1B-79A7-907ED3B346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14942382-41C0-2641-368D-3EB80189A2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A297C22D-CBD9-09CD-F83A-154B153D4B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EEDB4528-1E21-23F6-4F15-257B6EC3F6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670A7478-BD71-FA5F-1EA6-E466CCA8F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EDFF991A-45DF-0B00-43B8-992665AB6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0C845EC8-7C6B-4AF2-E624-75FA95DDF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1ABCB3A9-5DBD-6D1B-47CF-1F940B58BD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F2C7401E-4F7D-1986-0B59-D1D35092EE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A1384495-6F39-26DD-7B7A-E66A4C0F6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62F1DFD4-6401-4E2E-684F-F72F679A1A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45F90F35-57BE-E8FF-AD35-3F55A14E1E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6C7B6E5A-416B-CEE4-3C68-05F4279C0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8618C3D3-A56A-C1C4-03B8-783622C2A8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17BE26ED-3BB5-DBA7-9086-C45855FC95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538687D3-C3E6-A225-51DD-BC447F924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1989D812-B785-BD2E-CBD3-57F73F306B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4DAFED54-0391-DE1F-B641-FFDEFC93E9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5D55226C-35CD-D630-EAA5-B998319B88CD}"/>
              </a:ext>
            </a:extLst>
          </p:cNvPr>
          <p:cNvSpPr>
            <a:spLocks noGrp="1"/>
          </p:cNvSpPr>
          <p:nvPr>
            <p:ph type="title"/>
          </p:nvPr>
        </p:nvSpPr>
        <p:spPr>
          <a:xfrm>
            <a:off x="457201" y="732349"/>
            <a:ext cx="3166844" cy="692732"/>
          </a:xfrm>
        </p:spPr>
        <p:txBody>
          <a:bodyPr vert="horz" lIns="91440" tIns="45720" rIns="91440" bIns="45720" rtlCol="0" anchor="ctr">
            <a:normAutofit fontScale="90000"/>
          </a:bodyPr>
          <a:lstStyle/>
          <a:p>
            <a:pPr algn="l"/>
            <a:r>
              <a:rPr lang="en-US" dirty="0">
                <a:solidFill>
                  <a:schemeClr val="tx2"/>
                </a:solidFill>
              </a:rPr>
              <a:t>EDA Insights</a:t>
            </a:r>
          </a:p>
        </p:txBody>
      </p:sp>
      <p:sp>
        <p:nvSpPr>
          <p:cNvPr id="7" name="Content Placeholder 6">
            <a:extLst>
              <a:ext uri="{FF2B5EF4-FFF2-40B4-BE49-F238E27FC236}">
                <a16:creationId xmlns:a16="http://schemas.microsoft.com/office/drawing/2014/main" id="{80B8BE27-D8B3-0C94-CEB3-3296DF34E507}"/>
              </a:ext>
            </a:extLst>
          </p:cNvPr>
          <p:cNvSpPr>
            <a:spLocks noGrp="1"/>
          </p:cNvSpPr>
          <p:nvPr>
            <p:ph sz="quarter" idx="13"/>
          </p:nvPr>
        </p:nvSpPr>
        <p:spPr>
          <a:xfrm>
            <a:off x="200363" y="1425080"/>
            <a:ext cx="6074105" cy="5087482"/>
          </a:xfrm>
        </p:spPr>
        <p:txBody>
          <a:bodyPr vert="horz" lIns="91440" tIns="45720" rIns="91440" bIns="45720" rtlCol="0">
            <a:normAutofit fontScale="92500" lnSpcReduction="10000"/>
          </a:bodyPr>
          <a:lstStyle/>
          <a:p>
            <a:pPr>
              <a:lnSpc>
                <a:spcPct val="120000"/>
              </a:lnSpc>
              <a:spcAft>
                <a:spcPts val="800"/>
              </a:spcAft>
              <a:tabLst>
                <a:tab pos="457200" algn="l"/>
              </a:tabLst>
            </a:pPr>
            <a:r>
              <a:rPr lang="en-US" sz="1600" b="1" dirty="0">
                <a:solidFill>
                  <a:schemeClr val="tx2"/>
                </a:solidFill>
              </a:rPr>
              <a:t>Key Observations:</a:t>
            </a:r>
          </a:p>
          <a:p>
            <a:pPr>
              <a:lnSpc>
                <a:spcPct val="120000"/>
              </a:lnSpc>
              <a:spcAft>
                <a:spcPts val="800"/>
              </a:spcAft>
              <a:tabLst>
                <a:tab pos="457200" algn="l"/>
              </a:tabLst>
            </a:pPr>
            <a:r>
              <a:rPr lang="en-US" sz="1500" b="1" dirty="0">
                <a:solidFill>
                  <a:schemeClr val="tx2"/>
                </a:solidFill>
              </a:rPr>
              <a:t>Strong Positive Correlations:</a:t>
            </a:r>
          </a:p>
          <a:p>
            <a:pPr marL="457200" lvl="1"/>
            <a:r>
              <a:rPr lang="en-US" sz="1500" b="1" dirty="0" err="1">
                <a:solidFill>
                  <a:schemeClr val="tx2"/>
                </a:solidFill>
              </a:rPr>
              <a:t>MonthlyCharge</a:t>
            </a:r>
            <a:r>
              <a:rPr lang="en-US" sz="1500" b="1" dirty="0">
                <a:solidFill>
                  <a:schemeClr val="tx2"/>
                </a:solidFill>
              </a:rPr>
              <a:t> ↔ </a:t>
            </a:r>
            <a:r>
              <a:rPr lang="en-US" sz="1500" b="1" dirty="0" err="1">
                <a:solidFill>
                  <a:schemeClr val="tx2"/>
                </a:solidFill>
              </a:rPr>
              <a:t>DayMins</a:t>
            </a:r>
            <a:r>
              <a:rPr lang="en-US" sz="1500" dirty="0">
                <a:solidFill>
                  <a:schemeClr val="tx2"/>
                </a:solidFill>
              </a:rPr>
              <a:t>: Indicates that higher Monthly Charges are associated with customers who use more daytime minutes.</a:t>
            </a:r>
          </a:p>
          <a:p>
            <a:pPr marL="457200" lvl="1"/>
            <a:r>
              <a:rPr lang="en-US" sz="1500" b="1" dirty="0" err="1">
                <a:solidFill>
                  <a:schemeClr val="tx2"/>
                </a:solidFill>
              </a:rPr>
              <a:t>OverageFee</a:t>
            </a:r>
            <a:r>
              <a:rPr lang="en-US" sz="1500" b="1" dirty="0">
                <a:solidFill>
                  <a:schemeClr val="tx2"/>
                </a:solidFill>
              </a:rPr>
              <a:t> ↔ </a:t>
            </a:r>
            <a:r>
              <a:rPr lang="en-US" sz="1500" b="1" dirty="0" err="1">
                <a:solidFill>
                  <a:schemeClr val="tx2"/>
                </a:solidFill>
              </a:rPr>
              <a:t>MonthlyCharge</a:t>
            </a:r>
            <a:r>
              <a:rPr lang="en-US" sz="1500" b="1" dirty="0">
                <a:solidFill>
                  <a:schemeClr val="tx2"/>
                </a:solidFill>
              </a:rPr>
              <a:t>: </a:t>
            </a:r>
            <a:r>
              <a:rPr lang="en-US" sz="1500" dirty="0">
                <a:solidFill>
                  <a:schemeClr val="tx2"/>
                </a:solidFill>
              </a:rPr>
              <a:t>Suggests that customers incurring overage fees are also paying higher Monthly Charges, likely exceeding their plan limits.</a:t>
            </a:r>
          </a:p>
          <a:p>
            <a:r>
              <a:rPr lang="en-US" sz="1500" b="1" dirty="0">
                <a:solidFill>
                  <a:schemeClr val="tx2"/>
                </a:solidFill>
              </a:rPr>
              <a:t>Weak Correlations:</a:t>
            </a:r>
          </a:p>
          <a:p>
            <a:pPr marL="457200" lvl="1"/>
            <a:r>
              <a:rPr lang="en-US" sz="1500" dirty="0">
                <a:solidFill>
                  <a:schemeClr val="tx2"/>
                </a:solidFill>
              </a:rPr>
              <a:t>Some variables like </a:t>
            </a:r>
            <a:r>
              <a:rPr lang="en-US" sz="1500" dirty="0" err="1">
                <a:solidFill>
                  <a:schemeClr val="tx2"/>
                </a:solidFill>
              </a:rPr>
              <a:t>CustServCalls</a:t>
            </a:r>
            <a:r>
              <a:rPr lang="en-US" sz="1500" dirty="0">
                <a:solidFill>
                  <a:schemeClr val="tx2"/>
                </a:solidFill>
              </a:rPr>
              <a:t> show little correlation with features like </a:t>
            </a:r>
            <a:r>
              <a:rPr lang="en-US" sz="1500" dirty="0" err="1">
                <a:solidFill>
                  <a:schemeClr val="tx2"/>
                </a:solidFill>
              </a:rPr>
              <a:t>DataUsage</a:t>
            </a:r>
            <a:r>
              <a:rPr lang="en-US" sz="1500" dirty="0">
                <a:solidFill>
                  <a:schemeClr val="tx2"/>
                </a:solidFill>
              </a:rPr>
              <a:t> or </a:t>
            </a:r>
            <a:r>
              <a:rPr lang="en-US" sz="1500" dirty="0" err="1">
                <a:solidFill>
                  <a:schemeClr val="tx2"/>
                </a:solidFill>
              </a:rPr>
              <a:t>DayCalls</a:t>
            </a:r>
            <a:r>
              <a:rPr lang="en-US" sz="1500" dirty="0">
                <a:solidFill>
                  <a:schemeClr val="tx2"/>
                </a:solidFill>
              </a:rPr>
              <a:t>, suggesting customer service calls may not be directly tied to usage behavior.</a:t>
            </a:r>
          </a:p>
          <a:p>
            <a:r>
              <a:rPr lang="en-US" sz="1500" b="1" dirty="0">
                <a:solidFill>
                  <a:schemeClr val="tx2"/>
                </a:solidFill>
              </a:rPr>
              <a:t>Actionable Insight:</a:t>
            </a:r>
          </a:p>
          <a:p>
            <a:pPr marL="457200" lvl="1"/>
            <a:r>
              <a:rPr lang="en-US" sz="1500" dirty="0">
                <a:solidFill>
                  <a:schemeClr val="tx2"/>
                </a:solidFill>
              </a:rPr>
              <a:t>Monitor </a:t>
            </a:r>
            <a:r>
              <a:rPr lang="en-US" sz="1500" dirty="0" err="1">
                <a:solidFill>
                  <a:schemeClr val="tx2"/>
                </a:solidFill>
              </a:rPr>
              <a:t>DayMins</a:t>
            </a:r>
            <a:r>
              <a:rPr lang="en-US" sz="1500" dirty="0">
                <a:solidFill>
                  <a:schemeClr val="tx2"/>
                </a:solidFill>
              </a:rPr>
              <a:t> and </a:t>
            </a:r>
            <a:r>
              <a:rPr lang="en-US" sz="1500" dirty="0" err="1">
                <a:solidFill>
                  <a:schemeClr val="tx2"/>
                </a:solidFill>
              </a:rPr>
              <a:t>OverageFees</a:t>
            </a:r>
            <a:r>
              <a:rPr lang="en-US" sz="1500" dirty="0">
                <a:solidFill>
                  <a:schemeClr val="tx2"/>
                </a:solidFill>
              </a:rPr>
              <a:t> closely to predict high-value customers at risk of churn. Offer flexible plans or discounts to retain them.</a:t>
            </a:r>
          </a:p>
          <a:p>
            <a:pPr marL="457200" lvl="1"/>
            <a:r>
              <a:rPr lang="en-US" sz="1500" dirty="0">
                <a:solidFill>
                  <a:schemeClr val="tx2"/>
                </a:solidFill>
              </a:rPr>
              <a:t>Use weakly correlated features to segment customers for diverse marketing campaigns.</a:t>
            </a:r>
          </a:p>
        </p:txBody>
      </p:sp>
      <p:sp>
        <p:nvSpPr>
          <p:cNvPr id="6" name="Slide Number Placeholder 5">
            <a:extLst>
              <a:ext uri="{FF2B5EF4-FFF2-40B4-BE49-F238E27FC236}">
                <a16:creationId xmlns:a16="http://schemas.microsoft.com/office/drawing/2014/main" id="{A72DA667-5030-6388-C408-15AEBF99D21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p:pic>
        <p:nvPicPr>
          <p:cNvPr id="4" name="Picture 3" descr="A screenshot of a computer&#10;&#10;Description automatically generated">
            <a:extLst>
              <a:ext uri="{FF2B5EF4-FFF2-40B4-BE49-F238E27FC236}">
                <a16:creationId xmlns:a16="http://schemas.microsoft.com/office/drawing/2014/main" id="{9BB0065C-1F30-75F5-713B-D3170CC69605}"/>
              </a:ext>
            </a:extLst>
          </p:cNvPr>
          <p:cNvPicPr>
            <a:picLocks noChangeAspect="1"/>
          </p:cNvPicPr>
          <p:nvPr/>
        </p:nvPicPr>
        <p:blipFill>
          <a:blip r:embed="rId3"/>
          <a:stretch>
            <a:fillRect/>
          </a:stretch>
        </p:blipFill>
        <p:spPr>
          <a:xfrm>
            <a:off x="6519573" y="1241046"/>
            <a:ext cx="5621121" cy="4781938"/>
          </a:xfrm>
          <a:prstGeom prst="rect">
            <a:avLst/>
          </a:prstGeom>
        </p:spPr>
      </p:pic>
    </p:spTree>
    <p:extLst>
      <p:ext uri="{BB962C8B-B14F-4D97-AF65-F5344CB8AC3E}">
        <p14:creationId xmlns:p14="http://schemas.microsoft.com/office/powerpoint/2010/main" val="93057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5786F2-9789-E50D-82DB-11AC45067A6D}"/>
            </a:ext>
          </a:extLst>
        </p:cNvPr>
        <p:cNvGrpSpPr/>
        <p:nvPr/>
      </p:nvGrpSpPr>
      <p:grpSpPr>
        <a:xfrm>
          <a:off x="0" y="0"/>
          <a:ext cx="0" cy="0"/>
          <a:chOff x="0" y="0"/>
          <a:chExt cx="0" cy="0"/>
        </a:xfrm>
      </p:grpSpPr>
      <p:sp>
        <p:nvSpPr>
          <p:cNvPr id="317" name="Rectangle 316">
            <a:extLst>
              <a:ext uri="{FF2B5EF4-FFF2-40B4-BE49-F238E27FC236}">
                <a16:creationId xmlns:a16="http://schemas.microsoft.com/office/drawing/2014/main" id="{59702DDF-E167-B364-E7E1-891481C63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9" name="Group 318">
            <a:extLst>
              <a:ext uri="{FF2B5EF4-FFF2-40B4-BE49-F238E27FC236}">
                <a16:creationId xmlns:a16="http://schemas.microsoft.com/office/drawing/2014/main" id="{7C9C9738-ABCB-ECF4-1A0D-3CDADAADB4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20" name="Straight Connector 319">
              <a:extLst>
                <a:ext uri="{FF2B5EF4-FFF2-40B4-BE49-F238E27FC236}">
                  <a16:creationId xmlns:a16="http://schemas.microsoft.com/office/drawing/2014/main" id="{265E822A-E1FB-B8B9-574B-A14F30E2ED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D70CF4B3-EBE0-FDA1-9134-9C0DD1948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08C97F16-E9D7-9CCD-942A-2D8257A354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DDB8F24-86AF-84A4-50F1-E957C1EBC5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3BA67AF9-8EFD-E246-EB6E-AF0967D69C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2807BE37-F367-BFA1-5C68-0053D6CC8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9391E5C-4538-3432-E7D4-A1346D4B90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317CAE43-09BD-38B5-7CBF-562507BF0E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F7F6E8B3-1E2A-463B-B002-D125B95D55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49D45AA-62AB-B7EC-CDD8-58388ADD19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CACC5642-C60D-B0F9-7A00-C5D410656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6D9E79B-7E7D-6989-45C1-45CA5E6179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6D8330B-CAE5-F177-CE91-7F01B72C49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BBEE9911-B3BB-AB00-1A5F-6AEBF1FCB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C8A412AF-CF56-F8B8-3747-4C843552D5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5D4918E-1A2F-EF1E-2C4F-CF1712285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32B4C5AD-24D4-973B-9626-73B514175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3027D179-7C40-F1D1-D0A8-69D58DE317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9961863-3865-7977-694D-C1645FE709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80A2164E-DC28-1470-583C-1CDF7ABAC5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B0B5E556-103F-29D5-1176-4287E38993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3C501B7C-9846-0723-CE4D-3CB21996A3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042EA623-AC62-8A67-AEB2-9095043D8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C7B9141-EC8E-6462-7E3C-BDC3B90B7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7441984-7D56-93B0-3699-6953CC3277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B45A6E3E-3A79-CEEE-1C4C-74F82EE139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0BADA76D-9367-811C-2468-773CD8ED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500E2DBB-E566-CFA2-23BB-F8CA0816AE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1DF519CC-3DFD-45AC-9A32-5A7A258B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0" name="Freeform: Shape 349">
            <a:extLst>
              <a:ext uri="{FF2B5EF4-FFF2-40B4-BE49-F238E27FC236}">
                <a16:creationId xmlns:a16="http://schemas.microsoft.com/office/drawing/2014/main" id="{0DC202E2-4240-41CE-4F55-6650179A0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2" name="Freeform: Shape 351">
            <a:extLst>
              <a:ext uri="{FF2B5EF4-FFF2-40B4-BE49-F238E27FC236}">
                <a16:creationId xmlns:a16="http://schemas.microsoft.com/office/drawing/2014/main" id="{1C624B7E-90A4-C3D7-E414-33A2503A7F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54" name="Rectangle 353">
            <a:extLst>
              <a:ext uri="{FF2B5EF4-FFF2-40B4-BE49-F238E27FC236}">
                <a16:creationId xmlns:a16="http://schemas.microsoft.com/office/drawing/2014/main" id="{89B377BB-A4F1-8B1C-602E-9486A2A73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56" name="Group 355">
            <a:extLst>
              <a:ext uri="{FF2B5EF4-FFF2-40B4-BE49-F238E27FC236}">
                <a16:creationId xmlns:a16="http://schemas.microsoft.com/office/drawing/2014/main" id="{227F87F2-00D2-5301-4758-5A039F1906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57" name="Straight Connector 356">
              <a:extLst>
                <a:ext uri="{FF2B5EF4-FFF2-40B4-BE49-F238E27FC236}">
                  <a16:creationId xmlns:a16="http://schemas.microsoft.com/office/drawing/2014/main" id="{B8F7F0EA-E422-51C9-C01C-22C8F8E28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AE7F7FB7-816F-D986-A4E2-E0C31CF6A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9C5B8655-EFA2-86D5-995E-E577ABC010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9CA8CB6C-BD74-7E03-2869-90B285022B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0D8C9D68-2C87-9C01-07BD-DB9DE80F8E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0FFB5ED-3296-0446-5B58-5932ADEF3A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D20DBD7A-6330-F275-94BF-4D40CE19F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FEA627F8-77A8-2356-826E-84B1FC736C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042AD9C2-D30A-E6AF-A7FD-A04CA736F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41FD604C-A2ED-038E-9788-E7EDCAF02B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9F110E6-F5E4-0E6F-398E-04F6DE53C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B7B82B0A-F5FF-061C-0F55-9576F4A91A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1E4CDCD6-8705-1E42-374B-9939253C1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F359016-35F1-3375-A9A4-495BB2E1FA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8467A755-999D-B2D6-8030-6BE98908C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C42AB848-F309-3345-0CE7-0E3BE09AA7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F37A349E-248A-6070-BF01-EDF8640E03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A4181DE8-E2B3-249A-61EF-03C583B350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FD3DACE0-CCC3-A3FF-122D-7F4628AC8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CAB8F81E-D26C-C0BB-D28E-B42476AB18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93776085-1114-12F3-11DA-44D179415C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7F247FB6-0FE9-8AAC-78D6-1957586655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E0C3F630-BCF6-9860-F289-DE6F47D5CD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8A7578C3-369C-C744-88A1-AEE38D74FD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12A20EB5-15A6-675F-067A-5864E2E3EF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44A0874B-9451-5DB4-9BBA-54CD15CE79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3C471ED2-BF9C-0157-29EA-F046A07106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E72D48C9-3F0A-0E1E-379C-6C162DD5C0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378F9171-6F68-8897-0A84-00B8202C78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7" name="Freeform: Shape 386">
            <a:extLst>
              <a:ext uri="{FF2B5EF4-FFF2-40B4-BE49-F238E27FC236}">
                <a16:creationId xmlns:a16="http://schemas.microsoft.com/office/drawing/2014/main" id="{2FC2A5AF-1047-0CAB-B67F-36F891EC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89" name="Group 388">
            <a:extLst>
              <a:ext uri="{FF2B5EF4-FFF2-40B4-BE49-F238E27FC236}">
                <a16:creationId xmlns:a16="http://schemas.microsoft.com/office/drawing/2014/main" id="{EEA028EF-88BC-87C3-2DD8-4FEE268B03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90" name="Straight Connector 389">
              <a:extLst>
                <a:ext uri="{FF2B5EF4-FFF2-40B4-BE49-F238E27FC236}">
                  <a16:creationId xmlns:a16="http://schemas.microsoft.com/office/drawing/2014/main" id="{F335EF2C-AA66-6CAC-EA5E-8AB95FC8AC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C221FB16-6783-6E3C-90AA-845DAD1F8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3E8C37C3-0D8B-5C6B-4758-6107695A4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66F39E8B-6512-19DF-97B8-C1F213283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A3C150E0-44BB-5D60-E999-AAF06DC8EF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B77FCAF8-4EAA-39C3-1970-D5A79CB3C1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F32EE2C4-EEA9-4636-61FB-5025529302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2D989081-5CBD-1173-B623-6E08198D62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903A20BB-0CAD-92BB-B43F-7D50A5293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69B3B85C-EAF4-E7E8-5892-BA290B0972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C17A2794-C495-2099-E3A0-374C59E5D3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4FB37BEB-F352-CCFB-EFDC-E28A847771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78BF155-F1D4-DC84-83EA-A631E8F3C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8C56AECB-D054-FAD0-8311-6C33612FB2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89141828-B447-5E90-E562-9741FB72B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B730F9D0-B459-55AB-F21C-D6376788EB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AA30D18-3F1B-0BBB-13C0-8284513D09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53A68ACF-0CEF-6AC6-3E23-2AAB097E45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AAE0564-5348-A5EC-B026-3762D8922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ECED9C0-9199-DAE9-0FCC-C1348F5C25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07FED258-FC03-2FDF-EBF1-979B8EB55A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78F0B25C-EC78-6469-937D-4BF14E513B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A10253A5-F0D9-193A-830F-0B15DAA09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08D71937-2E48-0BB5-391B-BCC9AC0BC4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B7BC5DB6-4766-A8CB-53A4-0760C7B2D5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42AC63F-DA1E-E1E0-938E-C697F17798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B3E23750-197A-8EEF-FB1C-0ABB818B24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E1047FA4-CB7D-8232-861E-CFEE4ACEE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219F47AE-2299-A772-87B9-03434897D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20" name="Rectangle 419">
            <a:extLst>
              <a:ext uri="{FF2B5EF4-FFF2-40B4-BE49-F238E27FC236}">
                <a16:creationId xmlns:a16="http://schemas.microsoft.com/office/drawing/2014/main" id="{F286A70C-B3B9-D336-1EBD-D261A103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2" name="Rectangle 421">
            <a:extLst>
              <a:ext uri="{FF2B5EF4-FFF2-40B4-BE49-F238E27FC236}">
                <a16:creationId xmlns:a16="http://schemas.microsoft.com/office/drawing/2014/main" id="{69DE36CF-1E7E-98C3-1869-F67467B0E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4" name="Right Triangle 423">
            <a:extLst>
              <a:ext uri="{FF2B5EF4-FFF2-40B4-BE49-F238E27FC236}">
                <a16:creationId xmlns:a16="http://schemas.microsoft.com/office/drawing/2014/main" id="{2348F0A2-E7DB-3915-D815-72D7736E86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lowchart: Document 425">
            <a:extLst>
              <a:ext uri="{FF2B5EF4-FFF2-40B4-BE49-F238E27FC236}">
                <a16:creationId xmlns:a16="http://schemas.microsoft.com/office/drawing/2014/main" id="{EAE6BD97-36CC-C802-CA64-AA69E5DD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28" name="Group 427">
            <a:extLst>
              <a:ext uri="{FF2B5EF4-FFF2-40B4-BE49-F238E27FC236}">
                <a16:creationId xmlns:a16="http://schemas.microsoft.com/office/drawing/2014/main" id="{664BA27E-8A33-6B0B-3B59-AB7618F4E9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29" name="Straight Connector 428">
              <a:extLst>
                <a:ext uri="{FF2B5EF4-FFF2-40B4-BE49-F238E27FC236}">
                  <a16:creationId xmlns:a16="http://schemas.microsoft.com/office/drawing/2014/main" id="{92DA73BD-2B58-851B-368E-8E537DBF89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01F4A039-E129-E0AD-F3AA-C9F815CFDD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4BF4E927-90CD-C2D0-7D4B-9A6DCCFE2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DA027212-8530-B4EF-FB37-4399AB6410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18E78B6-8953-7297-96BB-B787C5ECC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A086AA38-2080-DF8A-7D55-31C3539FE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CEA9CDB6-A60D-6110-614B-416310876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145CD19-90D5-8E9F-962A-8B7B2AAEA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FD2F73F-F951-CF77-ACB0-C1850BE427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3EB0F2C9-C5E1-418A-8110-9A29744BB7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25FBACD8-AD89-01E9-F1D0-51266BCF8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C7149D62-F1C8-5BD7-E86E-448EDED7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E4AEB28B-8B2A-FB9E-E800-3087772789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3E9BF2A3-5C77-6863-0327-DC9901B5AA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33ED644-A2CC-728C-C92B-3DC9675BF8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6B6EAEF5-07E1-5322-BD6A-DAD05E4C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C5D684B8-66F4-C8EC-409F-FF7FD52F7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37F44ADC-B8B8-F6CF-1141-9EDF7A1A12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5AA64890-DA0F-BE6A-325A-7BEB9091A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ADE9CA14-1288-8CEB-C794-FCF218731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33721476-7BEF-3D9F-4248-F82B475535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ED7B6F79-3584-0B1E-C71C-C2EC5F29C9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0FB6271D-895D-D613-B771-C5EDDEDA67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D7989CAE-A3F6-124B-5D87-A9418CB73C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4D32AA41-706C-A3A1-A297-E190D8ED87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AD818C20-C5B2-AE6A-4023-6D117DAD55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F92DDDB5-6F72-74B1-FB9C-4E1B3ED774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43D4DEC3-D1AD-E9FD-A6A3-8EDD970406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DF5E54E6-C2A1-74F5-2EC9-FD83FFB9A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E7AC93CC-0453-35A4-370C-E75D0BD9F3A9}"/>
              </a:ext>
            </a:extLst>
          </p:cNvPr>
          <p:cNvSpPr>
            <a:spLocks noGrp="1"/>
          </p:cNvSpPr>
          <p:nvPr>
            <p:ph type="title"/>
          </p:nvPr>
        </p:nvSpPr>
        <p:spPr>
          <a:xfrm>
            <a:off x="457200" y="732349"/>
            <a:ext cx="11534438" cy="632902"/>
          </a:xfrm>
        </p:spPr>
        <p:txBody>
          <a:bodyPr vert="horz" lIns="91440" tIns="45720" rIns="91440" bIns="45720" rtlCol="0" anchor="ctr">
            <a:normAutofit/>
          </a:bodyPr>
          <a:lstStyle/>
          <a:p>
            <a:pPr algn="l"/>
            <a:r>
              <a:rPr lang="en-US" sz="3700" dirty="0">
                <a:solidFill>
                  <a:schemeClr val="tx2"/>
                </a:solidFill>
              </a:rPr>
              <a:t>Logistic Regression Learning Curve</a:t>
            </a:r>
          </a:p>
        </p:txBody>
      </p:sp>
      <p:sp>
        <p:nvSpPr>
          <p:cNvPr id="7" name="Content Placeholder 6">
            <a:extLst>
              <a:ext uri="{FF2B5EF4-FFF2-40B4-BE49-F238E27FC236}">
                <a16:creationId xmlns:a16="http://schemas.microsoft.com/office/drawing/2014/main" id="{F6BFCFAB-AB0F-97B4-AA8F-D542839C3404}"/>
              </a:ext>
            </a:extLst>
          </p:cNvPr>
          <p:cNvSpPr>
            <a:spLocks noGrp="1"/>
          </p:cNvSpPr>
          <p:nvPr>
            <p:ph sz="quarter" idx="13"/>
          </p:nvPr>
        </p:nvSpPr>
        <p:spPr>
          <a:xfrm>
            <a:off x="457200" y="2477409"/>
            <a:ext cx="6159160" cy="2673431"/>
          </a:xfrm>
        </p:spPr>
        <p:txBody>
          <a:bodyPr vert="horz" lIns="91440" tIns="45720" rIns="91440" bIns="45720" rtlCol="0">
            <a:normAutofit fontScale="92500" lnSpcReduction="10000"/>
          </a:bodyPr>
          <a:lstStyle/>
          <a:p>
            <a:pPr marR="0" lvl="0">
              <a:lnSpc>
                <a:spcPct val="100000"/>
              </a:lnSpc>
              <a:spcAft>
                <a:spcPts val="800"/>
              </a:spcAft>
              <a:tabLst>
                <a:tab pos="457200" algn="l"/>
              </a:tabLst>
            </a:pPr>
            <a:r>
              <a:rPr lang="en-US" sz="1400" b="1" dirty="0">
                <a:solidFill>
                  <a:schemeClr val="tx2"/>
                </a:solidFill>
              </a:rPr>
              <a:t>Training Recall Convergence: </a:t>
            </a:r>
          </a:p>
          <a:p>
            <a:pPr marR="0" lvl="0">
              <a:lnSpc>
                <a:spcPct val="100000"/>
              </a:lnSpc>
              <a:spcAft>
                <a:spcPts val="800"/>
              </a:spcAft>
              <a:tabLst>
                <a:tab pos="457200" algn="l"/>
              </a:tabLst>
            </a:pPr>
            <a:r>
              <a:rPr lang="en-US" sz="1400" dirty="0">
                <a:solidFill>
                  <a:schemeClr val="tx2"/>
                </a:solidFill>
              </a:rPr>
              <a:t>The training recall starts higher (~0.85) with small datasets but slightly drops and stabilizes around ~0.8 as more training samples are introduced. This behavior reflects how the model adjusts its fit with increasing data, avoiding overfitting to small datasets.</a:t>
            </a:r>
          </a:p>
          <a:p>
            <a:pPr marR="0" lvl="0">
              <a:lnSpc>
                <a:spcPct val="100000"/>
              </a:lnSpc>
              <a:spcAft>
                <a:spcPts val="800"/>
              </a:spcAft>
              <a:tabLst>
                <a:tab pos="457200" algn="l"/>
              </a:tabLst>
            </a:pPr>
            <a:r>
              <a:rPr lang="en-US" sz="1400" b="1" dirty="0">
                <a:solidFill>
                  <a:schemeClr val="tx2"/>
                </a:solidFill>
              </a:rPr>
              <a:t>Validation Recall Alignment: </a:t>
            </a:r>
          </a:p>
          <a:p>
            <a:pPr marR="0" lvl="0">
              <a:lnSpc>
                <a:spcPct val="100000"/>
              </a:lnSpc>
              <a:spcAft>
                <a:spcPts val="800"/>
              </a:spcAft>
              <a:tabLst>
                <a:tab pos="457200" algn="l"/>
              </a:tabLst>
            </a:pPr>
            <a:r>
              <a:rPr lang="en-US" sz="1400" dirty="0">
                <a:solidFill>
                  <a:schemeClr val="tx2"/>
                </a:solidFill>
              </a:rPr>
              <a:t>The validation recall is initially slightly lower than the training recall but converges to a similar value as the training recall stabilizes. This indicates that Logistic Regression benefits from the increased data and achieves good generalization over time.</a:t>
            </a:r>
          </a:p>
        </p:txBody>
      </p:sp>
      <p:sp>
        <p:nvSpPr>
          <p:cNvPr id="6" name="Slide Number Placeholder 5">
            <a:extLst>
              <a:ext uri="{FF2B5EF4-FFF2-40B4-BE49-F238E27FC236}">
                <a16:creationId xmlns:a16="http://schemas.microsoft.com/office/drawing/2014/main" id="{475F5C94-001F-3CD6-9848-271CAC5494F1}"/>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9</a:t>
            </a:fld>
            <a:endParaRPr lang="en-US" cap="all">
              <a:solidFill>
                <a:schemeClr val="tx2"/>
              </a:solidFill>
            </a:endParaRPr>
          </a:p>
        </p:txBody>
      </p:sp>
      <p:pic>
        <p:nvPicPr>
          <p:cNvPr id="4" name="Picture 3" descr="A graph of a graph of a graph&#10;&#10;Description automatically generated with medium confidence">
            <a:extLst>
              <a:ext uri="{FF2B5EF4-FFF2-40B4-BE49-F238E27FC236}">
                <a16:creationId xmlns:a16="http://schemas.microsoft.com/office/drawing/2014/main" id="{3DC88EE6-02A4-4346-0AA6-725B6CE17E1E}"/>
              </a:ext>
            </a:extLst>
          </p:cNvPr>
          <p:cNvPicPr>
            <a:picLocks noChangeAspect="1"/>
          </p:cNvPicPr>
          <p:nvPr/>
        </p:nvPicPr>
        <p:blipFill>
          <a:blip r:embed="rId3"/>
          <a:srcRect t="50000"/>
          <a:stretch/>
        </p:blipFill>
        <p:spPr>
          <a:xfrm>
            <a:off x="6616360" y="1692846"/>
            <a:ext cx="5366204" cy="4114993"/>
          </a:xfrm>
          <a:prstGeom prst="rect">
            <a:avLst/>
          </a:prstGeom>
        </p:spPr>
      </p:pic>
    </p:spTree>
    <p:extLst>
      <p:ext uri="{BB962C8B-B14F-4D97-AF65-F5344CB8AC3E}">
        <p14:creationId xmlns:p14="http://schemas.microsoft.com/office/powerpoint/2010/main" val="708694598"/>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2.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2006/documentManagement/types"/>
    <ds:schemaRef ds:uri="http://purl.org/dc/elements/1.1/"/>
    <ds:schemaRef ds:uri="16c05727-aa75-4e4a-9b5f-8a80a116589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230e9df3-be65-4c73-a93b-d1236ebd677e"/>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485</TotalTime>
  <Words>2810</Words>
  <Application>Microsoft Office PowerPoint</Application>
  <PresentationFormat>Widescreen</PresentationFormat>
  <Paragraphs>157</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Posterama</vt:lpstr>
      <vt:lpstr>Wingdings</vt:lpstr>
      <vt:lpstr>SineVTI</vt:lpstr>
      <vt:lpstr>Final Project</vt:lpstr>
      <vt:lpstr>Agenda</vt:lpstr>
      <vt:lpstr>Problem Statement</vt:lpstr>
      <vt:lpstr>Dataset Overview</vt:lpstr>
      <vt:lpstr>Goal</vt:lpstr>
      <vt:lpstr>EDA Insights</vt:lpstr>
      <vt:lpstr>EDA Insights</vt:lpstr>
      <vt:lpstr>EDA Insights</vt:lpstr>
      <vt:lpstr>Logistic Regression Learning Curve</vt:lpstr>
      <vt:lpstr>Naive Bayes Learning Curve</vt:lpstr>
      <vt:lpstr>Classification Report Analysis for Optimized Models</vt:lpstr>
      <vt:lpstr>Classification Report Analysis for Optimized Models</vt:lpstr>
      <vt:lpstr>Classification Report Analysis for Optimized Models</vt:lpstr>
      <vt:lpstr>Classification Report Analysis for Optimized Models</vt:lpstr>
      <vt:lpstr>Classification Report Analysis for Optimized Models</vt:lpstr>
      <vt:lpstr>Classification Report Analysis for Optimized Models</vt:lpstr>
      <vt:lpstr>Classification Report Analysis for Optimized Models</vt:lpstr>
      <vt:lpstr>Classification Report Analysis for Optimized Models</vt:lpstr>
      <vt:lpstr>Performance of the Voting Model</vt:lpstr>
      <vt:lpstr>Comparison with Logistic Regression</vt:lpstr>
      <vt:lpstr>Comparison with Naïve Bayes</vt:lpstr>
      <vt:lpstr>Recommendations for Mr. John Hughes</vt:lpstr>
      <vt:lpstr>Next Steps to Enhance the Voting Ensemble Model</vt:lpstr>
      <vt:lpstr>Next Steps to Enhance the Voting Ensemble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Jay Panchal</cp:lastModifiedBy>
  <cp:revision>79</cp:revision>
  <dcterms:created xsi:type="dcterms:W3CDTF">2024-10-07T19:47:34Z</dcterms:created>
  <dcterms:modified xsi:type="dcterms:W3CDTF">2024-12-11T04:54:55Z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