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5"/>
  </p:notesMasterIdLst>
  <p:handoutMasterIdLst>
    <p:handoutMasterId r:id="rId16"/>
  </p:handoutMasterIdLst>
  <p:sldIdLst>
    <p:sldId id="256" r:id="rId5"/>
    <p:sldId id="310" r:id="rId6"/>
    <p:sldId id="290" r:id="rId7"/>
    <p:sldId id="305" r:id="rId8"/>
    <p:sldId id="374" r:id="rId9"/>
    <p:sldId id="378" r:id="rId10"/>
    <p:sldId id="380" r:id="rId11"/>
    <p:sldId id="381" r:id="rId12"/>
    <p:sldId id="382"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26" autoAdjust="0"/>
  </p:normalViewPr>
  <p:slideViewPr>
    <p:cSldViewPr snapToGrid="0">
      <p:cViewPr varScale="1">
        <p:scale>
          <a:sx n="91" d="100"/>
          <a:sy n="91" d="100"/>
        </p:scale>
        <p:origin x="322" y="62"/>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E129C-575A-42F6-8C80-B5E333BB81E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F8A9404-7CCC-43B7-8B7A-C47A85F9545D}">
      <dgm:prSet/>
      <dgm:spPr/>
      <dgm:t>
        <a:bodyPr/>
        <a:lstStyle/>
        <a:p>
          <a:pPr>
            <a:lnSpc>
              <a:spcPct val="100000"/>
            </a:lnSpc>
          </a:pPr>
          <a:r>
            <a:rPr lang="en-US" b="1"/>
            <a:t>Model Details:</a:t>
          </a:r>
          <a:r>
            <a:rPr lang="en-US"/>
            <a:t> </a:t>
          </a:r>
          <a:br>
            <a:rPr lang="en-US"/>
          </a:br>
          <a:r>
            <a:rPr lang="en-US" b="1"/>
            <a:t>Model Name: </a:t>
          </a:r>
          <a:r>
            <a:rPr lang="en-US"/>
            <a:t>LogisticRegression(max_iter=1000, multi_class='multinomial', random_state=100, solver='newton-cg’)</a:t>
          </a:r>
        </a:p>
      </dgm:t>
    </dgm:pt>
    <dgm:pt modelId="{497BBACD-78D6-4BBC-980B-0A0B7CD6F811}" type="parTrans" cxnId="{45E162E3-C04F-43BB-A892-EB442D9DD091}">
      <dgm:prSet/>
      <dgm:spPr/>
      <dgm:t>
        <a:bodyPr/>
        <a:lstStyle/>
        <a:p>
          <a:endParaRPr lang="en-US"/>
        </a:p>
      </dgm:t>
    </dgm:pt>
    <dgm:pt modelId="{A697093D-FD13-4756-9D5A-D05E65600058}" type="sibTrans" cxnId="{45E162E3-C04F-43BB-A892-EB442D9DD091}">
      <dgm:prSet/>
      <dgm:spPr/>
      <dgm:t>
        <a:bodyPr/>
        <a:lstStyle/>
        <a:p>
          <a:endParaRPr lang="en-US"/>
        </a:p>
      </dgm:t>
    </dgm:pt>
    <dgm:pt modelId="{38845AF3-F8C0-46C0-80A8-1972E303884C}">
      <dgm:prSet/>
      <dgm:spPr/>
      <dgm:t>
        <a:bodyPr/>
        <a:lstStyle/>
        <a:p>
          <a:pPr>
            <a:lnSpc>
              <a:spcPct val="100000"/>
            </a:lnSpc>
          </a:pPr>
          <a:r>
            <a:rPr lang="en-US" b="1" dirty="0"/>
            <a:t>Best Parameters:</a:t>
          </a:r>
          <a:r>
            <a:rPr lang="en-US" dirty="0"/>
            <a:t>{'</a:t>
          </a:r>
          <a:r>
            <a:rPr lang="en-US" dirty="0" err="1"/>
            <a:t>clf</a:t>
          </a:r>
          <a:r>
            <a:rPr lang="en-US" dirty="0"/>
            <a:t>__C': 100, '</a:t>
          </a:r>
          <a:r>
            <a:rPr lang="en-US" dirty="0" err="1"/>
            <a:t>clf</a:t>
          </a:r>
          <a:r>
            <a:rPr lang="en-US" dirty="0"/>
            <a:t>__penalty': 'l2', '</a:t>
          </a:r>
          <a:r>
            <a:rPr lang="en-US" dirty="0" err="1"/>
            <a:t>clf</a:t>
          </a:r>
          <a:r>
            <a:rPr lang="en-US" dirty="0"/>
            <a:t>__solver': 'newton-cg’}</a:t>
          </a:r>
          <a:br>
            <a:rPr lang="en-US" dirty="0"/>
          </a:br>
          <a:br>
            <a:rPr lang="en-US" dirty="0"/>
          </a:br>
          <a:endParaRPr lang="en-US" dirty="0"/>
        </a:p>
      </dgm:t>
    </dgm:pt>
    <dgm:pt modelId="{7E9BC35B-0063-43A1-83C7-AC69CEA4CD7B}" type="parTrans" cxnId="{DB31F52A-4B1F-41CD-9ACD-8D9B75AB4A01}">
      <dgm:prSet/>
      <dgm:spPr/>
      <dgm:t>
        <a:bodyPr/>
        <a:lstStyle/>
        <a:p>
          <a:endParaRPr lang="en-US"/>
        </a:p>
      </dgm:t>
    </dgm:pt>
    <dgm:pt modelId="{08BD75D0-C548-4F31-B1C5-5474E65F6D16}" type="sibTrans" cxnId="{DB31F52A-4B1F-41CD-9ACD-8D9B75AB4A01}">
      <dgm:prSet/>
      <dgm:spPr/>
      <dgm:t>
        <a:bodyPr/>
        <a:lstStyle/>
        <a:p>
          <a:endParaRPr lang="en-US"/>
        </a:p>
      </dgm:t>
    </dgm:pt>
    <dgm:pt modelId="{9E917410-10DF-4561-A3AC-F603AC2A3158}">
      <dgm:prSet/>
      <dgm:spPr/>
      <dgm:t>
        <a:bodyPr/>
        <a:lstStyle/>
        <a:p>
          <a:pPr>
            <a:lnSpc>
              <a:spcPct val="100000"/>
            </a:lnSpc>
          </a:pPr>
          <a:r>
            <a:rPr lang="en-US" b="1" dirty="0"/>
            <a:t>Summary Metrics: </a:t>
          </a:r>
          <a:r>
            <a:rPr lang="en-US" dirty="0"/>
            <a:t>Overall Accuracy: 93%</a:t>
          </a:r>
          <a:br>
            <a:rPr lang="en-US" dirty="0"/>
          </a:br>
          <a:r>
            <a:rPr lang="en-US" dirty="0"/>
            <a:t>Macro Average Precision: 0.93</a:t>
          </a:r>
          <a:br>
            <a:rPr lang="en-US" dirty="0"/>
          </a:br>
          <a:r>
            <a:rPr lang="en-US" dirty="0"/>
            <a:t>Macro Average Recall: 0.93</a:t>
          </a:r>
          <a:br>
            <a:rPr lang="en-US" dirty="0"/>
          </a:br>
          <a:r>
            <a:rPr lang="en-US" dirty="0"/>
            <a:t>Macro Average F1-Score: 0.93</a:t>
          </a:r>
          <a:br>
            <a:rPr lang="en-US" dirty="0"/>
          </a:br>
          <a:r>
            <a:rPr lang="en-US" dirty="0"/>
            <a:t>Weighted Average Precision: 0.93</a:t>
          </a:r>
          <a:br>
            <a:rPr lang="en-US" dirty="0"/>
          </a:br>
          <a:r>
            <a:rPr lang="en-US" dirty="0"/>
            <a:t>Weighted Average Recall: 0.93</a:t>
          </a:r>
          <a:br>
            <a:rPr lang="en-US" dirty="0"/>
          </a:br>
          <a:r>
            <a:rPr lang="en-US" dirty="0"/>
            <a:t>Weighted Average F1-Score: 0.93</a:t>
          </a:r>
        </a:p>
      </dgm:t>
    </dgm:pt>
    <dgm:pt modelId="{1F280521-75CF-42DD-B215-743A422C8731}" type="parTrans" cxnId="{104FD843-6DFC-4891-95CB-E7FB3208AA68}">
      <dgm:prSet/>
      <dgm:spPr/>
      <dgm:t>
        <a:bodyPr/>
        <a:lstStyle/>
        <a:p>
          <a:endParaRPr lang="en-US"/>
        </a:p>
      </dgm:t>
    </dgm:pt>
    <dgm:pt modelId="{85BF1D75-D03A-450E-9ABE-B5FC9798593C}" type="sibTrans" cxnId="{104FD843-6DFC-4891-95CB-E7FB3208AA68}">
      <dgm:prSet/>
      <dgm:spPr/>
      <dgm:t>
        <a:bodyPr/>
        <a:lstStyle/>
        <a:p>
          <a:endParaRPr lang="en-US"/>
        </a:p>
      </dgm:t>
    </dgm:pt>
    <dgm:pt modelId="{A2C965A1-EB64-4399-9538-653D5CAF149A}" type="pres">
      <dgm:prSet presAssocID="{9ABE129C-575A-42F6-8C80-B5E333BB81E5}" presName="root" presStyleCnt="0">
        <dgm:presLayoutVars>
          <dgm:dir/>
          <dgm:resizeHandles val="exact"/>
        </dgm:presLayoutVars>
      </dgm:prSet>
      <dgm:spPr/>
    </dgm:pt>
    <dgm:pt modelId="{31946A58-BCCF-45AC-8522-FAB1F1B28E58}" type="pres">
      <dgm:prSet presAssocID="{AF8A9404-7CCC-43B7-8B7A-C47A85F9545D}" presName="compNode" presStyleCnt="0"/>
      <dgm:spPr/>
    </dgm:pt>
    <dgm:pt modelId="{815438DA-92A1-491A-B876-929035E3D72B}" type="pres">
      <dgm:prSet presAssocID="{AF8A9404-7CCC-43B7-8B7A-C47A85F9545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BEF4869C-D06F-48EC-9C4C-FA693D7346D1}" type="pres">
      <dgm:prSet presAssocID="{AF8A9404-7CCC-43B7-8B7A-C47A85F9545D}" presName="spaceRect" presStyleCnt="0"/>
      <dgm:spPr/>
    </dgm:pt>
    <dgm:pt modelId="{60519455-3FB7-4087-A496-F12178510511}" type="pres">
      <dgm:prSet presAssocID="{AF8A9404-7CCC-43B7-8B7A-C47A85F9545D}" presName="textRect" presStyleLbl="revTx" presStyleIdx="0" presStyleCnt="3">
        <dgm:presLayoutVars>
          <dgm:chMax val="1"/>
          <dgm:chPref val="1"/>
        </dgm:presLayoutVars>
      </dgm:prSet>
      <dgm:spPr/>
    </dgm:pt>
    <dgm:pt modelId="{ADABB3CA-DC72-4FF3-93E2-F0C81C5AB371}" type="pres">
      <dgm:prSet presAssocID="{A697093D-FD13-4756-9D5A-D05E65600058}" presName="sibTrans" presStyleCnt="0"/>
      <dgm:spPr/>
    </dgm:pt>
    <dgm:pt modelId="{F6BA53E3-1118-4D79-B10A-EDC57A749404}" type="pres">
      <dgm:prSet presAssocID="{38845AF3-F8C0-46C0-80A8-1972E303884C}" presName="compNode" presStyleCnt="0"/>
      <dgm:spPr/>
    </dgm:pt>
    <dgm:pt modelId="{6139A10D-D8BB-4925-9F45-3B270CDFF049}" type="pres">
      <dgm:prSet presAssocID="{38845AF3-F8C0-46C0-80A8-1972E30388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idney"/>
        </a:ext>
      </dgm:extLst>
    </dgm:pt>
    <dgm:pt modelId="{E00DB8F4-DF78-40D3-BEAD-499375C16A60}" type="pres">
      <dgm:prSet presAssocID="{38845AF3-F8C0-46C0-80A8-1972E303884C}" presName="spaceRect" presStyleCnt="0"/>
      <dgm:spPr/>
    </dgm:pt>
    <dgm:pt modelId="{28DB5BA1-2DDB-487A-8A49-134FFA927DC3}" type="pres">
      <dgm:prSet presAssocID="{38845AF3-F8C0-46C0-80A8-1972E303884C}" presName="textRect" presStyleLbl="revTx" presStyleIdx="1" presStyleCnt="3">
        <dgm:presLayoutVars>
          <dgm:chMax val="1"/>
          <dgm:chPref val="1"/>
        </dgm:presLayoutVars>
      </dgm:prSet>
      <dgm:spPr/>
    </dgm:pt>
    <dgm:pt modelId="{B0B99740-043E-4136-BE96-08BC42BC24C6}" type="pres">
      <dgm:prSet presAssocID="{08BD75D0-C548-4F31-B1C5-5474E65F6D16}" presName="sibTrans" presStyleCnt="0"/>
      <dgm:spPr/>
    </dgm:pt>
    <dgm:pt modelId="{22F0A846-AE05-4541-AA75-705F11056903}" type="pres">
      <dgm:prSet presAssocID="{9E917410-10DF-4561-A3AC-F603AC2A3158}" presName="compNode" presStyleCnt="0"/>
      <dgm:spPr/>
    </dgm:pt>
    <dgm:pt modelId="{0FF4C25F-043B-44D2-B1F5-E985FF3D12BA}" type="pres">
      <dgm:prSet presAssocID="{9E917410-10DF-4561-A3AC-F603AC2A31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ext>
      </dgm:extLst>
    </dgm:pt>
    <dgm:pt modelId="{0FA8EE85-D6E6-43AC-BC22-13016FDE3A30}" type="pres">
      <dgm:prSet presAssocID="{9E917410-10DF-4561-A3AC-F603AC2A3158}" presName="spaceRect" presStyleCnt="0"/>
      <dgm:spPr/>
    </dgm:pt>
    <dgm:pt modelId="{42B499B8-8849-48C4-BBE8-8471F7B40838}" type="pres">
      <dgm:prSet presAssocID="{9E917410-10DF-4561-A3AC-F603AC2A3158}" presName="textRect" presStyleLbl="revTx" presStyleIdx="2" presStyleCnt="3">
        <dgm:presLayoutVars>
          <dgm:chMax val="1"/>
          <dgm:chPref val="1"/>
        </dgm:presLayoutVars>
      </dgm:prSet>
      <dgm:spPr/>
    </dgm:pt>
  </dgm:ptLst>
  <dgm:cxnLst>
    <dgm:cxn modelId="{DB31F52A-4B1F-41CD-9ACD-8D9B75AB4A01}" srcId="{9ABE129C-575A-42F6-8C80-B5E333BB81E5}" destId="{38845AF3-F8C0-46C0-80A8-1972E303884C}" srcOrd="1" destOrd="0" parTransId="{7E9BC35B-0063-43A1-83C7-AC69CEA4CD7B}" sibTransId="{08BD75D0-C548-4F31-B1C5-5474E65F6D16}"/>
    <dgm:cxn modelId="{104FD843-6DFC-4891-95CB-E7FB3208AA68}" srcId="{9ABE129C-575A-42F6-8C80-B5E333BB81E5}" destId="{9E917410-10DF-4561-A3AC-F603AC2A3158}" srcOrd="2" destOrd="0" parTransId="{1F280521-75CF-42DD-B215-743A422C8731}" sibTransId="{85BF1D75-D03A-450E-9ABE-B5FC9798593C}"/>
    <dgm:cxn modelId="{C186A164-8997-4CD6-BDCE-13D8630403C6}" type="presOf" srcId="{9E917410-10DF-4561-A3AC-F603AC2A3158}" destId="{42B499B8-8849-48C4-BBE8-8471F7B40838}" srcOrd="0" destOrd="0" presId="urn:microsoft.com/office/officeart/2018/2/layout/IconLabelList"/>
    <dgm:cxn modelId="{5FB3B467-5455-4994-9AE7-476F2C84F728}" type="presOf" srcId="{38845AF3-F8C0-46C0-80A8-1972E303884C}" destId="{28DB5BA1-2DDB-487A-8A49-134FFA927DC3}" srcOrd="0" destOrd="0" presId="urn:microsoft.com/office/officeart/2018/2/layout/IconLabelList"/>
    <dgm:cxn modelId="{C0EC5D92-C606-4145-A60F-E79FAE2A86CD}" type="presOf" srcId="{AF8A9404-7CCC-43B7-8B7A-C47A85F9545D}" destId="{60519455-3FB7-4087-A496-F12178510511}" srcOrd="0" destOrd="0" presId="urn:microsoft.com/office/officeart/2018/2/layout/IconLabelList"/>
    <dgm:cxn modelId="{45E162E3-C04F-43BB-A892-EB442D9DD091}" srcId="{9ABE129C-575A-42F6-8C80-B5E333BB81E5}" destId="{AF8A9404-7CCC-43B7-8B7A-C47A85F9545D}" srcOrd="0" destOrd="0" parTransId="{497BBACD-78D6-4BBC-980B-0A0B7CD6F811}" sibTransId="{A697093D-FD13-4756-9D5A-D05E65600058}"/>
    <dgm:cxn modelId="{772EE4FC-0E21-4BAE-9A75-8677E1B9068E}" type="presOf" srcId="{9ABE129C-575A-42F6-8C80-B5E333BB81E5}" destId="{A2C965A1-EB64-4399-9538-653D5CAF149A}" srcOrd="0" destOrd="0" presId="urn:microsoft.com/office/officeart/2018/2/layout/IconLabelList"/>
    <dgm:cxn modelId="{6121B012-A659-4893-8C29-D1685FE149EC}" type="presParOf" srcId="{A2C965A1-EB64-4399-9538-653D5CAF149A}" destId="{31946A58-BCCF-45AC-8522-FAB1F1B28E58}" srcOrd="0" destOrd="0" presId="urn:microsoft.com/office/officeart/2018/2/layout/IconLabelList"/>
    <dgm:cxn modelId="{28823BB8-A404-4312-9FE6-BEB7F066D727}" type="presParOf" srcId="{31946A58-BCCF-45AC-8522-FAB1F1B28E58}" destId="{815438DA-92A1-491A-B876-929035E3D72B}" srcOrd="0" destOrd="0" presId="urn:microsoft.com/office/officeart/2018/2/layout/IconLabelList"/>
    <dgm:cxn modelId="{B62F9D31-7FC4-4093-A4C8-6F07E5C7AECC}" type="presParOf" srcId="{31946A58-BCCF-45AC-8522-FAB1F1B28E58}" destId="{BEF4869C-D06F-48EC-9C4C-FA693D7346D1}" srcOrd="1" destOrd="0" presId="urn:microsoft.com/office/officeart/2018/2/layout/IconLabelList"/>
    <dgm:cxn modelId="{52032238-CE1F-4403-BB37-064C102BCA08}" type="presParOf" srcId="{31946A58-BCCF-45AC-8522-FAB1F1B28E58}" destId="{60519455-3FB7-4087-A496-F12178510511}" srcOrd="2" destOrd="0" presId="urn:microsoft.com/office/officeart/2018/2/layout/IconLabelList"/>
    <dgm:cxn modelId="{36B5F715-F295-40B3-98F7-22D7C8AF1963}" type="presParOf" srcId="{A2C965A1-EB64-4399-9538-653D5CAF149A}" destId="{ADABB3CA-DC72-4FF3-93E2-F0C81C5AB371}" srcOrd="1" destOrd="0" presId="urn:microsoft.com/office/officeart/2018/2/layout/IconLabelList"/>
    <dgm:cxn modelId="{DD5CA421-6055-49D9-8064-D43BC628740A}" type="presParOf" srcId="{A2C965A1-EB64-4399-9538-653D5CAF149A}" destId="{F6BA53E3-1118-4D79-B10A-EDC57A749404}" srcOrd="2" destOrd="0" presId="urn:microsoft.com/office/officeart/2018/2/layout/IconLabelList"/>
    <dgm:cxn modelId="{AD52D117-4C89-4C35-BA89-DECD8F8355B2}" type="presParOf" srcId="{F6BA53E3-1118-4D79-B10A-EDC57A749404}" destId="{6139A10D-D8BB-4925-9F45-3B270CDFF049}" srcOrd="0" destOrd="0" presId="urn:microsoft.com/office/officeart/2018/2/layout/IconLabelList"/>
    <dgm:cxn modelId="{BCAA4FF1-525C-4F0C-85A7-8F5A93F03CD8}" type="presParOf" srcId="{F6BA53E3-1118-4D79-B10A-EDC57A749404}" destId="{E00DB8F4-DF78-40D3-BEAD-499375C16A60}" srcOrd="1" destOrd="0" presId="urn:microsoft.com/office/officeart/2018/2/layout/IconLabelList"/>
    <dgm:cxn modelId="{6DF19903-A597-4A45-A6F2-678F66013E49}" type="presParOf" srcId="{F6BA53E3-1118-4D79-B10A-EDC57A749404}" destId="{28DB5BA1-2DDB-487A-8A49-134FFA927DC3}" srcOrd="2" destOrd="0" presId="urn:microsoft.com/office/officeart/2018/2/layout/IconLabelList"/>
    <dgm:cxn modelId="{FA4700B3-3F2F-4C6B-85CA-F3A20550B340}" type="presParOf" srcId="{A2C965A1-EB64-4399-9538-653D5CAF149A}" destId="{B0B99740-043E-4136-BE96-08BC42BC24C6}" srcOrd="3" destOrd="0" presId="urn:microsoft.com/office/officeart/2018/2/layout/IconLabelList"/>
    <dgm:cxn modelId="{855F31BB-6C31-481E-83DF-F5D469015693}" type="presParOf" srcId="{A2C965A1-EB64-4399-9538-653D5CAF149A}" destId="{22F0A846-AE05-4541-AA75-705F11056903}" srcOrd="4" destOrd="0" presId="urn:microsoft.com/office/officeart/2018/2/layout/IconLabelList"/>
    <dgm:cxn modelId="{D2A7297B-7066-4E7B-94A9-488A2226866E}" type="presParOf" srcId="{22F0A846-AE05-4541-AA75-705F11056903}" destId="{0FF4C25F-043B-44D2-B1F5-E985FF3D12BA}" srcOrd="0" destOrd="0" presId="urn:microsoft.com/office/officeart/2018/2/layout/IconLabelList"/>
    <dgm:cxn modelId="{0AC78CCA-3C0A-4355-B851-42CF0E34261D}" type="presParOf" srcId="{22F0A846-AE05-4541-AA75-705F11056903}" destId="{0FA8EE85-D6E6-43AC-BC22-13016FDE3A30}" srcOrd="1" destOrd="0" presId="urn:microsoft.com/office/officeart/2018/2/layout/IconLabelList"/>
    <dgm:cxn modelId="{F6B566A2-15C5-4D4E-88C6-2EF63ED9EAC3}" type="presParOf" srcId="{22F0A846-AE05-4541-AA75-705F11056903}" destId="{42B499B8-8849-48C4-BBE8-8471F7B4083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438DA-92A1-491A-B876-929035E3D72B}">
      <dsp:nvSpPr>
        <dsp:cNvPr id="0" name=""/>
        <dsp:cNvSpPr/>
      </dsp:nvSpPr>
      <dsp:spPr>
        <a:xfrm>
          <a:off x="1240563" y="719584"/>
          <a:ext cx="1305097" cy="1305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519455-3FB7-4087-A496-F12178510511}">
      <dsp:nvSpPr>
        <dsp:cNvPr id="0" name=""/>
        <dsp:cNvSpPr/>
      </dsp:nvSpPr>
      <dsp:spPr>
        <a:xfrm>
          <a:off x="443003" y="2465742"/>
          <a:ext cx="2900216"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Model Details:</a:t>
          </a:r>
          <a:r>
            <a:rPr lang="en-US" sz="1100" kern="1200"/>
            <a:t> </a:t>
          </a:r>
          <a:br>
            <a:rPr lang="en-US" sz="1100" kern="1200"/>
          </a:br>
          <a:r>
            <a:rPr lang="en-US" sz="1100" b="1" kern="1200"/>
            <a:t>Model Name: </a:t>
          </a:r>
          <a:r>
            <a:rPr lang="en-US" sz="1100" kern="1200"/>
            <a:t>LogisticRegression(max_iter=1000, multi_class='multinomial', random_state=100, solver='newton-cg’)</a:t>
          </a:r>
        </a:p>
      </dsp:txBody>
      <dsp:txXfrm>
        <a:off x="443003" y="2465742"/>
        <a:ext cx="2900216" cy="1192500"/>
      </dsp:txXfrm>
    </dsp:sp>
    <dsp:sp modelId="{6139A10D-D8BB-4925-9F45-3B270CDFF049}">
      <dsp:nvSpPr>
        <dsp:cNvPr id="0" name=""/>
        <dsp:cNvSpPr/>
      </dsp:nvSpPr>
      <dsp:spPr>
        <a:xfrm>
          <a:off x="4648317" y="719584"/>
          <a:ext cx="1305097" cy="1305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B5BA1-2DDB-487A-8A49-134FFA927DC3}">
      <dsp:nvSpPr>
        <dsp:cNvPr id="0" name=""/>
        <dsp:cNvSpPr/>
      </dsp:nvSpPr>
      <dsp:spPr>
        <a:xfrm>
          <a:off x="3850758" y="2465742"/>
          <a:ext cx="2900216"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Best Parameters:</a:t>
          </a:r>
          <a:r>
            <a:rPr lang="en-US" sz="1100" kern="1200" dirty="0"/>
            <a:t>{'</a:t>
          </a:r>
          <a:r>
            <a:rPr lang="en-US" sz="1100" kern="1200" dirty="0" err="1"/>
            <a:t>clf</a:t>
          </a:r>
          <a:r>
            <a:rPr lang="en-US" sz="1100" kern="1200" dirty="0"/>
            <a:t>__C': 100, '</a:t>
          </a:r>
          <a:r>
            <a:rPr lang="en-US" sz="1100" kern="1200" dirty="0" err="1"/>
            <a:t>clf</a:t>
          </a:r>
          <a:r>
            <a:rPr lang="en-US" sz="1100" kern="1200" dirty="0"/>
            <a:t>__penalty': 'l2', '</a:t>
          </a:r>
          <a:r>
            <a:rPr lang="en-US" sz="1100" kern="1200" dirty="0" err="1"/>
            <a:t>clf</a:t>
          </a:r>
          <a:r>
            <a:rPr lang="en-US" sz="1100" kern="1200" dirty="0"/>
            <a:t>__solver': 'newton-cg’}</a:t>
          </a:r>
          <a:br>
            <a:rPr lang="en-US" sz="1100" kern="1200" dirty="0"/>
          </a:br>
          <a:br>
            <a:rPr lang="en-US" sz="1100" kern="1200" dirty="0"/>
          </a:br>
          <a:endParaRPr lang="en-US" sz="1100" kern="1200" dirty="0"/>
        </a:p>
      </dsp:txBody>
      <dsp:txXfrm>
        <a:off x="3850758" y="2465742"/>
        <a:ext cx="2900216" cy="1192500"/>
      </dsp:txXfrm>
    </dsp:sp>
    <dsp:sp modelId="{0FF4C25F-043B-44D2-B1F5-E985FF3D12BA}">
      <dsp:nvSpPr>
        <dsp:cNvPr id="0" name=""/>
        <dsp:cNvSpPr/>
      </dsp:nvSpPr>
      <dsp:spPr>
        <a:xfrm>
          <a:off x="8056072" y="719584"/>
          <a:ext cx="1305097" cy="13050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B499B8-8849-48C4-BBE8-8471F7B40838}">
      <dsp:nvSpPr>
        <dsp:cNvPr id="0" name=""/>
        <dsp:cNvSpPr/>
      </dsp:nvSpPr>
      <dsp:spPr>
        <a:xfrm>
          <a:off x="7258512" y="2465742"/>
          <a:ext cx="2900216"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Summary Metrics: </a:t>
          </a:r>
          <a:r>
            <a:rPr lang="en-US" sz="1100" kern="1200" dirty="0"/>
            <a:t>Overall Accuracy: 93%</a:t>
          </a:r>
          <a:br>
            <a:rPr lang="en-US" sz="1100" kern="1200" dirty="0"/>
          </a:br>
          <a:r>
            <a:rPr lang="en-US" sz="1100" kern="1200" dirty="0"/>
            <a:t>Macro Average Precision: 0.93</a:t>
          </a:r>
          <a:br>
            <a:rPr lang="en-US" sz="1100" kern="1200" dirty="0"/>
          </a:br>
          <a:r>
            <a:rPr lang="en-US" sz="1100" kern="1200" dirty="0"/>
            <a:t>Macro Average Recall: 0.93</a:t>
          </a:r>
          <a:br>
            <a:rPr lang="en-US" sz="1100" kern="1200" dirty="0"/>
          </a:br>
          <a:r>
            <a:rPr lang="en-US" sz="1100" kern="1200" dirty="0"/>
            <a:t>Macro Average F1-Score: 0.93</a:t>
          </a:r>
          <a:br>
            <a:rPr lang="en-US" sz="1100" kern="1200" dirty="0"/>
          </a:br>
          <a:r>
            <a:rPr lang="en-US" sz="1100" kern="1200" dirty="0"/>
            <a:t>Weighted Average Precision: 0.93</a:t>
          </a:r>
          <a:br>
            <a:rPr lang="en-US" sz="1100" kern="1200" dirty="0"/>
          </a:br>
          <a:r>
            <a:rPr lang="en-US" sz="1100" kern="1200" dirty="0"/>
            <a:t>Weighted Average Recall: 0.93</a:t>
          </a:r>
          <a:br>
            <a:rPr lang="en-US" sz="1100" kern="1200" dirty="0"/>
          </a:br>
          <a:r>
            <a:rPr lang="en-US" sz="1100" kern="1200" dirty="0"/>
            <a:t>Weighted Average F1-Score: 0.93</a:t>
          </a:r>
        </a:p>
      </dsp:txBody>
      <dsp:txXfrm>
        <a:off x="7258512" y="2465742"/>
        <a:ext cx="2900216" cy="1192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10/7/2024</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10/7/2024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3141154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702109-9DB5-4930-9529-97D0F7F71D9D}" type="slidenum">
              <a:rPr lang="en-US" smtClean="0"/>
              <a:t>5</a:t>
            </a:fld>
            <a:endParaRPr lang="en-US" dirty="0"/>
          </a:p>
        </p:txBody>
      </p:sp>
    </p:spTree>
    <p:extLst>
      <p:ext uri="{BB962C8B-B14F-4D97-AF65-F5344CB8AC3E}">
        <p14:creationId xmlns:p14="http://schemas.microsoft.com/office/powerpoint/2010/main" val="174700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361F1-6DCE-6411-0151-C85AF2B6B9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3EB25A-E032-9484-2A7C-0CA17267CE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381DBF-0A4A-440E-7CA0-61BACB75EF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C6345A-0B9E-9842-090D-448DB2726EFE}"/>
              </a:ext>
            </a:extLst>
          </p:cNvPr>
          <p:cNvSpPr>
            <a:spLocks noGrp="1"/>
          </p:cNvSpPr>
          <p:nvPr>
            <p:ph type="sldNum" sz="quarter" idx="5"/>
          </p:nvPr>
        </p:nvSpPr>
        <p:spPr/>
        <p:txBody>
          <a:bodyPr/>
          <a:lstStyle/>
          <a:p>
            <a:fld id="{96702109-9DB5-4930-9529-97D0F7F71D9D}" type="slidenum">
              <a:rPr lang="en-US" smtClean="0"/>
              <a:t>6</a:t>
            </a:fld>
            <a:endParaRPr lang="en-US" dirty="0"/>
          </a:p>
        </p:txBody>
      </p:sp>
    </p:spTree>
    <p:extLst>
      <p:ext uri="{BB962C8B-B14F-4D97-AF65-F5344CB8AC3E}">
        <p14:creationId xmlns:p14="http://schemas.microsoft.com/office/powerpoint/2010/main" val="931021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CB7F4-497F-917D-36F9-8328C51971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01DE28-26A8-F882-76DE-ED6AC82797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E9A19E-15EE-EFE0-405F-B24D6CA5C6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14E7C9-EF48-BCFC-4B30-65DB9EF50570}"/>
              </a:ext>
            </a:extLst>
          </p:cNvPr>
          <p:cNvSpPr>
            <a:spLocks noGrp="1"/>
          </p:cNvSpPr>
          <p:nvPr>
            <p:ph type="sldNum" sz="quarter" idx="5"/>
          </p:nvPr>
        </p:nvSpPr>
        <p:spPr/>
        <p:txBody>
          <a:bodyPr/>
          <a:lstStyle/>
          <a:p>
            <a:fld id="{96702109-9DB5-4930-9529-97D0F7F71D9D}" type="slidenum">
              <a:rPr lang="en-US" smtClean="0"/>
              <a:t>7</a:t>
            </a:fld>
            <a:endParaRPr lang="en-US" dirty="0"/>
          </a:p>
        </p:txBody>
      </p:sp>
    </p:spTree>
    <p:extLst>
      <p:ext uri="{BB962C8B-B14F-4D97-AF65-F5344CB8AC3E}">
        <p14:creationId xmlns:p14="http://schemas.microsoft.com/office/powerpoint/2010/main" val="3474955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3AD4B-0EA9-2AE3-9580-18F01BFF32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38C063-8948-729B-D4D8-00B0AC50D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C9F0F-0CDE-2003-03D2-1DAE5EE35D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3D56E0-C0E4-FD4D-28BC-8FE1E5F3AEBD}"/>
              </a:ext>
            </a:extLst>
          </p:cNvPr>
          <p:cNvSpPr>
            <a:spLocks noGrp="1"/>
          </p:cNvSpPr>
          <p:nvPr>
            <p:ph type="sldNum" sz="quarter" idx="5"/>
          </p:nvPr>
        </p:nvSpPr>
        <p:spPr/>
        <p:txBody>
          <a:bodyPr/>
          <a:lstStyle/>
          <a:p>
            <a:fld id="{96702109-9DB5-4930-9529-97D0F7F71D9D}" type="slidenum">
              <a:rPr lang="en-US" smtClean="0"/>
              <a:t>8</a:t>
            </a:fld>
            <a:endParaRPr lang="en-US" dirty="0"/>
          </a:p>
        </p:txBody>
      </p:sp>
    </p:spTree>
    <p:extLst>
      <p:ext uri="{BB962C8B-B14F-4D97-AF65-F5344CB8AC3E}">
        <p14:creationId xmlns:p14="http://schemas.microsoft.com/office/powerpoint/2010/main" val="362335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485EB-EC71-AF4A-583E-620C1BDC2C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90D1B0-D098-CB34-4B3A-01594BBD77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892399-99A4-DE8C-4067-A08F8FE490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E91079-70CB-B919-F7D7-767F079FF002}"/>
              </a:ext>
            </a:extLst>
          </p:cNvPr>
          <p:cNvSpPr>
            <a:spLocks noGrp="1"/>
          </p:cNvSpPr>
          <p:nvPr>
            <p:ph type="sldNum" sz="quarter" idx="5"/>
          </p:nvPr>
        </p:nvSpPr>
        <p:spPr/>
        <p:txBody>
          <a:bodyPr/>
          <a:lstStyle/>
          <a:p>
            <a:fld id="{96702109-9DB5-4930-9529-97D0F7F71D9D}" type="slidenum">
              <a:rPr lang="en-US" smtClean="0"/>
              <a:t>9</a:t>
            </a:fld>
            <a:endParaRPr lang="en-US" dirty="0"/>
          </a:p>
        </p:txBody>
      </p:sp>
    </p:spTree>
    <p:extLst>
      <p:ext uri="{BB962C8B-B14F-4D97-AF65-F5344CB8AC3E}">
        <p14:creationId xmlns:p14="http://schemas.microsoft.com/office/powerpoint/2010/main" val="1072174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10</a:t>
            </a:fld>
            <a:endParaRPr lang="en-US" dirty="0"/>
          </a:p>
        </p:txBody>
      </p:sp>
    </p:spTree>
    <p:extLst>
      <p:ext uri="{BB962C8B-B14F-4D97-AF65-F5344CB8AC3E}">
        <p14:creationId xmlns:p14="http://schemas.microsoft.com/office/powerpoint/2010/main" val="281018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p:spPr>
        <p:txBody>
          <a:bodyPr/>
          <a:lstStyle/>
          <a:p>
            <a:r>
              <a:rPr lang="en-US" dirty="0"/>
              <a:t>Assignment -2 </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7924800" y="4246790"/>
            <a:ext cx="3581400" cy="2081213"/>
          </a:xfrm>
        </p:spPr>
        <p:txBody>
          <a:bodyPr/>
          <a:lstStyle/>
          <a:p>
            <a:r>
              <a:rPr lang="en-US" dirty="0"/>
              <a:t>Jay Panchal</a:t>
            </a:r>
          </a:p>
          <a:p>
            <a:r>
              <a:rPr lang="en-US" dirty="0"/>
              <a:t>100960958</a:t>
            </a:r>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5" y="2332139"/>
            <a:ext cx="3982780" cy="1501630"/>
          </a:xfrm>
        </p:spPr>
        <p:txBody>
          <a:bodyPr/>
          <a:lstStyle/>
          <a:p>
            <a:r>
              <a:rPr lang="en-US" sz="5400" dirty="0"/>
              <a:t>Thank you!</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10</a:t>
            </a:fld>
            <a:endParaRPr lang="en-US" dirty="0"/>
          </a:p>
        </p:txBody>
      </p:sp>
    </p:spTree>
    <p:extLst>
      <p:ext uri="{BB962C8B-B14F-4D97-AF65-F5344CB8AC3E}">
        <p14:creationId xmlns:p14="http://schemas.microsoft.com/office/powerpoint/2010/main" val="183365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p:spPr>
        <p:txBody>
          <a:bodyPr/>
          <a:lstStyle/>
          <a:p>
            <a:r>
              <a:rPr lang="en-US" dirty="0"/>
              <a:t>Agenda</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89663" y="3525611"/>
            <a:ext cx="5816600" cy="2720975"/>
          </a:xfrm>
        </p:spPr>
        <p:txBody>
          <a:bodyPr>
            <a:normAutofit/>
          </a:bodyPr>
          <a:lstStyle/>
          <a:p>
            <a:r>
              <a:rPr lang="en-US" dirty="0"/>
              <a:t>Rationale Statement</a:t>
            </a:r>
          </a:p>
          <a:p>
            <a:r>
              <a:rPr lang="en-US" dirty="0"/>
              <a:t>Learning Curve</a:t>
            </a:r>
          </a:p>
          <a:p>
            <a:r>
              <a:rPr lang="en-US" dirty="0"/>
              <a:t>Model Summary &amp; Detailed Matrix</a:t>
            </a:r>
          </a:p>
          <a:p>
            <a:r>
              <a:rPr lang="en-US" dirty="0"/>
              <a:t>ROC/AUC Curve</a:t>
            </a:r>
          </a:p>
          <a:p>
            <a:r>
              <a:rPr lang="en-US" dirty="0"/>
              <a:t>Recommendations for Mr. John Hughes</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7"/>
            <a:ext cx="5410197" cy="1982171"/>
          </a:xfrm>
        </p:spPr>
        <p:txBody>
          <a:bodyPr/>
          <a:lstStyle/>
          <a:p>
            <a:r>
              <a:rPr lang="en-US" dirty="0"/>
              <a:t>Rationale Statement</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7199" y="2114026"/>
            <a:ext cx="5800988" cy="4130928"/>
          </a:xfrm>
        </p:spPr>
        <p:txBody>
          <a:bodyPr>
            <a:normAutofit fontScale="92500"/>
          </a:bodyPr>
          <a:lstStyle/>
          <a:p>
            <a:r>
              <a:rPr lang="en-US" dirty="0"/>
              <a:t>The primary objective of this project is to develop a Logistic Regression model for Mr. John Hughes utilizing the WheatData.csv dataset, which comprises 210 observations and 8 variables. The dataset includes essential independent variables—area (A), perimeter (P), compactness (C), length of kernel (LK), width of kernel (WK), asymmetry coefficient (</a:t>
            </a:r>
            <a:r>
              <a:rPr lang="en-US" dirty="0" err="1"/>
              <a:t>A_coef</a:t>
            </a:r>
            <a:r>
              <a:rPr lang="en-US" dirty="0"/>
              <a:t>), and length of kernel groove (</a:t>
            </a:r>
            <a:r>
              <a:rPr lang="en-US" dirty="0" err="1"/>
              <a:t>LkG</a:t>
            </a:r>
            <a:r>
              <a:rPr lang="en-US" dirty="0"/>
              <a:t>)—to effectively predict the risk levels associated with different wheat </a:t>
            </a:r>
            <a:r>
              <a:rPr lang="en-US" dirty="0" err="1"/>
              <a:t>types.The</a:t>
            </a:r>
            <a:r>
              <a:rPr lang="en-US" dirty="0"/>
              <a:t> dependent variable categorizes the wheat into three classes: Kama (0), Rosa (1), and Canadian (2). By employing a Logistic Regression model, we aim to identify the likelihood of each wheat type based on the provided features.</a:t>
            </a: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619875" y="725487"/>
            <a:ext cx="5388490" cy="5519467"/>
          </a:xfrm>
        </p:spPr>
      </p:pic>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a:t>
            </a:fld>
            <a:endParaRPr lang="en-US" dirty="0"/>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2" name="Group 21">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3" name="Straight Connector 22">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Freeform: Shape 52">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5" name="Freeform: Shape 54">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59" name="Group 58">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0" name="Straight Connector 59">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0" name="Rectangle 89">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2" name="Rectangle 91">
            <a:extLst>
              <a:ext uri="{FF2B5EF4-FFF2-40B4-BE49-F238E27FC236}">
                <a16:creationId xmlns:a16="http://schemas.microsoft.com/office/drawing/2014/main" id="{F40B5B8B-1859-452F-A82A-CDD8D2518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4" name="Right Triangle 93">
            <a:extLst>
              <a:ext uri="{FF2B5EF4-FFF2-40B4-BE49-F238E27FC236}">
                <a16:creationId xmlns:a16="http://schemas.microsoft.com/office/drawing/2014/main" id="{65BF84F9-3CC3-492E-BF19-8E32FBB3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96085" y="1566850"/>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lowchart: Document 95">
            <a:extLst>
              <a:ext uri="{FF2B5EF4-FFF2-40B4-BE49-F238E27FC236}">
                <a16:creationId xmlns:a16="http://schemas.microsoft.com/office/drawing/2014/main" id="{0CCF3E0C-EF46-4FD7-8134-966F9FE8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2">
              <a:lumMod val="40000"/>
              <a:lumOff val="6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8" name="Group 97">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837" y="-76200"/>
            <a:ext cx="12214827" cy="6858000"/>
            <a:chOff x="-6214" y="-1"/>
            <a:chExt cx="12214827" cy="6858000"/>
          </a:xfrm>
        </p:grpSpPr>
        <p:cxnSp>
          <p:nvCxnSpPr>
            <p:cNvPr id="99" name="Straight Connector 98">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457200" y="728905"/>
            <a:ext cx="4952999" cy="2244178"/>
          </a:xfrm>
        </p:spPr>
        <p:txBody>
          <a:bodyPr vert="horz" lIns="91440" tIns="45720" rIns="91440" bIns="45720" rtlCol="0" anchor="ctr">
            <a:normAutofit/>
          </a:bodyPr>
          <a:lstStyle/>
          <a:p>
            <a:pPr algn="l"/>
            <a:r>
              <a:rPr lang="en-US">
                <a:solidFill>
                  <a:schemeClr val="tx2"/>
                </a:solidFill>
              </a:rPr>
              <a:t>Learning Curve</a:t>
            </a:r>
          </a:p>
        </p:txBody>
      </p:sp>
      <p:sp>
        <p:nvSpPr>
          <p:cNvPr id="3" name="Content Placeholder 2">
            <a:extLst>
              <a:ext uri="{FF2B5EF4-FFF2-40B4-BE49-F238E27FC236}">
                <a16:creationId xmlns:a16="http://schemas.microsoft.com/office/drawing/2014/main" id="{DE7D987B-56F0-D012-E939-7CE1FA804981}"/>
              </a:ext>
            </a:extLst>
          </p:cNvPr>
          <p:cNvSpPr>
            <a:spLocks noGrp="1"/>
          </p:cNvSpPr>
          <p:nvPr>
            <p:ph sz="quarter" idx="13"/>
          </p:nvPr>
        </p:nvSpPr>
        <p:spPr>
          <a:xfrm>
            <a:off x="457200" y="2281169"/>
            <a:ext cx="4952999" cy="3740323"/>
          </a:xfrm>
        </p:spPr>
        <p:txBody>
          <a:bodyPr vert="horz" lIns="91440" tIns="45720" rIns="91440" bIns="45720" rtlCol="0">
            <a:normAutofit/>
          </a:bodyPr>
          <a:lstStyle/>
          <a:p>
            <a:pPr marL="228600" indent="-228600">
              <a:lnSpc>
                <a:spcPct val="100000"/>
              </a:lnSpc>
              <a:buFont typeface="+mj-lt"/>
              <a:buAutoNum type="arabicPeriod"/>
            </a:pPr>
            <a:r>
              <a:rPr lang="en-US" sz="1200" dirty="0">
                <a:solidFill>
                  <a:schemeClr val="tx2"/>
                </a:solidFill>
              </a:rPr>
              <a:t>The learning curve for the Logistic Regression model illustrates the </a:t>
            </a:r>
            <a:r>
              <a:rPr lang="en-US" sz="1200" b="1" dirty="0">
                <a:solidFill>
                  <a:schemeClr val="tx2"/>
                </a:solidFill>
              </a:rPr>
              <a:t>recall</a:t>
            </a:r>
            <a:r>
              <a:rPr lang="en-US" sz="1200" dirty="0">
                <a:solidFill>
                  <a:schemeClr val="tx2"/>
                </a:solidFill>
              </a:rPr>
              <a:t> on both the training and validation sets across increasing numbers of training samples. Here's an interpretation based on the curve provided:</a:t>
            </a:r>
          </a:p>
          <a:p>
            <a:pPr marL="228600" indent="-228600">
              <a:lnSpc>
                <a:spcPct val="100000"/>
              </a:lnSpc>
              <a:buFont typeface="+mj-lt"/>
              <a:buAutoNum type="arabicPeriod"/>
            </a:pPr>
            <a:r>
              <a:rPr lang="en-US" sz="1200" b="1" dirty="0">
                <a:solidFill>
                  <a:schemeClr val="tx2"/>
                </a:solidFill>
              </a:rPr>
              <a:t>High Training Recall Across All Samples</a:t>
            </a:r>
            <a:r>
              <a:rPr lang="en-US" sz="1200" dirty="0">
                <a:solidFill>
                  <a:schemeClr val="tx2"/>
                </a:solidFill>
              </a:rPr>
              <a:t>:</a:t>
            </a:r>
          </a:p>
          <a:p>
            <a:pPr marL="228600" lvl="1" indent="-228600">
              <a:lnSpc>
                <a:spcPct val="100000"/>
              </a:lnSpc>
              <a:buFont typeface="+mj-lt"/>
              <a:buAutoNum type="arabicPeriod"/>
            </a:pPr>
            <a:r>
              <a:rPr lang="en-US" sz="1200" dirty="0">
                <a:solidFill>
                  <a:schemeClr val="tx2"/>
                </a:solidFill>
              </a:rPr>
              <a:t>The model consistently shows high training recall, maintaining values close to </a:t>
            </a:r>
            <a:r>
              <a:rPr lang="en-US" sz="1200" b="1" dirty="0">
                <a:solidFill>
                  <a:schemeClr val="tx2"/>
                </a:solidFill>
              </a:rPr>
              <a:t>1.0</a:t>
            </a:r>
            <a:r>
              <a:rPr lang="en-US" sz="1200" dirty="0">
                <a:solidFill>
                  <a:schemeClr val="tx2"/>
                </a:solidFill>
              </a:rPr>
              <a:t> throughout. This indicates that the Logistic Regression model is performing exceptionally well on the training set and is able to fit the data with high accuracy.</a:t>
            </a:r>
          </a:p>
          <a:p>
            <a:pPr marL="228600" indent="-228600">
              <a:lnSpc>
                <a:spcPct val="100000"/>
              </a:lnSpc>
              <a:buFont typeface="+mj-lt"/>
              <a:buAutoNum type="arabicPeriod"/>
            </a:pPr>
            <a:r>
              <a:rPr lang="en-US" sz="1200" b="1" dirty="0">
                <a:solidFill>
                  <a:schemeClr val="tx2"/>
                </a:solidFill>
              </a:rPr>
              <a:t>Stabilization of Validation Recall</a:t>
            </a:r>
            <a:r>
              <a:rPr lang="en-US" sz="1200" dirty="0">
                <a:solidFill>
                  <a:schemeClr val="tx2"/>
                </a:solidFill>
              </a:rPr>
              <a:t>:</a:t>
            </a:r>
          </a:p>
          <a:p>
            <a:pPr marL="228600" lvl="1" indent="-228600">
              <a:lnSpc>
                <a:spcPct val="100000"/>
              </a:lnSpc>
              <a:buFont typeface="+mj-lt"/>
              <a:buAutoNum type="arabicPeriod"/>
            </a:pPr>
            <a:r>
              <a:rPr lang="en-US" sz="1200" dirty="0">
                <a:solidFill>
                  <a:schemeClr val="tx2"/>
                </a:solidFill>
              </a:rPr>
              <a:t>The validation recall starts slightly lower but </a:t>
            </a:r>
            <a:r>
              <a:rPr lang="en-US" sz="1200" b="1" dirty="0">
                <a:solidFill>
                  <a:schemeClr val="tx2"/>
                </a:solidFill>
              </a:rPr>
              <a:t>stabilizes around 0.9</a:t>
            </a:r>
            <a:r>
              <a:rPr lang="en-US" sz="1200" dirty="0">
                <a:solidFill>
                  <a:schemeClr val="tx2"/>
                </a:solidFill>
              </a:rPr>
              <a:t> as more samples are used for training. The slight gap between training and validation recall suggests that while the model is generalizing well, some minor overfitting may be occurring. However, the gap is not large, meaning the model is quite robust.</a:t>
            </a:r>
          </a:p>
        </p:txBody>
      </p:sp>
      <p:pic>
        <p:nvPicPr>
          <p:cNvPr id="5" name="Picture 4">
            <a:extLst>
              <a:ext uri="{FF2B5EF4-FFF2-40B4-BE49-F238E27FC236}">
                <a16:creationId xmlns:a16="http://schemas.microsoft.com/office/drawing/2014/main" id="{A5C8BE14-6AB6-EED7-1E99-36A5A90AC4E0}"/>
              </a:ext>
            </a:extLst>
          </p:cNvPr>
          <p:cNvPicPr>
            <a:picLocks noChangeAspect="1"/>
          </p:cNvPicPr>
          <p:nvPr/>
        </p:nvPicPr>
        <p:blipFill>
          <a:blip r:embed="rId3"/>
          <a:srcRect l="-845" r="-741" b="2"/>
          <a:stretch/>
        </p:blipFill>
        <p:spPr>
          <a:xfrm>
            <a:off x="5477906" y="1449153"/>
            <a:ext cx="6172848" cy="4739590"/>
          </a:xfrm>
          <a:prstGeom prst="rect">
            <a:avLst/>
          </a:prstGeom>
        </p:spPr>
      </p:pic>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4</a:t>
            </a:fld>
            <a:endParaRPr lang="en-US" cap="all">
              <a:solidFill>
                <a:schemeClr val="tx2"/>
              </a:solidFill>
            </a:endParaRPr>
          </a:p>
        </p:txBody>
      </p:sp>
    </p:spTree>
    <p:extLst>
      <p:ext uri="{BB962C8B-B14F-4D97-AF65-F5344CB8AC3E}">
        <p14:creationId xmlns:p14="http://schemas.microsoft.com/office/powerpoint/2010/main" val="310622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1"/>
            <a:ext cx="11502142" cy="1499851"/>
          </a:xfrm>
        </p:spPr>
        <p:txBody>
          <a:bodyPr/>
          <a:lstStyle/>
          <a:p>
            <a:r>
              <a:rPr lang="en-US" dirty="0"/>
              <a:t>Summary Of Confusion Matrix</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5</a:t>
            </a:fld>
            <a:endParaRPr lang="en-US" dirty="0"/>
          </a:p>
        </p:txBody>
      </p:sp>
      <p:graphicFrame>
        <p:nvGraphicFramePr>
          <p:cNvPr id="9" name="Content Placeholder 6">
            <a:extLst>
              <a:ext uri="{FF2B5EF4-FFF2-40B4-BE49-F238E27FC236}">
                <a16:creationId xmlns:a16="http://schemas.microsoft.com/office/drawing/2014/main" id="{ED16FA44-F3AF-E511-3F20-081122403099}"/>
              </a:ext>
            </a:extLst>
          </p:cNvPr>
          <p:cNvGraphicFramePr>
            <a:graphicFrameLocks noGrp="1"/>
          </p:cNvGraphicFramePr>
          <p:nvPr>
            <p:ph sz="quarter" idx="13"/>
            <p:extLst>
              <p:ext uri="{D42A27DB-BD31-4B8C-83A1-F6EECF244321}">
                <p14:modId xmlns:p14="http://schemas.microsoft.com/office/powerpoint/2010/main" val="3279676300"/>
              </p:ext>
            </p:extLst>
          </p:nvPr>
        </p:nvGraphicFramePr>
        <p:xfrm>
          <a:off x="304804" y="1942010"/>
          <a:ext cx="10601733" cy="43778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28073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CE77B5-24B9-3B86-DB19-FC8591DEE53F}"/>
            </a:ext>
          </a:extLst>
        </p:cNvPr>
        <p:cNvGrpSpPr/>
        <p:nvPr/>
      </p:nvGrpSpPr>
      <p:grpSpPr>
        <a:xfrm>
          <a:off x="0" y="0"/>
          <a:ext cx="0" cy="0"/>
          <a:chOff x="0" y="0"/>
          <a:chExt cx="0" cy="0"/>
        </a:xfrm>
      </p:grpSpPr>
      <p:sp>
        <p:nvSpPr>
          <p:cNvPr id="155" name="Rectangle 1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6" name="Group 155">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7" name="Freeform: Shape 156">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8" name="Freeform: Shape 157">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9" name="Rectangle 15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0" name="Group 159">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61" name="Freeform: Shape 160">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62" name="Group 161">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6" name="Straight Connector 85">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63" name="Rectangle 16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4" name="Rectangle 163">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5" name="Right Triangle 164">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lowchart: Document 16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7" name="Group 166">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5" name="Straight Connector 12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1EC7CA79-57C8-28D3-B77F-593CEC789645}"/>
              </a:ext>
            </a:extLst>
          </p:cNvPr>
          <p:cNvSpPr>
            <a:spLocks noGrp="1"/>
          </p:cNvSpPr>
          <p:nvPr>
            <p:ph type="title"/>
          </p:nvPr>
        </p:nvSpPr>
        <p:spPr>
          <a:xfrm>
            <a:off x="434662" y="805335"/>
            <a:ext cx="6159160" cy="1690427"/>
          </a:xfrm>
        </p:spPr>
        <p:txBody>
          <a:bodyPr vert="horz" lIns="91440" tIns="45720" rIns="91440" bIns="45720" rtlCol="0" anchor="ctr">
            <a:normAutofit/>
          </a:bodyPr>
          <a:lstStyle/>
          <a:p>
            <a:pPr algn="l"/>
            <a:r>
              <a:rPr lang="en-US" dirty="0">
                <a:solidFill>
                  <a:schemeClr val="tx2"/>
                </a:solidFill>
              </a:rPr>
              <a:t>Summary Of Confusion Matrix</a:t>
            </a:r>
          </a:p>
        </p:txBody>
      </p:sp>
      <p:sp>
        <p:nvSpPr>
          <p:cNvPr id="7" name="Content Placeholder 6">
            <a:extLst>
              <a:ext uri="{FF2B5EF4-FFF2-40B4-BE49-F238E27FC236}">
                <a16:creationId xmlns:a16="http://schemas.microsoft.com/office/drawing/2014/main" id="{4CDA24E9-BAE3-CF68-2840-2E670F8E3E97}"/>
              </a:ext>
            </a:extLst>
          </p:cNvPr>
          <p:cNvSpPr>
            <a:spLocks noGrp="1"/>
          </p:cNvSpPr>
          <p:nvPr>
            <p:ph sz="quarter" idx="13"/>
          </p:nvPr>
        </p:nvSpPr>
        <p:spPr>
          <a:xfrm>
            <a:off x="420899" y="2474809"/>
            <a:ext cx="6159160" cy="3789006"/>
          </a:xfrm>
        </p:spPr>
        <p:txBody>
          <a:bodyPr vert="horz" lIns="91440" tIns="45720" rIns="91440" bIns="45720" rtlCol="0">
            <a:normAutofit/>
          </a:bodyPr>
          <a:lstStyle/>
          <a:p>
            <a:pPr>
              <a:lnSpc>
                <a:spcPct val="100000"/>
              </a:lnSpc>
            </a:pPr>
            <a:r>
              <a:rPr lang="en-US" sz="1200" b="1" dirty="0">
                <a:solidFill>
                  <a:schemeClr val="tx2"/>
                </a:solidFill>
              </a:rPr>
              <a:t>Detailed Insights:</a:t>
            </a:r>
            <a:br>
              <a:rPr lang="en-US" sz="1200" dirty="0">
                <a:solidFill>
                  <a:schemeClr val="tx2"/>
                </a:solidFill>
              </a:rPr>
            </a:br>
            <a:r>
              <a:rPr lang="en-US" sz="1200" b="1" dirty="0">
                <a:solidFill>
                  <a:schemeClr val="tx2"/>
                </a:solidFill>
              </a:rPr>
              <a:t>Kama Class:</a:t>
            </a:r>
            <a:br>
              <a:rPr lang="en-US" sz="1200" dirty="0">
                <a:solidFill>
                  <a:schemeClr val="tx2"/>
                </a:solidFill>
              </a:rPr>
            </a:br>
            <a:r>
              <a:rPr lang="en-US" sz="1200" dirty="0">
                <a:solidFill>
                  <a:schemeClr val="tx2"/>
                </a:solidFill>
              </a:rPr>
              <a:t>Precision: 0.93Indicates that 93% of the instances predicted as Kama are actually Kama.</a:t>
            </a:r>
            <a:br>
              <a:rPr lang="en-US" sz="1200" dirty="0">
                <a:solidFill>
                  <a:schemeClr val="tx2"/>
                </a:solidFill>
              </a:rPr>
            </a:br>
            <a:r>
              <a:rPr lang="en-US" sz="1200" dirty="0">
                <a:solidFill>
                  <a:schemeClr val="tx2"/>
                </a:solidFill>
              </a:rPr>
              <a:t>Recall: 0.93Reflects that 93% of actual Kama instances were correctly identified.</a:t>
            </a:r>
            <a:br>
              <a:rPr lang="en-US" sz="1200" dirty="0">
                <a:solidFill>
                  <a:schemeClr val="tx2"/>
                </a:solidFill>
              </a:rPr>
            </a:br>
            <a:r>
              <a:rPr lang="en-US" sz="1200" dirty="0">
                <a:solidFill>
                  <a:schemeClr val="tx2"/>
                </a:solidFill>
              </a:rPr>
              <a:t>F1-Score: 0.93Shows a balanced performance for Kama, suggesting the model has high reliability for this class.</a:t>
            </a:r>
            <a:br>
              <a:rPr lang="en-US" sz="1200" dirty="0">
                <a:solidFill>
                  <a:schemeClr val="tx2"/>
                </a:solidFill>
              </a:rPr>
            </a:br>
            <a:r>
              <a:rPr lang="en-US" sz="1200" dirty="0">
                <a:solidFill>
                  <a:schemeClr val="tx2"/>
                </a:solidFill>
              </a:rPr>
              <a:t>Support: 14Number of true instances of the Kama class.</a:t>
            </a:r>
          </a:p>
          <a:p>
            <a:pPr>
              <a:lnSpc>
                <a:spcPct val="100000"/>
              </a:lnSpc>
            </a:pPr>
            <a:r>
              <a:rPr lang="en-US" sz="1200" b="1" dirty="0">
                <a:solidFill>
                  <a:schemeClr val="tx2"/>
                </a:solidFill>
              </a:rPr>
              <a:t>Rosa Class:</a:t>
            </a:r>
          </a:p>
          <a:p>
            <a:pPr>
              <a:lnSpc>
                <a:spcPct val="100000"/>
              </a:lnSpc>
            </a:pPr>
            <a:r>
              <a:rPr lang="en-US" sz="1200" dirty="0">
                <a:solidFill>
                  <a:schemeClr val="tx2"/>
                </a:solidFill>
              </a:rPr>
              <a:t>Precision: 0.92Indicates that 92% of the instances predicted as Rosa are actually Rosa.</a:t>
            </a:r>
          </a:p>
          <a:p>
            <a:pPr>
              <a:lnSpc>
                <a:spcPct val="100000"/>
              </a:lnSpc>
            </a:pPr>
            <a:r>
              <a:rPr lang="en-US" sz="1200" dirty="0">
                <a:solidFill>
                  <a:schemeClr val="tx2"/>
                </a:solidFill>
              </a:rPr>
              <a:t>Recall: 0.86Shows that the model correctly identifies 86% of actual Rosa instances.</a:t>
            </a:r>
          </a:p>
          <a:p>
            <a:pPr>
              <a:lnSpc>
                <a:spcPct val="100000"/>
              </a:lnSpc>
            </a:pPr>
            <a:r>
              <a:rPr lang="en-US" sz="1200" dirty="0">
                <a:solidFill>
                  <a:schemeClr val="tx2"/>
                </a:solidFill>
              </a:rPr>
              <a:t>F1-Score: 0.89Suggests some trade-off between precision and recall; the lower recall indicates room for improvement in correctly classifying Rosa.</a:t>
            </a:r>
          </a:p>
          <a:p>
            <a:pPr>
              <a:lnSpc>
                <a:spcPct val="100000"/>
              </a:lnSpc>
            </a:pPr>
            <a:r>
              <a:rPr lang="en-US" sz="1200" dirty="0">
                <a:solidFill>
                  <a:schemeClr val="tx2"/>
                </a:solidFill>
              </a:rPr>
              <a:t>Support: 14Number of true instances of the Rosa class.</a:t>
            </a:r>
          </a:p>
        </p:txBody>
      </p:sp>
      <p:pic>
        <p:nvPicPr>
          <p:cNvPr id="8" name="Picture 7" descr="A screenshot of a computer&#10;&#10;Description automatically generated">
            <a:extLst>
              <a:ext uri="{FF2B5EF4-FFF2-40B4-BE49-F238E27FC236}">
                <a16:creationId xmlns:a16="http://schemas.microsoft.com/office/drawing/2014/main" id="{F89AFE1B-D192-88D2-1B48-F638D408B1EC}"/>
              </a:ext>
            </a:extLst>
          </p:cNvPr>
          <p:cNvPicPr>
            <a:picLocks noChangeAspect="1"/>
          </p:cNvPicPr>
          <p:nvPr/>
        </p:nvPicPr>
        <p:blipFill>
          <a:blip r:embed="rId3"/>
          <a:srcRect t="1147"/>
          <a:stretch/>
        </p:blipFill>
        <p:spPr>
          <a:xfrm>
            <a:off x="6661250" y="2155330"/>
            <a:ext cx="5331880" cy="2859369"/>
          </a:xfrm>
          <a:prstGeom prst="rect">
            <a:avLst/>
          </a:prstGeom>
        </p:spPr>
      </p:pic>
      <p:sp>
        <p:nvSpPr>
          <p:cNvPr id="6" name="Slide Number Placeholder 5">
            <a:extLst>
              <a:ext uri="{FF2B5EF4-FFF2-40B4-BE49-F238E27FC236}">
                <a16:creationId xmlns:a16="http://schemas.microsoft.com/office/drawing/2014/main" id="{17FAEB26-97A0-7809-0FCF-7F5F570CFEB4}"/>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6</a:t>
            </a:fld>
            <a:endParaRPr lang="en-US" cap="all">
              <a:solidFill>
                <a:schemeClr val="tx2"/>
              </a:solidFill>
            </a:endParaRPr>
          </a:p>
        </p:txBody>
      </p:sp>
    </p:spTree>
    <p:extLst>
      <p:ext uri="{BB962C8B-B14F-4D97-AF65-F5344CB8AC3E}">
        <p14:creationId xmlns:p14="http://schemas.microsoft.com/office/powerpoint/2010/main" val="158015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CCACC1-93E3-6797-11D3-BC96FF99569F}"/>
            </a:ext>
          </a:extLst>
        </p:cNvPr>
        <p:cNvGrpSpPr/>
        <p:nvPr/>
      </p:nvGrpSpPr>
      <p:grpSpPr>
        <a:xfrm>
          <a:off x="0" y="0"/>
          <a:ext cx="0" cy="0"/>
          <a:chOff x="0" y="0"/>
          <a:chExt cx="0" cy="0"/>
        </a:xfrm>
      </p:grpSpPr>
      <p:sp>
        <p:nvSpPr>
          <p:cNvPr id="155" name="Rectangle 154">
            <a:extLst>
              <a:ext uri="{FF2B5EF4-FFF2-40B4-BE49-F238E27FC236}">
                <a16:creationId xmlns:a16="http://schemas.microsoft.com/office/drawing/2014/main" id="{F6698369-24EA-9D5B-F53F-30C3F4309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6" name="Group 155">
            <a:extLst>
              <a:ext uri="{FF2B5EF4-FFF2-40B4-BE49-F238E27FC236}">
                <a16:creationId xmlns:a16="http://schemas.microsoft.com/office/drawing/2014/main" id="{EAF042E5-10EC-9B68-B25F-D085169FE7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DC54178F-9998-320F-D2DF-E65CA8E2F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C4493EA-8038-07F8-C5FA-38A2AD0527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89FBBE0-BD2A-50C1-E800-FD9220249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292106C-0BFA-5F9D-592B-B33B4ECA83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B4E9126-9307-8E6F-6425-79BDDB8346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F47EBFF-C34A-8D98-D3A2-B2D5DAEC67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6B4FC5-59DC-D9E1-781A-D82EF475F6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902AE24-EE20-5A3F-163F-7A5124B7EE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810857-417B-7F90-7979-031645A17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DD4DC69-8D38-04FE-BCFC-2C57B8710B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3A7C871-7FF3-6670-43D6-382DDCE85B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7136CDB-4DB4-582F-38F6-4832685E1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F113B78-8EAD-8F38-5603-D919D5375B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5BCF17E-DD9E-768E-1851-8842B7074C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3F0ECFD-30C0-36AF-526E-C886D722F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61B08A-9B3D-D8C6-6019-799950DE8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E2E881-E91E-E691-B4EB-3FBD9AF7AB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2F645C-FB45-EF81-D397-0B0879C1C6F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5947150-E0A9-2C6E-6D12-E5B769A302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4ECDBAA-77CC-240A-4BCC-D97D44C155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45CB51-5B74-8172-FF31-EECC62D2C8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CAAD099-F97C-6702-A8C0-B55304CFA8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2EF987-1410-8022-7FA5-29F461168B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56132DA-FF70-9BE7-E33B-4CB3ED322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322BE2-8B12-C02B-D9E0-0389647D0C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93A93E8-AAFA-5243-E4E5-5860E50DC2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3018660-71C5-7F2E-A482-96D223F631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2B739C9-E93F-DBFC-1D65-A9973D049C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B5C3D26-D4AC-2BF4-3D84-37ECCE7FE7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7" name="Freeform: Shape 156">
            <a:extLst>
              <a:ext uri="{FF2B5EF4-FFF2-40B4-BE49-F238E27FC236}">
                <a16:creationId xmlns:a16="http://schemas.microsoft.com/office/drawing/2014/main" id="{5E7A30E4-9F10-3BEA-E480-6B2FC16EA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8" name="Freeform: Shape 157">
            <a:extLst>
              <a:ext uri="{FF2B5EF4-FFF2-40B4-BE49-F238E27FC236}">
                <a16:creationId xmlns:a16="http://schemas.microsoft.com/office/drawing/2014/main" id="{2C514D23-BBF5-08E7-F7B5-B19803BC5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9" name="Rectangle 158">
            <a:extLst>
              <a:ext uri="{FF2B5EF4-FFF2-40B4-BE49-F238E27FC236}">
                <a16:creationId xmlns:a16="http://schemas.microsoft.com/office/drawing/2014/main" id="{90293165-7710-ACB9-3888-1BB511F8A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0" name="Group 159">
            <a:extLst>
              <a:ext uri="{FF2B5EF4-FFF2-40B4-BE49-F238E27FC236}">
                <a16:creationId xmlns:a16="http://schemas.microsoft.com/office/drawing/2014/main" id="{1F3D797A-FD56-BD6D-056D-A4AD77ABAF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660A7188-7619-5FB7-3755-9655E7C140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CDF8DFB-B6D4-6ACC-A086-E41C64D25A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462E862-54D4-0ACE-8BAD-04135F5FDB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EC0108B-C610-5876-C0D3-D0FE1023B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0A50860-68FB-B274-BA1A-FA0F5867E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6FA7C1D-D3E3-F133-E086-C56092E9EF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60F135-7A51-C942-A696-56F600CD1A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E31EA08-6970-D7EF-7340-F98BAC9452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05DB493-3E32-41B2-C1FC-73A34AC3E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64EC3D4-0AEF-35F3-E0AF-76455F1AC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31EE979-84F2-39FF-6A34-63E68BE06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7FE09C3-4F4A-DFD7-399B-7C9266C21F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0CB62C2-3EB8-A1FD-4284-4CF9726A6D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0821A92-738A-E963-6B42-5139BD3D5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3FF9068-0D77-C210-E86D-92833A1D63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5594413-B6BE-953C-545F-7B3EFDB36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CF313E2-051F-15C2-92B3-21DEF4A10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F23541D-7496-34C6-F3BC-E580C88511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6987E84-E262-9CDC-67F1-12B53E81DF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F6590AD-DAA8-81FD-99EC-5CD8647F8F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D944FA7-8A3C-AC01-12A7-9F43395FF5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DB3768B-96B7-DA70-4EA0-3F3B4DA20E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7B54EF2-D7BE-CF88-5A38-183C3DC2DF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A628FF-9849-2754-88EB-ACBEA61F71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105A91D-0288-0BC1-1B8F-3918D004B1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207C22C-1373-7EC0-3784-3F097F9A7B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303B54F-7B12-8504-6D37-F7EEC97B25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25E9C0C-64E9-1879-BF5D-FC3AA406BE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DC8776A-C46F-68C0-0D46-CC9AB78166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61" name="Freeform: Shape 160">
            <a:extLst>
              <a:ext uri="{FF2B5EF4-FFF2-40B4-BE49-F238E27FC236}">
                <a16:creationId xmlns:a16="http://schemas.microsoft.com/office/drawing/2014/main" id="{499565AE-B740-CEE8-841E-EAEFEBBF32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62" name="Group 161">
            <a:extLst>
              <a:ext uri="{FF2B5EF4-FFF2-40B4-BE49-F238E27FC236}">
                <a16:creationId xmlns:a16="http://schemas.microsoft.com/office/drawing/2014/main" id="{3ED26B30-3BE3-3A78-7113-70A7C89B32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6" name="Straight Connector 85">
              <a:extLst>
                <a:ext uri="{FF2B5EF4-FFF2-40B4-BE49-F238E27FC236}">
                  <a16:creationId xmlns:a16="http://schemas.microsoft.com/office/drawing/2014/main" id="{902D82F3-B19F-73E6-207B-CC1657E358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F7C58D5-26B3-FE55-E54E-AA494117A2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C85AAB4-A895-05F4-D396-7920BF9B8B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94FBC9CE-1453-AC69-2424-41A926E0D0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1864818-5A44-0FCB-9179-277838399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4B8FFEC-A97B-AB85-E8F3-54CB2FE5C3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D90CD59-E9FA-1870-924B-B6E6107502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1333689-7542-32E5-A108-4516452C3A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0384F3A-E7F7-797A-95A0-1C254DFC6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B8C2EA9-9DB4-AB77-2C60-77061DD8C2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33E265C-D585-D44F-B147-24573F22D9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9D31AA9-9725-456D-DDC1-EF21F36635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41A591F-FB51-A19E-9E03-27AEA9A33B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D85529B-71ED-65F9-BCF5-D069C8A590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7B82C15-5D5C-2497-C5B5-4ADCB8B816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7DDE913F-16FC-14F9-7351-213DA59140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E76EF8D-D6C7-E52D-F01D-FDD19473F7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C8070CD-ECE9-392A-9F9B-393B6F18C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7823C72C-D677-D2CE-1D0A-8F3A9084E5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0EA4734-659C-B614-B02F-5AC9F9E439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B200053-63DB-6613-16C2-7C0DAA16D1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FE697308-BAE8-A172-26BC-C7AC89A4C7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58228D0-389A-3187-7201-9E0660AD5D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C5E86D7-2041-94B7-BE10-DC3420A4F7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5AC8206-D381-58C6-F388-1777A3791F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0AB6516-10F1-6D5F-54AB-1D5F7D229D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B1F9EE0E-239B-14BB-0E52-7A11730247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9CE1ADA-667A-EA60-1B2A-7FFEC21EA9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5D31D93A-4791-B1DB-5C72-BCC243FF4D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63" name="Rectangle 162">
            <a:extLst>
              <a:ext uri="{FF2B5EF4-FFF2-40B4-BE49-F238E27FC236}">
                <a16:creationId xmlns:a16="http://schemas.microsoft.com/office/drawing/2014/main" id="{FB6F0BD2-E912-29F1-A6AA-80D68B899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4" name="Rectangle 163">
            <a:extLst>
              <a:ext uri="{FF2B5EF4-FFF2-40B4-BE49-F238E27FC236}">
                <a16:creationId xmlns:a16="http://schemas.microsoft.com/office/drawing/2014/main" id="{9A030F3F-4D3C-7A56-3136-1B36CCE50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65" name="Right Triangle 164">
            <a:extLst>
              <a:ext uri="{FF2B5EF4-FFF2-40B4-BE49-F238E27FC236}">
                <a16:creationId xmlns:a16="http://schemas.microsoft.com/office/drawing/2014/main" id="{A526B18A-5A79-D001-5C91-4BACAA15A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lowchart: Document 165">
            <a:extLst>
              <a:ext uri="{FF2B5EF4-FFF2-40B4-BE49-F238E27FC236}">
                <a16:creationId xmlns:a16="http://schemas.microsoft.com/office/drawing/2014/main" id="{F4952416-1706-0A84-471F-5D9933F54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67" name="Group 166">
            <a:extLst>
              <a:ext uri="{FF2B5EF4-FFF2-40B4-BE49-F238E27FC236}">
                <a16:creationId xmlns:a16="http://schemas.microsoft.com/office/drawing/2014/main" id="{42DCC842-5FE0-DACE-1E83-6F232FABE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25" name="Straight Connector 124">
              <a:extLst>
                <a:ext uri="{FF2B5EF4-FFF2-40B4-BE49-F238E27FC236}">
                  <a16:creationId xmlns:a16="http://schemas.microsoft.com/office/drawing/2014/main" id="{485949D8-12B8-5F0F-8723-CD88B28BF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A7C10AD2-55CE-20E0-E5F8-5DB45C5899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3BC437B-DA49-528E-2D8A-7C57B9A2D9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BE892288-3730-2F33-2B87-250A291D3D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717BD75-6E4C-015A-A2AE-11608BE553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277F149-4ED0-5258-BFE1-7B3B221695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75A1BBE-1494-1063-1D0B-93FFC228AE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0F3784E-9C2E-978A-EB06-0D23C55F5D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4ECCCB5-2DD1-28E0-03E8-99B80DA573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AB1E03B-ACDA-E4D5-745E-7E80B40239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D23250B8-D1F6-93DE-1F9F-E6E41AC4DC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4793E0-CBFE-7813-B0B7-FE0792AA46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10641CF-0AD1-AD4B-9669-9B34DD95D2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DD57CB8-CA77-FE01-5E43-FA5C507D8E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F9029DC6-C2C1-5C45-F75A-F296216C23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F14B0F58-DE21-88C1-7FA1-AC303B0D84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0DAA2D5-03F6-19EB-FC2C-B2239E650B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BFA8931-62FC-E3EB-73A0-39E491FD2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501930B-0767-09EB-45B8-E3FAA54BB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1BEE0F1-99D4-9A3E-3EBC-0CE66AB95E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20028ED7-B1B4-AB7D-5AB2-684BF135BA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991F2F3-646E-E7DF-A19E-FE77EEE59D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CCB9F55-E139-0700-64FB-42039534A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51D21DF-2E65-74BD-2CC2-356C97D332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7685C49-251E-9A6E-050A-BA9CD284AF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5BC13E7-3781-9111-07D1-18BDB9222F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D32AC11-EBD6-B321-747E-9C65B703D6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C405EB2A-0202-C361-44A7-8DDE384054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59F739C1-E220-BF3A-A932-671B621391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3F5D090D-9580-1AD0-6BA0-EACD24C5644F}"/>
              </a:ext>
            </a:extLst>
          </p:cNvPr>
          <p:cNvSpPr>
            <a:spLocks noGrp="1"/>
          </p:cNvSpPr>
          <p:nvPr>
            <p:ph type="title"/>
          </p:nvPr>
        </p:nvSpPr>
        <p:spPr>
          <a:xfrm>
            <a:off x="457200" y="732348"/>
            <a:ext cx="6159160" cy="2240735"/>
          </a:xfrm>
        </p:spPr>
        <p:txBody>
          <a:bodyPr vert="horz" lIns="91440" tIns="45720" rIns="91440" bIns="45720" rtlCol="0" anchor="ctr">
            <a:normAutofit/>
          </a:bodyPr>
          <a:lstStyle/>
          <a:p>
            <a:pPr algn="l"/>
            <a:r>
              <a:rPr lang="en-US">
                <a:solidFill>
                  <a:schemeClr val="tx2"/>
                </a:solidFill>
              </a:rPr>
              <a:t>Summary Of Confusion Matrix</a:t>
            </a:r>
          </a:p>
        </p:txBody>
      </p:sp>
      <p:sp>
        <p:nvSpPr>
          <p:cNvPr id="7" name="Content Placeholder 6">
            <a:extLst>
              <a:ext uri="{FF2B5EF4-FFF2-40B4-BE49-F238E27FC236}">
                <a16:creationId xmlns:a16="http://schemas.microsoft.com/office/drawing/2014/main" id="{53BCAD2F-020F-B5E5-8D56-10854C1BEE74}"/>
              </a:ext>
            </a:extLst>
          </p:cNvPr>
          <p:cNvSpPr>
            <a:spLocks noGrp="1"/>
          </p:cNvSpPr>
          <p:nvPr>
            <p:ph sz="quarter" idx="13"/>
          </p:nvPr>
        </p:nvSpPr>
        <p:spPr>
          <a:xfrm>
            <a:off x="479738" y="2758532"/>
            <a:ext cx="6159160" cy="2326139"/>
          </a:xfrm>
        </p:spPr>
        <p:txBody>
          <a:bodyPr vert="horz" lIns="91440" tIns="45720" rIns="91440" bIns="45720" rtlCol="0">
            <a:normAutofit/>
          </a:bodyPr>
          <a:lstStyle/>
          <a:p>
            <a:pPr>
              <a:lnSpc>
                <a:spcPct val="100000"/>
              </a:lnSpc>
            </a:pPr>
            <a:r>
              <a:rPr lang="en-US" sz="1200" b="1" dirty="0">
                <a:solidFill>
                  <a:schemeClr val="tx2"/>
                </a:solidFill>
              </a:rPr>
              <a:t>Detailed Insights:</a:t>
            </a:r>
            <a:br>
              <a:rPr lang="en-US" sz="1200" dirty="0">
                <a:solidFill>
                  <a:schemeClr val="tx2"/>
                </a:solidFill>
              </a:rPr>
            </a:br>
            <a:r>
              <a:rPr lang="en-US" sz="1200" b="1" dirty="0">
                <a:solidFill>
                  <a:schemeClr val="tx2"/>
                </a:solidFill>
              </a:rPr>
              <a:t>Canadian Class:</a:t>
            </a:r>
          </a:p>
          <a:p>
            <a:pPr>
              <a:lnSpc>
                <a:spcPct val="100000"/>
              </a:lnSpc>
            </a:pPr>
            <a:r>
              <a:rPr lang="en-US" sz="1200" dirty="0">
                <a:solidFill>
                  <a:schemeClr val="tx2"/>
                </a:solidFill>
              </a:rPr>
              <a:t>Precision: 0.93Suggests that when the model predicts Canadian, it is correct 93% of the time.</a:t>
            </a:r>
          </a:p>
          <a:p>
            <a:pPr>
              <a:lnSpc>
                <a:spcPct val="100000"/>
              </a:lnSpc>
            </a:pPr>
            <a:r>
              <a:rPr lang="en-US" sz="1200" dirty="0">
                <a:solidFill>
                  <a:schemeClr val="tx2"/>
                </a:solidFill>
              </a:rPr>
              <a:t>Recall: 1.00Indicates that the model perfectly identifies all Canadian instances.</a:t>
            </a:r>
          </a:p>
          <a:p>
            <a:pPr>
              <a:lnSpc>
                <a:spcPct val="100000"/>
              </a:lnSpc>
            </a:pPr>
            <a:r>
              <a:rPr lang="en-US" sz="1200" dirty="0">
                <a:solidFill>
                  <a:schemeClr val="tx2"/>
                </a:solidFill>
              </a:rPr>
              <a:t>F1-Score: 0.97Reflects a very strong performance with both high precision and recall for Canadian wheat.</a:t>
            </a:r>
          </a:p>
          <a:p>
            <a:pPr>
              <a:lnSpc>
                <a:spcPct val="100000"/>
              </a:lnSpc>
            </a:pPr>
            <a:r>
              <a:rPr lang="en-US" sz="1200" dirty="0">
                <a:solidFill>
                  <a:schemeClr val="tx2"/>
                </a:solidFill>
              </a:rPr>
              <a:t>Support: 14Number of true instances of the Canadian class.</a:t>
            </a:r>
          </a:p>
        </p:txBody>
      </p:sp>
      <p:pic>
        <p:nvPicPr>
          <p:cNvPr id="8" name="Picture 7" descr="A screenshot of a computer&#10;&#10;Description automatically generated">
            <a:extLst>
              <a:ext uri="{FF2B5EF4-FFF2-40B4-BE49-F238E27FC236}">
                <a16:creationId xmlns:a16="http://schemas.microsoft.com/office/drawing/2014/main" id="{9EE3CF5E-F6BA-4BDA-7DA0-600FE2625A73}"/>
              </a:ext>
            </a:extLst>
          </p:cNvPr>
          <p:cNvPicPr>
            <a:picLocks noChangeAspect="1"/>
          </p:cNvPicPr>
          <p:nvPr/>
        </p:nvPicPr>
        <p:blipFill>
          <a:blip r:embed="rId3"/>
          <a:stretch>
            <a:fillRect/>
          </a:stretch>
        </p:blipFill>
        <p:spPr>
          <a:xfrm>
            <a:off x="6973615" y="2721101"/>
            <a:ext cx="5009616" cy="2717716"/>
          </a:xfrm>
          <a:prstGeom prst="rect">
            <a:avLst/>
          </a:prstGeom>
        </p:spPr>
      </p:pic>
      <p:sp>
        <p:nvSpPr>
          <p:cNvPr id="6" name="Slide Number Placeholder 5">
            <a:extLst>
              <a:ext uri="{FF2B5EF4-FFF2-40B4-BE49-F238E27FC236}">
                <a16:creationId xmlns:a16="http://schemas.microsoft.com/office/drawing/2014/main" id="{0C01828B-2768-27CF-3976-72BABED294F8}"/>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7</a:t>
            </a:fld>
            <a:endParaRPr lang="en-US" cap="all">
              <a:solidFill>
                <a:schemeClr val="tx2"/>
              </a:solidFill>
            </a:endParaRPr>
          </a:p>
        </p:txBody>
      </p:sp>
    </p:spTree>
    <p:extLst>
      <p:ext uri="{BB962C8B-B14F-4D97-AF65-F5344CB8AC3E}">
        <p14:creationId xmlns:p14="http://schemas.microsoft.com/office/powerpoint/2010/main" val="437294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F0B3D5-E243-E0D2-048A-F4BBF4F6C617}"/>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2B3F3550-B4CF-CFA1-8FF1-1C07AB092D29}"/>
              </a:ext>
            </a:extLst>
          </p:cNvPr>
          <p:cNvSpPr>
            <a:spLocks noGrp="1"/>
          </p:cNvSpPr>
          <p:nvPr>
            <p:ph type="title"/>
          </p:nvPr>
        </p:nvSpPr>
        <p:spPr>
          <a:xfrm>
            <a:off x="457200" y="732349"/>
            <a:ext cx="6159160" cy="1034740"/>
          </a:xfrm>
        </p:spPr>
        <p:txBody>
          <a:bodyPr vert="horz" lIns="91440" tIns="45720" rIns="91440" bIns="45720" rtlCol="0" anchor="ctr">
            <a:normAutofit/>
          </a:bodyPr>
          <a:lstStyle/>
          <a:p>
            <a:pPr algn="l"/>
            <a:r>
              <a:rPr lang="en-US" sz="4000" dirty="0">
                <a:solidFill>
                  <a:schemeClr val="tx2"/>
                </a:solidFill>
              </a:rPr>
              <a:t>ROC/AUC Curve</a:t>
            </a:r>
          </a:p>
        </p:txBody>
      </p:sp>
      <p:sp>
        <p:nvSpPr>
          <p:cNvPr id="7" name="Content Placeholder 6">
            <a:extLst>
              <a:ext uri="{FF2B5EF4-FFF2-40B4-BE49-F238E27FC236}">
                <a16:creationId xmlns:a16="http://schemas.microsoft.com/office/drawing/2014/main" id="{B4B76218-BDBC-2A0D-F97F-A97C8258C2B8}"/>
              </a:ext>
            </a:extLst>
          </p:cNvPr>
          <p:cNvSpPr>
            <a:spLocks noGrp="1"/>
          </p:cNvSpPr>
          <p:nvPr>
            <p:ph sz="quarter" idx="13"/>
          </p:nvPr>
        </p:nvSpPr>
        <p:spPr>
          <a:xfrm>
            <a:off x="457200" y="1723978"/>
            <a:ext cx="6159160" cy="4582621"/>
          </a:xfrm>
        </p:spPr>
        <p:txBody>
          <a:bodyPr vert="horz" lIns="91440" tIns="45720" rIns="91440" bIns="45720" rtlCol="0">
            <a:normAutofit lnSpcReduction="10000"/>
          </a:bodyPr>
          <a:lstStyle/>
          <a:p>
            <a:pPr>
              <a:lnSpc>
                <a:spcPct val="100000"/>
              </a:lnSpc>
            </a:pPr>
            <a:r>
              <a:rPr lang="en-US" sz="1050" b="1" dirty="0">
                <a:solidFill>
                  <a:schemeClr val="tx2"/>
                </a:solidFill>
              </a:rPr>
              <a:t>Understanding the Plot :</a:t>
            </a:r>
            <a:endParaRPr lang="en-US" sz="1050" dirty="0">
              <a:solidFill>
                <a:schemeClr val="tx2"/>
              </a:solidFill>
            </a:endParaRPr>
          </a:p>
          <a:p>
            <a:pPr>
              <a:lnSpc>
                <a:spcPct val="100000"/>
              </a:lnSpc>
            </a:pPr>
            <a:r>
              <a:rPr lang="en-US" sz="1050" dirty="0">
                <a:solidFill>
                  <a:schemeClr val="tx2"/>
                </a:solidFill>
              </a:rPr>
              <a:t>The image presents a Receiver Operating Characteristic (ROC) curve for a multi-class classifier. Each line represents a different class, and the area under the curve (AUC) for each class is provided.</a:t>
            </a:r>
          </a:p>
          <a:p>
            <a:pPr>
              <a:lnSpc>
                <a:spcPct val="100000"/>
              </a:lnSpc>
            </a:pPr>
            <a:r>
              <a:rPr lang="en-US" sz="1050" b="1" dirty="0">
                <a:solidFill>
                  <a:schemeClr val="tx2"/>
                </a:solidFill>
              </a:rPr>
              <a:t>True Positive Rate (TPR):</a:t>
            </a:r>
            <a:r>
              <a:rPr lang="en-US" sz="1050" dirty="0">
                <a:solidFill>
                  <a:schemeClr val="tx2"/>
                </a:solidFill>
              </a:rPr>
              <a:t> The proportion of actual positive cases that are correctly classified.</a:t>
            </a:r>
          </a:p>
          <a:p>
            <a:pPr>
              <a:lnSpc>
                <a:spcPct val="100000"/>
              </a:lnSpc>
            </a:pPr>
            <a:r>
              <a:rPr lang="en-US" sz="1050" b="1" dirty="0">
                <a:solidFill>
                  <a:schemeClr val="tx2"/>
                </a:solidFill>
              </a:rPr>
              <a:t>False Positive Rate (FPR):</a:t>
            </a:r>
            <a:r>
              <a:rPr lang="en-US" sz="1050" dirty="0">
                <a:solidFill>
                  <a:schemeClr val="tx2"/>
                </a:solidFill>
              </a:rPr>
              <a:t> The proportion of actual negative cases that are incorrectly classified as positive.</a:t>
            </a:r>
          </a:p>
          <a:p>
            <a:pPr>
              <a:lnSpc>
                <a:spcPct val="100000"/>
              </a:lnSpc>
            </a:pPr>
            <a:r>
              <a:rPr lang="en-US" sz="1050" b="1" dirty="0">
                <a:solidFill>
                  <a:schemeClr val="tx2"/>
                </a:solidFill>
              </a:rPr>
              <a:t>Key Insights : </a:t>
            </a:r>
            <a:endParaRPr lang="en-US" sz="1050" dirty="0">
              <a:solidFill>
                <a:schemeClr val="tx2"/>
              </a:solidFill>
            </a:endParaRPr>
          </a:p>
          <a:p>
            <a:pPr>
              <a:lnSpc>
                <a:spcPct val="100000"/>
              </a:lnSpc>
            </a:pPr>
            <a:r>
              <a:rPr lang="en-US" sz="1050" b="1" dirty="0">
                <a:solidFill>
                  <a:schemeClr val="tx2"/>
                </a:solidFill>
              </a:rPr>
              <a:t>Overall Model Performance:</a:t>
            </a:r>
            <a:endParaRPr lang="en-US" sz="1050" dirty="0">
              <a:solidFill>
                <a:schemeClr val="tx2"/>
              </a:solidFill>
            </a:endParaRPr>
          </a:p>
          <a:p>
            <a:pPr lvl="1">
              <a:lnSpc>
                <a:spcPct val="100000"/>
              </a:lnSpc>
            </a:pPr>
            <a:r>
              <a:rPr lang="en-US" sz="1050" b="1" dirty="0">
                <a:solidFill>
                  <a:schemeClr val="tx2"/>
                </a:solidFill>
              </a:rPr>
              <a:t>High AUC Values:</a:t>
            </a:r>
            <a:r>
              <a:rPr lang="en-US" sz="1050" dirty="0">
                <a:solidFill>
                  <a:schemeClr val="tx2"/>
                </a:solidFill>
              </a:rPr>
              <a:t> The AUC values for all three classes (0.96, 0.97, and 0.99) are relatively high, indicating that the model performs well overall. This means the model is capable of distinguishing between different classes with a reasonable degree of accuracy.</a:t>
            </a:r>
          </a:p>
          <a:p>
            <a:pPr lvl="1">
              <a:lnSpc>
                <a:spcPct val="100000"/>
              </a:lnSpc>
            </a:pPr>
            <a:r>
              <a:rPr lang="en-US" sz="1050" b="1" dirty="0">
                <a:solidFill>
                  <a:schemeClr val="tx2"/>
                </a:solidFill>
              </a:rPr>
              <a:t>Class-wise Performance:</a:t>
            </a:r>
            <a:r>
              <a:rPr lang="en-US" sz="1050" dirty="0">
                <a:solidFill>
                  <a:schemeClr val="tx2"/>
                </a:solidFill>
              </a:rPr>
              <a:t> While the overall performance is good, there are slight variations in the AUC values across the classes. Class 2 seems to have the highest performance, followed by class 1 and then class 0. This suggests that the model might be slightly better at differentiating class 2 from the others compared to class 0.</a:t>
            </a:r>
          </a:p>
          <a:p>
            <a:pPr>
              <a:lnSpc>
                <a:spcPct val="100000"/>
              </a:lnSpc>
            </a:pPr>
            <a:r>
              <a:rPr lang="en-US" sz="1050" b="1" dirty="0">
                <a:solidFill>
                  <a:schemeClr val="tx2"/>
                </a:solidFill>
              </a:rPr>
              <a:t>Trade-off Between Sensitivity and Specificity:</a:t>
            </a:r>
            <a:endParaRPr lang="en-US" sz="1050" dirty="0">
              <a:solidFill>
                <a:schemeClr val="tx2"/>
              </a:solidFill>
            </a:endParaRPr>
          </a:p>
          <a:p>
            <a:pPr lvl="1">
              <a:lnSpc>
                <a:spcPct val="100000"/>
              </a:lnSpc>
            </a:pPr>
            <a:r>
              <a:rPr lang="en-US" sz="1050" b="1" dirty="0">
                <a:solidFill>
                  <a:schemeClr val="tx2"/>
                </a:solidFill>
              </a:rPr>
              <a:t>ROC Curve Shape:</a:t>
            </a:r>
            <a:r>
              <a:rPr lang="en-US" sz="1050" dirty="0">
                <a:solidFill>
                  <a:schemeClr val="tx2"/>
                </a:solidFill>
              </a:rPr>
              <a:t> The shape of each ROC curve reveals the trade-off between sensitivity (TPR) and specificity (1 - FPR). A curve that is closer to the top-left corner indicates a better balance between the two.</a:t>
            </a:r>
          </a:p>
          <a:p>
            <a:pPr lvl="1">
              <a:lnSpc>
                <a:spcPct val="100000"/>
              </a:lnSpc>
            </a:pPr>
            <a:r>
              <a:rPr lang="en-US" sz="1050" b="1" dirty="0">
                <a:solidFill>
                  <a:schemeClr val="tx2"/>
                </a:solidFill>
              </a:rPr>
              <a:t>Class-wise Trade-off:</a:t>
            </a:r>
            <a:r>
              <a:rPr lang="en-US" sz="1050" dirty="0">
                <a:solidFill>
                  <a:schemeClr val="tx2"/>
                </a:solidFill>
              </a:rPr>
              <a:t> Analyzing the shapes of the individual curves can provide insights into how the model balances sensitivity and specificity for each class. For example, if a curve is more steeply sloped, it might indicate that the model is more sensitive to positive cases for that class, but at the cost of higher false positive rates.</a:t>
            </a:r>
          </a:p>
        </p:txBody>
      </p:sp>
      <p:pic>
        <p:nvPicPr>
          <p:cNvPr id="9" name="Picture 8" descr="A graph with lines and numbers&#10;&#10;Description automatically generated">
            <a:extLst>
              <a:ext uri="{FF2B5EF4-FFF2-40B4-BE49-F238E27FC236}">
                <a16:creationId xmlns:a16="http://schemas.microsoft.com/office/drawing/2014/main" id="{B8FA7AF5-3774-C2B9-7A66-872CC1DDB98C}"/>
              </a:ext>
            </a:extLst>
          </p:cNvPr>
          <p:cNvPicPr>
            <a:picLocks noChangeAspect="1"/>
          </p:cNvPicPr>
          <p:nvPr/>
        </p:nvPicPr>
        <p:blipFill>
          <a:blip r:embed="rId3"/>
          <a:stretch>
            <a:fillRect/>
          </a:stretch>
        </p:blipFill>
        <p:spPr>
          <a:xfrm>
            <a:off x="6983514" y="1635723"/>
            <a:ext cx="5009616" cy="3694592"/>
          </a:xfrm>
          <a:prstGeom prst="rect">
            <a:avLst/>
          </a:prstGeom>
        </p:spPr>
      </p:pic>
      <p:sp>
        <p:nvSpPr>
          <p:cNvPr id="6" name="Slide Number Placeholder 5">
            <a:extLst>
              <a:ext uri="{FF2B5EF4-FFF2-40B4-BE49-F238E27FC236}">
                <a16:creationId xmlns:a16="http://schemas.microsoft.com/office/drawing/2014/main" id="{0E26FEE2-519D-0CE6-B894-50A3AD9612D5}"/>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8</a:t>
            </a:fld>
            <a:endParaRPr lang="en-US" cap="all">
              <a:solidFill>
                <a:schemeClr val="tx2"/>
              </a:solidFill>
            </a:endParaRPr>
          </a:p>
        </p:txBody>
      </p:sp>
    </p:spTree>
    <p:extLst>
      <p:ext uri="{BB962C8B-B14F-4D97-AF65-F5344CB8AC3E}">
        <p14:creationId xmlns:p14="http://schemas.microsoft.com/office/powerpoint/2010/main" val="352204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1CE8E1-D9AC-30B0-47F8-A1B982DF9D47}"/>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8662021E-3F57-6D0D-99AF-584A8B54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2F91CF4D-2233-0903-7EEC-086869E4B1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A4C3EF4E-322C-E13F-81E8-6A8298B802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9C77225-C7D7-764F-BFCB-B0C57B25F5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259BFBC-1E8B-21C1-E663-6D832636F0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2C98FDE-B340-4361-9225-D1AAC2488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0813E73-54F9-DD03-7980-3E2729346D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564FE05-F35E-DE9A-F221-8CB35A3F83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E98D5C7-D5F1-22A1-3A7A-D8C5A58589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EE70404-C9B0-C27D-DB93-F203DC00A4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E23389B-7DD6-DE72-FB67-76963AEEBE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346372B-CF85-69C0-B788-CFC94A5440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995468F-7E6D-D8BB-2B0E-54049B91A7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FCA57D2-23B0-F0D2-2E41-DFD21CB98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A93E402-DC35-0632-066F-FE75F16275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5F8A0284-B57B-875C-33B7-A239CF0FCD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BFEE113-ECA1-83F6-860A-C3F46A901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4C64C41-21E6-5EC2-F86D-7B18909607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B572C59-79C6-350F-3538-16D778470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2AF0E374-8771-E77C-6F6E-BECECD4E95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53C1B1B-2B0C-FC4E-ADB8-B62AA240DC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9A2205F-8A9E-6A89-AF1A-58F59A2A54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BF93AA6-8C37-2CCB-DAA6-07ABE040DB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BDD0CD5B-7859-BB4B-BE48-A9EC6ECA8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1C5D98B-8500-4643-D6ED-C54F2E5485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5A6D9556-E965-523C-E5E5-63C60D8158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D17F27F2-C57D-4218-FBB8-F9C3822B53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8147AFF-F4F6-733A-2CBD-8E9CEBE4B5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B15E0AEF-F1E4-00E1-55AF-42F96507D2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BE4DD78-F08E-2D41-974C-B34E0FA1FD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4527EF0-2BCA-AAB5-EB88-E8615C752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15E4E614-A483-1770-B11B-9DCCA75E5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05B6C1FA-EE69-83B7-E4BA-F03156199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5EB81469-A2EE-140D-5004-3B5AFB85F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2EAAA67C-75FF-6F00-3A48-FF0FFAEC68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50043320-32BE-1103-FD2A-48B1C4A847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723C860-1870-2DF6-A6DB-4D47C9DFDF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9F26B77-94A3-D2E6-EC11-C459C96B4F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63D107F-0E72-3A25-B97B-4A7699877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420308E-C750-C2DF-70C9-0E56CCB484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79EA0B1-41BC-A929-4CD5-6A203C2FE8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F8B0578-5208-FEAC-ED76-70CABDC8C7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D583864-C4AE-FD48-0CC5-B2FD9F59A0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0871196-61DC-9292-8092-D3F3466519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2A76BC24-834A-B876-793B-6A4C259B0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E2EEB73-30F3-F325-D973-FE6E4DED2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CF85D746-3C10-D54E-592C-6D8EB2B75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2F7B9E9A-B888-E761-3D63-2601C80AF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4695141-8C77-B5E7-725C-E57625957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007653D-78A9-D90A-9736-CF1FFA7006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27E6E7F-A32C-8E65-6B9C-E1D2A5E0A9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AF04BE01-BA9A-CD63-67B6-AA17A6CACF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2885DCA-CCC2-4B4F-E2D0-A680740472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1EB0AB78-61AE-5F20-0419-B1FF1AC04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883F3C0-4588-6837-1D56-21408179D8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4C09B41-3581-38D9-EAE8-C063213248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BAB7858-08F7-0ABD-ED20-32CB61E68A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EDAD9E0-B421-5297-9D57-91ACC41318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DC64F90-DE43-9B11-CFA6-A55C0306B6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D3BD58C-9B1E-F56D-91CB-DC81C83F6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F62EA58-A0DC-0F18-0EA6-123A63124E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1DCE83B-213C-0641-08FA-B16B9327C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85678EE-93F1-E518-DB06-68E3FA9492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B36C2B8-302C-0329-7848-71AA31A601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1E2DF65A-1B27-3C5D-7BDB-34D8EA6A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A5BC9137-27F7-5038-7607-D4E7B2156B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585DC7CF-B2B4-1DB7-31B0-44C0C30B46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F910E1F-7081-9F28-1487-547DDB4C10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78F9102-3700-E59B-F24C-484767403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7F1A3D39-721B-971B-D324-7A988FC12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74B01F2-79E6-42D9-F7A0-99F6C2D3B1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77DE87C-34B6-BD02-D894-C6B27D1F56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6BD9E61-CFAC-6C2D-9060-2E363345F3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85E606C2-B5C1-3479-7296-449E64A07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30377A5-3717-0281-A246-7E756BEA69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A282B10-D594-16C6-BA60-1E7794D6C7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1107ECB-3E0D-C1A2-3FA1-0B8E343420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575A65B5-0783-90A3-799F-2CBB91DE24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F2CD9D1B-D089-57E6-0482-E920761978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54A99D30-CAEE-4EB9-61BB-850AC0EAC5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46A40A91-2943-DA47-8D30-C69D8F5B1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7A586469-33F2-7447-9F89-64E8DCA653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C71B703-9885-B30F-A174-7272AA38D8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8DBA8E09-42E2-323E-5784-4B82299938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8C6917F-8FAC-CF51-EE07-FF9579FCCF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4C179C22-E36E-AF3E-6F59-A24F1B6E8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12E6132-DEDF-4B3F-39F5-482159007C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A23F24D-7E8E-42DD-660B-1CE4630A70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9EA016D-BAD0-4DD0-BE14-50B0D0030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E93273C5-B6BA-85AE-C8AC-129A93F2E0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5F2B3BA-9041-6D05-3B98-F9DC57FF4A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63775F59-1772-7615-A3FB-D3DBB09F10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5BFBD6EC-6F6E-C997-7977-79F6152F1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CA12B41-30C6-6B0F-1829-837EFA285F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43CFB2C-D92F-299C-5EE8-639848A2BE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2534B8C2-AA1A-19C7-A768-1FAB7EEAC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956F2B53-1AAB-8D07-C164-4B0428F7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F212B3B0-D7D9-8EDB-455F-7B8472E38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333B1A44-FF4C-6FDA-8FA9-53A08B906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3730DFFA-7B19-0C74-A719-132D326DAE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2F973C24-35E2-65F5-AA46-BDF56EC88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107F0DEF-DE46-5808-E3A2-293A8096D2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F8EF2D5-0FB7-D2E5-B2FF-1EB67F6B2C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6B24AA3-66E0-6011-FE52-0CC4D7DA9F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00F56A3-844A-4585-FFFB-360D4711F2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8FF2674-E277-6F15-C772-DC16CF075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6090988-0295-1E77-071E-698FE054C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3A12C37F-4362-73C0-B94A-F654748CEE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BF49EF6-F518-502D-464F-45E5FA097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A95B793-80AF-ABB8-EEC9-2ACFE92EA3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72927256-6803-3A79-5FD2-753BE70194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6E17B30-616D-C4DC-7385-2A450E0A6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3782DDE-CBE2-F4FB-AF80-E200D157D3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9E92C489-D756-6754-3C48-3C5F0A46C2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6D0BEC2F-E700-624D-84D0-406D9210B0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085F1FE-8E51-2C5C-6CAE-014440207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2A0B58F-5AA7-4DB3-57AE-84D78C288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BDC6519-1BDA-DAE3-82FB-322C05F97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45A295AA-2734-A9B6-01A4-1655515203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94C9F9A-5637-F39B-BC17-5FAEDA7D28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96046F11-C5D6-A4AF-BF70-0805822CD6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192354C9-AFA1-80BA-53CC-469732EE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2870BBBC-1195-8A15-26FC-33E3162C56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43BC7F1-A927-CCA2-6455-C04894D7C1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E4039169-99DB-06A9-5CA3-CB86A85833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1C265A37-6A6D-1D50-9F79-0D44A16BC2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1C22C83C-268E-87DA-A9A2-2D8DCA2E13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F344880-656D-83B1-1FC7-A91A5CBF4E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9455F448-6F12-F0E5-77F4-F211477588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BEF21AE0-0256-A3A7-709F-E104FBDFA935}"/>
              </a:ext>
            </a:extLst>
          </p:cNvPr>
          <p:cNvSpPr>
            <a:spLocks noGrp="1"/>
          </p:cNvSpPr>
          <p:nvPr>
            <p:ph type="title"/>
          </p:nvPr>
        </p:nvSpPr>
        <p:spPr>
          <a:xfrm>
            <a:off x="457199" y="732349"/>
            <a:ext cx="8810447" cy="1034740"/>
          </a:xfrm>
        </p:spPr>
        <p:txBody>
          <a:bodyPr vert="horz" lIns="91440" tIns="45720" rIns="91440" bIns="45720" rtlCol="0" anchor="ctr">
            <a:normAutofit fontScale="90000"/>
          </a:bodyPr>
          <a:lstStyle/>
          <a:p>
            <a:pPr algn="l"/>
            <a:r>
              <a:rPr lang="en-US" sz="4000" dirty="0">
                <a:solidFill>
                  <a:schemeClr val="tx2"/>
                </a:solidFill>
              </a:rPr>
              <a:t>Recommendations for Mr. John Hughes</a:t>
            </a:r>
          </a:p>
        </p:txBody>
      </p:sp>
      <p:sp>
        <p:nvSpPr>
          <p:cNvPr id="7" name="Content Placeholder 6">
            <a:extLst>
              <a:ext uri="{FF2B5EF4-FFF2-40B4-BE49-F238E27FC236}">
                <a16:creationId xmlns:a16="http://schemas.microsoft.com/office/drawing/2014/main" id="{60B3E71F-ED94-B46B-FE40-EAFB54D739DD}"/>
              </a:ext>
            </a:extLst>
          </p:cNvPr>
          <p:cNvSpPr>
            <a:spLocks noGrp="1"/>
          </p:cNvSpPr>
          <p:nvPr>
            <p:ph sz="quarter" idx="13"/>
          </p:nvPr>
        </p:nvSpPr>
        <p:spPr>
          <a:xfrm>
            <a:off x="457199" y="1723978"/>
            <a:ext cx="11169695" cy="4582621"/>
          </a:xfrm>
        </p:spPr>
        <p:txBody>
          <a:bodyPr vert="horz" lIns="91440" tIns="45720" rIns="91440" bIns="45720" rtlCol="0">
            <a:normAutofit fontScale="92500" lnSpcReduction="10000"/>
          </a:bodyPr>
          <a:lstStyle/>
          <a:p>
            <a:pPr>
              <a:lnSpc>
                <a:spcPct val="100000"/>
              </a:lnSpc>
            </a:pPr>
            <a:r>
              <a:rPr lang="en-US" sz="1600" b="1" dirty="0">
                <a:solidFill>
                  <a:schemeClr val="tx2"/>
                </a:solidFill>
              </a:rPr>
              <a:t>1. Feature Engineering and Inclusion of Additional Variables:</a:t>
            </a:r>
          </a:p>
          <a:p>
            <a:pPr>
              <a:lnSpc>
                <a:spcPct val="100000"/>
              </a:lnSpc>
            </a:pPr>
            <a:r>
              <a:rPr lang="en-US" sz="1600" b="1" dirty="0">
                <a:solidFill>
                  <a:schemeClr val="tx2"/>
                </a:solidFill>
              </a:rPr>
              <a:t>Recommendation: </a:t>
            </a:r>
            <a:r>
              <a:rPr lang="en-US" sz="1600" dirty="0">
                <a:solidFill>
                  <a:schemeClr val="tx2"/>
                </a:solidFill>
              </a:rPr>
              <a:t>Consider exploring additional features that could enhance the predictive power of the model. The key features identified in the analysis are P (perimeter), LK (length of kernel), and LKG (length of kernel groove). However, other characteristics related to wheat, such as moisture content, protein levels, or environmental conditions during growth, may provide valuable information that can improve model accuracy.</a:t>
            </a:r>
          </a:p>
          <a:p>
            <a:pPr>
              <a:lnSpc>
                <a:spcPct val="100000"/>
              </a:lnSpc>
            </a:pPr>
            <a:r>
              <a:rPr lang="en-US" sz="1600" b="1" dirty="0">
                <a:solidFill>
                  <a:schemeClr val="tx2"/>
                </a:solidFill>
              </a:rPr>
              <a:t>Explanation: </a:t>
            </a:r>
            <a:r>
              <a:rPr lang="en-US" sz="1600" dirty="0">
                <a:solidFill>
                  <a:schemeClr val="tx2"/>
                </a:solidFill>
              </a:rPr>
              <a:t>By expanding the dataset to include these additional variables, Mr. Hughes could capture more nuances in the data, allowing the model to learn better and make more informed predictions. This would potentially lead to a more robust model, reducing the chance of misclassification and improving the overall reliability of the risk assessments.</a:t>
            </a:r>
          </a:p>
          <a:p>
            <a:pPr>
              <a:lnSpc>
                <a:spcPct val="100000"/>
              </a:lnSpc>
            </a:pPr>
            <a:r>
              <a:rPr lang="en-US" sz="1600" b="1" dirty="0">
                <a:solidFill>
                  <a:schemeClr val="tx2"/>
                </a:solidFill>
              </a:rPr>
              <a:t>2. Regular Model Evaluation and Updating:</a:t>
            </a:r>
          </a:p>
          <a:p>
            <a:pPr>
              <a:lnSpc>
                <a:spcPct val="100000"/>
              </a:lnSpc>
            </a:pPr>
            <a:r>
              <a:rPr lang="en-US" sz="1600" b="1" dirty="0">
                <a:solidFill>
                  <a:schemeClr val="tx2"/>
                </a:solidFill>
              </a:rPr>
              <a:t>Recommendation: </a:t>
            </a:r>
            <a:r>
              <a:rPr lang="en-US" sz="1600" dirty="0">
                <a:solidFill>
                  <a:schemeClr val="tx2"/>
                </a:solidFill>
              </a:rPr>
              <a:t>Implement a routine for regular evaluation and updating of the logistic regression model as new data becomes available. This could include retraining the model with new observations or adjusting the parameters based on shifts in data distribution or trends over time.</a:t>
            </a:r>
          </a:p>
          <a:p>
            <a:pPr>
              <a:lnSpc>
                <a:spcPct val="100000"/>
              </a:lnSpc>
            </a:pPr>
            <a:r>
              <a:rPr lang="en-US" sz="1600" b="1" dirty="0">
                <a:solidFill>
                  <a:schemeClr val="tx2"/>
                </a:solidFill>
              </a:rPr>
              <a:t>Explanation: </a:t>
            </a:r>
            <a:r>
              <a:rPr lang="en-US" sz="1600" dirty="0">
                <a:solidFill>
                  <a:schemeClr val="tx2"/>
                </a:solidFill>
              </a:rPr>
              <a:t>Given that agricultural conditions can vary seasonally and annually, maintaining an up-to-date model will help ensure the predictions remain relevant and accurate. This adaptive approach will allow Mr. Hughes to respond effectively to changes in wheat characteristics or market conditions, ensuring that risk assessments are based on the most current data. Additionally, continuous monitoring of model performance metrics (e.g., precision, recall, F1-score) can help identify when a model retraining is necessary, thus enhancing predictive performance and business outcomes.</a:t>
            </a:r>
          </a:p>
        </p:txBody>
      </p:sp>
      <p:sp>
        <p:nvSpPr>
          <p:cNvPr id="6" name="Slide Number Placeholder 5">
            <a:extLst>
              <a:ext uri="{FF2B5EF4-FFF2-40B4-BE49-F238E27FC236}">
                <a16:creationId xmlns:a16="http://schemas.microsoft.com/office/drawing/2014/main" id="{BE57A5ED-E501-E01C-A042-B849A838B7A5}"/>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9</a:t>
            </a:fld>
            <a:endParaRPr lang="en-US" cap="all">
              <a:solidFill>
                <a:schemeClr val="tx2"/>
              </a:solidFill>
            </a:endParaRPr>
          </a:p>
        </p:txBody>
      </p:sp>
    </p:spTree>
    <p:extLst>
      <p:ext uri="{BB962C8B-B14F-4D97-AF65-F5344CB8AC3E}">
        <p14:creationId xmlns:p14="http://schemas.microsoft.com/office/powerpoint/2010/main" val="1589218747"/>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62</TotalTime>
  <Words>1253</Words>
  <Application>Microsoft Office PowerPoint</Application>
  <PresentationFormat>Widescreen</PresentationFormat>
  <Paragraphs>72</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Posterama</vt:lpstr>
      <vt:lpstr>SineVTI</vt:lpstr>
      <vt:lpstr>Assignment -2 </vt:lpstr>
      <vt:lpstr>Agenda</vt:lpstr>
      <vt:lpstr>Rationale Statement</vt:lpstr>
      <vt:lpstr>Learning Curve</vt:lpstr>
      <vt:lpstr>Summary Of Confusion Matrix</vt:lpstr>
      <vt:lpstr>Summary Of Confusion Matrix</vt:lpstr>
      <vt:lpstr>Summary Of Confusion Matrix</vt:lpstr>
      <vt:lpstr>ROC/AUC Curve</vt:lpstr>
      <vt:lpstr>Recommendations for Mr. John Hughes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Panchal</dc:creator>
  <cp:lastModifiedBy>Jay Panchal</cp:lastModifiedBy>
  <cp:revision>19</cp:revision>
  <dcterms:created xsi:type="dcterms:W3CDTF">2024-10-07T19:47:34Z</dcterms:created>
  <dcterms:modified xsi:type="dcterms:W3CDTF">2024-10-07T20:49:46Z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