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7"/>
  </p:notesMasterIdLst>
  <p:handoutMasterIdLst>
    <p:handoutMasterId r:id="rId18"/>
  </p:handoutMasterIdLst>
  <p:sldIdLst>
    <p:sldId id="256" r:id="rId5"/>
    <p:sldId id="310" r:id="rId6"/>
    <p:sldId id="290" r:id="rId7"/>
    <p:sldId id="386" r:id="rId8"/>
    <p:sldId id="382" r:id="rId9"/>
    <p:sldId id="388" r:id="rId10"/>
    <p:sldId id="390" r:id="rId11"/>
    <p:sldId id="391" r:id="rId12"/>
    <p:sldId id="389" r:id="rId13"/>
    <p:sldId id="393" r:id="rId14"/>
    <p:sldId id="39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151" d="100"/>
          <a:sy n="151" d="100"/>
        </p:scale>
        <p:origin x="630" y="150"/>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11/22/2024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ECD9C-B688-2001-A1B9-BFF205877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33A784-5596-9541-C54F-AC6806033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70B42-7B78-4B57-1CAD-1E2CE752BF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1E21B2-41DB-6370-E06D-EEDB9C984D17}"/>
              </a:ext>
            </a:extLst>
          </p:cNvPr>
          <p:cNvSpPr>
            <a:spLocks noGrp="1"/>
          </p:cNvSpPr>
          <p:nvPr>
            <p:ph type="sldNum" sz="quarter" idx="5"/>
          </p:nvPr>
        </p:nvSpPr>
        <p:spPr/>
        <p:txBody>
          <a:bodyPr/>
          <a:lstStyle/>
          <a:p>
            <a:fld id="{96702109-9DB5-4930-9529-97D0F7F71D9D}" type="slidenum">
              <a:rPr lang="en-US" smtClean="0"/>
              <a:t>11</a:t>
            </a:fld>
            <a:endParaRPr lang="en-US" dirty="0"/>
          </a:p>
        </p:txBody>
      </p:sp>
    </p:spTree>
    <p:extLst>
      <p:ext uri="{BB962C8B-B14F-4D97-AF65-F5344CB8AC3E}">
        <p14:creationId xmlns:p14="http://schemas.microsoft.com/office/powerpoint/2010/main" val="410940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0B2B9-2C1B-8C1B-4D54-F1A178E07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0E19A-8624-EC96-C31E-413F3AC3D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1800F-9B59-5B7B-1922-7E657DA9E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7145EB-EEFC-C408-6D8B-A7540853FBA0}"/>
              </a:ext>
            </a:extLst>
          </p:cNvPr>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94853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5EB-EC71-AF4A-583E-620C1BDC2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0D1B0-D098-CB34-4B3A-01594BBD7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92399-99A4-DE8C-4067-A08F8FE49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E91079-70CB-B919-F7D7-767F079FF002}"/>
              </a:ext>
            </a:extLst>
          </p:cNvPr>
          <p:cNvSpPr>
            <a:spLocks noGrp="1"/>
          </p:cNvSpPr>
          <p:nvPr>
            <p:ph type="sldNum" sz="quarter" idx="5"/>
          </p:nvPr>
        </p:nvSpPr>
        <p:spPr/>
        <p:txBody>
          <a:bodyPr/>
          <a:lstStyle/>
          <a:p>
            <a:fld id="{96702109-9DB5-4930-9529-97D0F7F71D9D}" type="slidenum">
              <a:rPr lang="en-US" smtClean="0"/>
              <a:t>5</a:t>
            </a:fld>
            <a:endParaRPr lang="en-US" dirty="0"/>
          </a:p>
        </p:txBody>
      </p:sp>
    </p:spTree>
    <p:extLst>
      <p:ext uri="{BB962C8B-B14F-4D97-AF65-F5344CB8AC3E}">
        <p14:creationId xmlns:p14="http://schemas.microsoft.com/office/powerpoint/2010/main" val="107217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C0D67-4D38-6FFD-4CB1-B288A2CB6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DD001-CB75-E8D9-5A7D-CEC110EEC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12733-3379-2061-A9EF-508FC38203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D8ABC-A6D3-C9DC-EE88-AA2CB942D96B}"/>
              </a:ext>
            </a:extLst>
          </p:cNvPr>
          <p:cNvSpPr>
            <a:spLocks noGrp="1"/>
          </p:cNvSpPr>
          <p:nvPr>
            <p:ph type="sldNum" sz="quarter" idx="5"/>
          </p:nvPr>
        </p:nvSpPr>
        <p:spPr/>
        <p:txBody>
          <a:bodyPr/>
          <a:lstStyle/>
          <a:p>
            <a:fld id="{96702109-9DB5-4930-9529-97D0F7F71D9D}" type="slidenum">
              <a:rPr lang="en-US" smtClean="0"/>
              <a:t>6</a:t>
            </a:fld>
            <a:endParaRPr lang="en-US" dirty="0"/>
          </a:p>
        </p:txBody>
      </p:sp>
    </p:spTree>
    <p:extLst>
      <p:ext uri="{BB962C8B-B14F-4D97-AF65-F5344CB8AC3E}">
        <p14:creationId xmlns:p14="http://schemas.microsoft.com/office/powerpoint/2010/main" val="67733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28C12-48D8-9D9A-44F9-CF7CE36B94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68E14-78B9-94DB-07CA-08C7BA011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B17962-E011-A033-543E-C77375DCD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18207-0383-9FAF-62C8-D8AE7FFDBFE4}"/>
              </a:ext>
            </a:extLst>
          </p:cNvPr>
          <p:cNvSpPr>
            <a:spLocks noGrp="1"/>
          </p:cNvSpPr>
          <p:nvPr>
            <p:ph type="sldNum" sz="quarter" idx="5"/>
          </p:nvPr>
        </p:nvSpPr>
        <p:spPr/>
        <p:txBody>
          <a:bodyPr/>
          <a:lstStyle/>
          <a:p>
            <a:fld id="{96702109-9DB5-4930-9529-97D0F7F71D9D}" type="slidenum">
              <a:rPr lang="en-US" smtClean="0"/>
              <a:t>7</a:t>
            </a:fld>
            <a:endParaRPr lang="en-US" dirty="0"/>
          </a:p>
        </p:txBody>
      </p:sp>
    </p:spTree>
    <p:extLst>
      <p:ext uri="{BB962C8B-B14F-4D97-AF65-F5344CB8AC3E}">
        <p14:creationId xmlns:p14="http://schemas.microsoft.com/office/powerpoint/2010/main" val="321365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29D7F-789A-5BC4-08FD-C9BE3023F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1109B-2DCE-BC04-ECC9-4C512C5AC9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A2FCD9-9D7C-BE33-03E0-1896116FC0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4230D2-02D0-D948-0045-54FF2A550BCA}"/>
              </a:ext>
            </a:extLst>
          </p:cNvPr>
          <p:cNvSpPr>
            <a:spLocks noGrp="1"/>
          </p:cNvSpPr>
          <p:nvPr>
            <p:ph type="sldNum" sz="quarter" idx="5"/>
          </p:nvPr>
        </p:nvSpPr>
        <p:spPr/>
        <p:txBody>
          <a:bodyPr/>
          <a:lstStyle/>
          <a:p>
            <a:fld id="{96702109-9DB5-4930-9529-97D0F7F71D9D}" type="slidenum">
              <a:rPr lang="en-US" smtClean="0"/>
              <a:t>8</a:t>
            </a:fld>
            <a:endParaRPr lang="en-US" dirty="0"/>
          </a:p>
        </p:txBody>
      </p:sp>
    </p:spTree>
    <p:extLst>
      <p:ext uri="{BB962C8B-B14F-4D97-AF65-F5344CB8AC3E}">
        <p14:creationId xmlns:p14="http://schemas.microsoft.com/office/powerpoint/2010/main" val="3149128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FDFBC-12C9-95B3-C999-B9D61246BB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C8228-7496-95F6-F69E-3A5A8E9F34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F79E8-0C15-4692-A537-828F9C320C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30F92E-D881-8509-6D49-6892FE4BE8EF}"/>
              </a:ext>
            </a:extLst>
          </p:cNvPr>
          <p:cNvSpPr>
            <a:spLocks noGrp="1"/>
          </p:cNvSpPr>
          <p:nvPr>
            <p:ph type="sldNum" sz="quarter" idx="5"/>
          </p:nvPr>
        </p:nvSpPr>
        <p:spPr/>
        <p:txBody>
          <a:bodyPr/>
          <a:lstStyle/>
          <a:p>
            <a:fld id="{96702109-9DB5-4930-9529-97D0F7F71D9D}" type="slidenum">
              <a:rPr lang="en-US" smtClean="0"/>
              <a:t>9</a:t>
            </a:fld>
            <a:endParaRPr lang="en-US" dirty="0"/>
          </a:p>
        </p:txBody>
      </p:sp>
    </p:spTree>
    <p:extLst>
      <p:ext uri="{BB962C8B-B14F-4D97-AF65-F5344CB8AC3E}">
        <p14:creationId xmlns:p14="http://schemas.microsoft.com/office/powerpoint/2010/main" val="260889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9A31-DE59-FC31-A702-9B010BFF7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BE948-3163-2194-B421-6A843A7200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5EFB7-7DE5-78D9-D8D9-F612C162D3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134C3-BA74-5F3D-6F5E-810787528960}"/>
              </a:ext>
            </a:extLst>
          </p:cNvPr>
          <p:cNvSpPr>
            <a:spLocks noGrp="1"/>
          </p:cNvSpPr>
          <p:nvPr>
            <p:ph type="sldNum" sz="quarter" idx="5"/>
          </p:nvPr>
        </p:nvSpPr>
        <p:spPr/>
        <p:txBody>
          <a:bodyPr/>
          <a:lstStyle/>
          <a:p>
            <a:fld id="{96702109-9DB5-4930-9529-97D0F7F71D9D}" type="slidenum">
              <a:rPr lang="en-US" smtClean="0"/>
              <a:t>10</a:t>
            </a:fld>
            <a:endParaRPr lang="en-US" dirty="0"/>
          </a:p>
        </p:txBody>
      </p:sp>
    </p:spTree>
    <p:extLst>
      <p:ext uri="{BB962C8B-B14F-4D97-AF65-F5344CB8AC3E}">
        <p14:creationId xmlns:p14="http://schemas.microsoft.com/office/powerpoint/2010/main" val="103310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186813" y="722025"/>
            <a:ext cx="6129950" cy="2247616"/>
          </a:xfrm>
        </p:spPr>
        <p:txBody>
          <a:bodyPr vert="horz" lIns="91440" tIns="45720" rIns="91440" bIns="45720" rtlCol="0" anchor="ctr">
            <a:normAutofit/>
          </a:bodyPr>
          <a:lstStyle/>
          <a:p>
            <a:pPr>
              <a:lnSpc>
                <a:spcPct val="90000"/>
              </a:lnSpc>
              <a:spcBef>
                <a:spcPct val="0"/>
              </a:spcBef>
            </a:pPr>
            <a:r>
              <a:rPr lang="en-US" dirty="0"/>
              <a:t>Assignment -5 </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14400" y="3261390"/>
            <a:ext cx="4699819" cy="3009494"/>
          </a:xfrm>
        </p:spPr>
        <p:txBody>
          <a:bodyPr vert="horz" lIns="91440" tIns="45720" rIns="91440" bIns="45720" rtlCol="0">
            <a:normAutofit/>
          </a:bodyPr>
          <a:lstStyle/>
          <a:p>
            <a:r>
              <a:rPr lang="en-US" dirty="0"/>
              <a:t>Submitted by: Jay Panchal</a:t>
            </a:r>
          </a:p>
          <a:p>
            <a:r>
              <a:rPr lang="en-US" dirty="0"/>
              <a:t>Student Id: 100960958</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692" r="23674"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31C69-918E-C547-5351-54E3CBA649EF}"/>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DD206BB2-9F8F-8CEF-3C4B-8B3E46D7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766843B-618F-DCA7-6163-8ACE04B111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C7BF7FF8-2ECE-8DA1-5830-72A79918A4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35F5C7-BE6D-37C1-6D19-D4CC609C3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32EC90A-4D1B-062F-2737-90C3B2664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5C4D09F-2B29-AAF7-5E32-0ABC7AEA91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974D55-5287-61C0-0D28-59F6FEB602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C1E2A52-C379-338F-9DDD-88721ECEA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947AD58-62C9-5CC2-3DF1-36AFBAB2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44E6A8D-24AC-A40D-162F-37D44A40D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7F48B92-2150-6CC8-638F-A1D9DF8CCB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774FAD0-89C7-FF73-5064-C82BDF1BF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3BC455B-090B-CC29-D3AB-BF4E8E470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E86101C-AA89-DE7A-4918-199617CBE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F33BE17-C231-0147-EA53-8656BC78A0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C21B2D-5A63-C698-55D3-0DF6AE96C9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ADBECA9-3576-1E2D-86FA-9A5EEB0DE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37664B6-1212-45D8-51BB-936E34D373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9F40AE3-48B4-D70F-6F1F-88FB89AEFC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8E3E03C-9A2E-B407-2252-B9EDFDC398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313B894-A00D-557D-8580-D01B9D1F9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046D183-41F5-53B3-1F82-70AA1EBF3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957F556-DD18-1190-7EEA-7F941ECE9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8A8A6D-320C-429B-53BD-0FCF0677A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F638D2C-2608-E0CA-154C-F18FFCAD58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C459BE1-3C55-6063-88EB-40ADB643B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499AD5-3D7A-64C8-D648-AB797CF78F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02CD49D-AE68-F3BF-597B-6FC3C6957E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A1BE191-3879-DC92-704E-38072E14D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85CC343-772D-3639-089D-24A689DD9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48FF9E6-DAF3-0883-3E3B-288A8D348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29E23C14-592D-024C-9F50-ECD0FAA4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BE5E4C65-0B0C-51BB-7ED3-8DCC2B25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91C4A770-AC78-F454-11F3-2BF241B21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A139DB32-F476-76A8-B7BB-1F81794881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9E796AE8-CD2D-056E-6E8E-A6052284E9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F42CB3F-8271-E2D2-268A-78D05D4A2D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A1C1666-87F9-2B80-7C90-4674E8FF2C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1218F9E-CB3A-4565-240D-05646019E8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245DD28-E777-4AD5-3C28-9C8FA7182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8F7E658-2872-BED1-565B-84BCB5285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F8758E2-CFE5-93F9-A7C0-15B4BA8E63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9702639-A16D-2140-E098-E3DA34F7D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DF8ABAD-64BC-6238-7EEF-C29D189BE1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AF771AA-0B32-F47C-C111-EF1FD389D6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3B8E236-4CDE-0117-130B-9AA4B323CA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785FC17-89F4-2063-7A1B-E27AED91F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62FBFE4-87BF-4679-CB4C-2715D59A9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B73479B-7733-6604-4ADC-07C2E74EAA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0A4E62B-2A25-BA5F-FFBD-C1C64E97D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9F77383-F26C-E546-C2BD-B97F950C2C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DCF5C0A-804B-41B3-1D68-33C793E47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A0A6C69-280D-0785-F0CF-CD17497FA3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C661EB5-4D47-871C-70CD-0F8956B56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6C9D27F-7641-806A-03D7-2D85343AC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2911E9B-C4F8-7B4F-8860-4F837C793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58EF2A6-F64E-AA15-7B15-92464BF62F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FA78A72-B672-1E6E-EED5-E8C127952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CE40C4B-4078-897B-5852-2A064D4C6E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CF172C9A-182B-017D-49C4-19A907D386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BCB5B3E-DE88-B82E-4263-29448C460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26F0D54-CFF0-53BD-4EE9-18C2964F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2360850-64DD-2D3A-6089-6C04398B92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5FEFCFA-7D08-8FED-9B8F-F08316E2C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28DAC5E9-9E45-BE6A-0B87-FDD9CE71B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DC824724-832F-2CE9-CCBA-03E5764628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3027B49-E783-8D1F-A03C-5507AB950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EFDD83A-57BB-6B39-2C1E-200E22764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D474791-C75C-7156-EB7E-730D52BCE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AD0B6EA-0C0F-B1D8-B885-4DEA9ED738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A40FF1E-0FE5-6ED0-1061-1C07BB833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2AA0736-6114-10DE-4459-6FEA669C96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053BCE1-EB6B-E2A1-D183-CD3A4DEF1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C6735DF-1CCB-6BB9-9562-9A3CC97D67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D219ABB-1CDB-AF98-E88F-97BF390C9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D405F34-6F3D-9010-4BAC-2579F2E336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9620BCF1-EBD0-B11A-C824-8D9DAF9D1C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73692FE-40BA-BC06-B4C5-E368C71C1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8D95E72-A4C0-812B-9240-1B0D661D4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406541B-1C69-932E-0C69-7167FA0D6A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EB6834C-67A5-D9FC-03DC-0ED1497A0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AD86968-F9F1-8644-D061-C78FBDFD8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53E97BD-C171-3369-B496-E89C0F883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0455E01-D445-0CD2-AB28-39EC7D886F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0E1FDF3-2263-7E6D-FFC3-BF5C327D11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C601D60-BF37-BB33-264A-86CA1F429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F3CB806-F810-01DC-90E4-F46A0CB7F6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7327831-BD1F-9F50-E5ED-476DFFBA2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28A3FD8-1477-86B7-A9D8-CAD92432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F3B89F5-F77D-CFCA-9A74-27153EB12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52CDE46-DD8A-438D-9909-545FF9CCD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3ADFF74-265E-E737-3C24-4594C6EFE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3D4F7F6-1FE2-4FC6-553E-EE902648F7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1603CFE-9E26-BC60-4583-D8B1F13C9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416701E-CA1C-5E12-F068-0097E55795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F1C835E3-313A-B9BF-E09B-1E69B22FE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54DFD17D-5EAB-4450-343A-818377CFF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12DD56B3-3E06-F68C-69CF-57A7C6BF0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C597D79A-9E89-9349-8CD7-BFBE9D299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C44ED46-33AF-FF1D-1CA7-F4CC7D08B4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F49E2319-0016-7AB7-AC28-DD147329E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FE8637C-07D2-E223-29D0-3446D48492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21845B9-2B20-19FD-B6B1-3B9C5FDA2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B86D87F-D93C-734C-C5C9-8CEA7B733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7625431-8EC8-96E2-5A4A-BC39DF0345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9BDFD26-857A-2A42-D0EC-53719C266F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78BBC96-9960-81B1-61D3-6AD723172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F40BF1E-BAB1-6F68-7802-E760F4AE71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B0C4EA3-1488-385B-86DE-D90712246A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913764B7-6124-2E0F-77D4-ADF6D2817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307832A-EB88-D671-9116-C3C4C3A3C8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732DC94-1D3E-04D2-DCAE-45FC694534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B05A47F-3739-CEDC-79D7-E233278CBF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5E94C4D-4834-1F50-1EC6-99A9B13FB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9FDA183-DC97-810E-06AA-ED015247E4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BC9AEE2-A1D8-2C8E-EEFD-D877EA29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DF1508A-3ED9-693E-4BE7-CDEB48DA0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0A85B9A-52B0-58F9-2B43-6497BABE4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F2EA0C0-B409-F5EB-9B76-D33B515048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BF60A65-365B-7900-1CD8-8602A580D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897FA86-2442-9C22-5EB1-7676319B1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4B42117-4AAA-A9F4-5AD9-288085C06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3B6C5D4F-4C41-94ED-25C2-BFC939524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91BA718-F2D1-3665-E309-37EDA17E1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9690B7D-D8AB-3550-AC29-659A15ED2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3F0ADB0-2E9F-D49A-E8DA-8CE1B18EC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7318573-26C9-2DA5-1382-834B59144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A5F03582-8C88-F4C0-A34D-D594C0C7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D495BDF8-4F10-525D-7C8E-0A7623A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5A271D6-B226-EBE4-A70C-2526C6B0479E}"/>
              </a:ext>
            </a:extLst>
          </p:cNvPr>
          <p:cNvSpPr>
            <a:spLocks noGrp="1"/>
          </p:cNvSpPr>
          <p:nvPr>
            <p:ph type="title"/>
          </p:nvPr>
        </p:nvSpPr>
        <p:spPr>
          <a:xfrm>
            <a:off x="434662" y="88911"/>
            <a:ext cx="9967687" cy="576132"/>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6639744D-CC2C-8F49-D56A-26F02AACE6C3}"/>
              </a:ext>
            </a:extLst>
          </p:cNvPr>
          <p:cNvSpPr>
            <a:spLocks noGrp="1"/>
          </p:cNvSpPr>
          <p:nvPr>
            <p:ph sz="quarter" idx="13"/>
          </p:nvPr>
        </p:nvSpPr>
        <p:spPr>
          <a:xfrm>
            <a:off x="434662" y="1146798"/>
            <a:ext cx="11169695" cy="2033107"/>
          </a:xfrm>
        </p:spPr>
        <p:txBody>
          <a:bodyPr vert="horz" lIns="91440" tIns="45720" rIns="91440" bIns="45720" rtlCol="0">
            <a:noAutofit/>
          </a:bodyPr>
          <a:lstStyle/>
          <a:p>
            <a:pPr>
              <a:lnSpc>
                <a:spcPct val="100000"/>
              </a:lnSpc>
            </a:pPr>
            <a:r>
              <a:rPr lang="en-US" sz="1400" b="1" dirty="0">
                <a:solidFill>
                  <a:schemeClr val="tx2"/>
                </a:solidFill>
              </a:rPr>
              <a:t>Explore Hyperparameter Optimization for Model Improvement</a:t>
            </a:r>
            <a:br>
              <a:rPr lang="en-US" sz="1400" b="1" dirty="0">
                <a:solidFill>
                  <a:schemeClr val="tx2"/>
                </a:solidFill>
              </a:rPr>
            </a:br>
            <a:br>
              <a:rPr lang="en-US" sz="1400" b="1" dirty="0">
                <a:solidFill>
                  <a:schemeClr val="tx2"/>
                </a:solidFill>
              </a:rPr>
            </a:br>
            <a:r>
              <a:rPr lang="en-US" sz="1400" b="1" dirty="0">
                <a:solidFill>
                  <a:schemeClr val="tx2"/>
                </a:solidFill>
              </a:rPr>
              <a:t>Observation:</a:t>
            </a:r>
            <a:r>
              <a:rPr lang="en-US" sz="1400" dirty="0">
                <a:solidFill>
                  <a:schemeClr val="tx2"/>
                </a:solidFill>
              </a:rPr>
              <a:t> The current models, while effective, are not fully optimized. Both the Decision Tree and Random Forest models achieved impressive performance, but slight differences in performance metrics (e.g., recall and F1 scores) suggest that there is still potential for improvement by optimizing hyperparameters.</a:t>
            </a:r>
            <a:br>
              <a:rPr lang="en-US" sz="1400" dirty="0">
                <a:solidFill>
                  <a:schemeClr val="tx2"/>
                </a:solidFill>
              </a:rPr>
            </a:br>
            <a:br>
              <a:rPr lang="en-US" sz="1400" dirty="0">
                <a:solidFill>
                  <a:schemeClr val="tx2"/>
                </a:solidFill>
              </a:rPr>
            </a:br>
            <a:r>
              <a:rPr lang="en-US" sz="1400" b="1" dirty="0">
                <a:solidFill>
                  <a:schemeClr val="tx2"/>
                </a:solidFill>
              </a:rPr>
              <a:t>Current Impact: </a:t>
            </a:r>
            <a:r>
              <a:rPr lang="en-US" sz="1400" dirty="0">
                <a:solidFill>
                  <a:schemeClr val="tx2"/>
                </a:solidFill>
              </a:rPr>
              <a:t>Both models used default or pre-set hyperparameters, which limits their ability to capture the underlying patterns in the data optimally. For instance, the Random Forest model’s performance could be improved by tweaking the number of estimators, the max depth, or the minimum samples required to split a node.</a:t>
            </a:r>
            <a:br>
              <a:rPr lang="en-US" sz="1400" dirty="0">
                <a:solidFill>
                  <a:schemeClr val="tx2"/>
                </a:solidFill>
              </a:rPr>
            </a:br>
            <a:endParaRPr lang="en-US" sz="1200" dirty="0">
              <a:solidFill>
                <a:schemeClr val="tx2"/>
              </a:solidFill>
            </a:endParaRPr>
          </a:p>
        </p:txBody>
      </p:sp>
      <p:sp>
        <p:nvSpPr>
          <p:cNvPr id="6" name="Slide Number Placeholder 5">
            <a:extLst>
              <a:ext uri="{FF2B5EF4-FFF2-40B4-BE49-F238E27FC236}">
                <a16:creationId xmlns:a16="http://schemas.microsoft.com/office/drawing/2014/main" id="{F456CCF3-41B3-9084-CD99-2592ACDE8EA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10</a:t>
            </a:fld>
            <a:endParaRPr lang="en-US" cap="all">
              <a:solidFill>
                <a:schemeClr val="tx2"/>
              </a:solidFill>
            </a:endParaRPr>
          </a:p>
        </p:txBody>
      </p:sp>
      <p:sp>
        <p:nvSpPr>
          <p:cNvPr id="2" name="Content Placeholder 6">
            <a:extLst>
              <a:ext uri="{FF2B5EF4-FFF2-40B4-BE49-F238E27FC236}">
                <a16:creationId xmlns:a16="http://schemas.microsoft.com/office/drawing/2014/main" id="{B6E3930F-486B-3871-7710-BC8DA02E8B59}"/>
              </a:ext>
            </a:extLst>
          </p:cNvPr>
          <p:cNvSpPr txBox="1">
            <a:spLocks/>
          </p:cNvSpPr>
          <p:nvPr/>
        </p:nvSpPr>
        <p:spPr>
          <a:xfrm>
            <a:off x="422403" y="3378201"/>
            <a:ext cx="11169695" cy="289560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solidFill>
                  <a:schemeClr val="tx2"/>
                </a:solidFill>
              </a:rPr>
              <a:t>Recommendation:</a:t>
            </a:r>
            <a:br>
              <a:rPr lang="en-US" sz="1400" b="1" dirty="0">
                <a:solidFill>
                  <a:schemeClr val="tx2"/>
                </a:solidFill>
              </a:rPr>
            </a:br>
            <a:br>
              <a:rPr lang="en-US" sz="1400" b="1" dirty="0">
                <a:solidFill>
                  <a:schemeClr val="tx2"/>
                </a:solidFill>
              </a:rPr>
            </a:br>
            <a:r>
              <a:rPr lang="en-US" sz="1400" b="1" dirty="0">
                <a:solidFill>
                  <a:schemeClr val="tx2"/>
                </a:solidFill>
              </a:rPr>
              <a:t>Grid Search and Random Search: </a:t>
            </a:r>
            <a:r>
              <a:rPr lang="en-US" sz="1400" dirty="0">
                <a:solidFill>
                  <a:schemeClr val="tx2"/>
                </a:solidFill>
              </a:rPr>
              <a:t>Mr. Hughes should leverage Grid Search CV or </a:t>
            </a:r>
            <a:r>
              <a:rPr lang="en-US" sz="1400" dirty="0" err="1">
                <a:solidFill>
                  <a:schemeClr val="tx2"/>
                </a:solidFill>
              </a:rPr>
              <a:t>RandomizedSearchCV</a:t>
            </a:r>
            <a:r>
              <a:rPr lang="en-US" sz="1400" dirty="0">
                <a:solidFill>
                  <a:schemeClr val="tx2"/>
                </a:solidFill>
              </a:rPr>
              <a:t> to explore a wide range of hyperparameters for each model. For Random Forest, key parameters to optimize include </a:t>
            </a:r>
            <a:r>
              <a:rPr lang="en-US" sz="1400" dirty="0" err="1">
                <a:solidFill>
                  <a:schemeClr val="tx2"/>
                </a:solidFill>
              </a:rPr>
              <a:t>n_estimators</a:t>
            </a:r>
            <a:r>
              <a:rPr lang="en-US" sz="1400" dirty="0">
                <a:solidFill>
                  <a:schemeClr val="tx2"/>
                </a:solidFill>
              </a:rPr>
              <a:t>, </a:t>
            </a:r>
            <a:r>
              <a:rPr lang="en-US" sz="1400" dirty="0" err="1">
                <a:solidFill>
                  <a:schemeClr val="tx2"/>
                </a:solidFill>
              </a:rPr>
              <a:t>max_depth</a:t>
            </a:r>
            <a:r>
              <a:rPr lang="en-US" sz="1400" dirty="0">
                <a:solidFill>
                  <a:schemeClr val="tx2"/>
                </a:solidFill>
              </a:rPr>
              <a:t>, </a:t>
            </a:r>
            <a:r>
              <a:rPr lang="en-US" sz="1400" dirty="0" err="1">
                <a:solidFill>
                  <a:schemeClr val="tx2"/>
                </a:solidFill>
              </a:rPr>
              <a:t>min_samples_split</a:t>
            </a:r>
            <a:r>
              <a:rPr lang="en-US" sz="1400" dirty="0">
                <a:solidFill>
                  <a:schemeClr val="tx2"/>
                </a:solidFill>
              </a:rPr>
              <a:t>, and </a:t>
            </a:r>
            <a:r>
              <a:rPr lang="en-US" sz="1400" dirty="0" err="1">
                <a:solidFill>
                  <a:schemeClr val="tx2"/>
                </a:solidFill>
              </a:rPr>
              <a:t>min_samples_leaf</a:t>
            </a:r>
            <a:r>
              <a:rPr lang="en-US" sz="1400" dirty="0">
                <a:solidFill>
                  <a:schemeClr val="tx2"/>
                </a:solidFill>
              </a:rPr>
              <a:t>. These parameters govern the structure of the forest and its ability to generalize across different data.</a:t>
            </a:r>
          </a:p>
          <a:p>
            <a:pPr>
              <a:lnSpc>
                <a:spcPct val="100000"/>
              </a:lnSpc>
            </a:pPr>
            <a:r>
              <a:rPr lang="en-US" sz="1400" b="1" dirty="0">
                <a:solidFill>
                  <a:schemeClr val="tx2"/>
                </a:solidFill>
              </a:rPr>
              <a:t>Bayesian Optimization: </a:t>
            </a:r>
            <a:r>
              <a:rPr lang="en-US" sz="1400" dirty="0">
                <a:solidFill>
                  <a:schemeClr val="tx2"/>
                </a:solidFill>
              </a:rPr>
              <a:t>For more efficient hyperparameter tuning, Bayesian Optimization can be employed. This technique balances exploration and exploitation and is more resource-efficient than Grid Search, making it a great choice for large, computationally expensive models like Random Forest.</a:t>
            </a:r>
          </a:p>
          <a:p>
            <a:pPr>
              <a:lnSpc>
                <a:spcPct val="100000"/>
              </a:lnSpc>
            </a:pPr>
            <a:r>
              <a:rPr lang="en-US" sz="1400" b="1" dirty="0">
                <a:solidFill>
                  <a:schemeClr val="tx2"/>
                </a:solidFill>
              </a:rPr>
              <a:t>Fine-Tune Decision Tree: </a:t>
            </a:r>
            <a:r>
              <a:rPr lang="en-US" sz="1400" dirty="0">
                <a:solidFill>
                  <a:schemeClr val="tx2"/>
                </a:solidFill>
              </a:rPr>
              <a:t>For the Decision Tree, parameters like </a:t>
            </a:r>
            <a:r>
              <a:rPr lang="en-US" sz="1400" dirty="0" err="1">
                <a:solidFill>
                  <a:schemeClr val="tx2"/>
                </a:solidFill>
              </a:rPr>
              <a:t>max_depth</a:t>
            </a:r>
            <a:r>
              <a:rPr lang="en-US" sz="1400" dirty="0">
                <a:solidFill>
                  <a:schemeClr val="tx2"/>
                </a:solidFill>
              </a:rPr>
              <a:t>, </a:t>
            </a:r>
            <a:r>
              <a:rPr lang="en-US" sz="1400" dirty="0" err="1">
                <a:solidFill>
                  <a:schemeClr val="tx2"/>
                </a:solidFill>
              </a:rPr>
              <a:t>min_samples_split</a:t>
            </a:r>
            <a:r>
              <a:rPr lang="en-US" sz="1400" dirty="0">
                <a:solidFill>
                  <a:schemeClr val="tx2"/>
                </a:solidFill>
              </a:rPr>
              <a:t>, </a:t>
            </a:r>
            <a:r>
              <a:rPr lang="en-US" sz="1400" dirty="0" err="1">
                <a:solidFill>
                  <a:schemeClr val="tx2"/>
                </a:solidFill>
              </a:rPr>
              <a:t>min_samples_leaf</a:t>
            </a:r>
            <a:r>
              <a:rPr lang="en-US" sz="1400" dirty="0">
                <a:solidFill>
                  <a:schemeClr val="tx2"/>
                </a:solidFill>
              </a:rPr>
              <a:t>, and criterion are crucial for avoiding overfitting while maintaining high accuracy. By tuning these parameters, Mr. Hughes can improve the model's robustness and ensure it doesn't become overly complex while preserving interpretability.</a:t>
            </a:r>
            <a:endParaRPr lang="en-US" sz="1200" dirty="0">
              <a:solidFill>
                <a:schemeClr val="tx2"/>
              </a:solidFill>
            </a:endParaRPr>
          </a:p>
        </p:txBody>
      </p:sp>
    </p:spTree>
    <p:extLst>
      <p:ext uri="{BB962C8B-B14F-4D97-AF65-F5344CB8AC3E}">
        <p14:creationId xmlns:p14="http://schemas.microsoft.com/office/powerpoint/2010/main" val="134126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3B0E7-B9F2-CA96-41E5-D42F3717141D}"/>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FADE587B-F754-3C6C-0F0B-B365E7007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75E17D0-BE71-988F-A708-429F06D5E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14679FB1-CB22-6FB1-F251-8A9A97BFB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3847469-814D-5845-0522-1E305DFD43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51F1BEB-2853-AC22-756B-C6A920F094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2940D7A-B816-D06A-51D1-EDCBAD454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74E0BEA-2498-69B1-AF32-D14C02618B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CC150CC-823B-56CE-1D68-F82FD9B66F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FA91FAF-C602-3F06-F16F-C77C5F7601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2EEDD59-E634-6894-48D2-879E17ABC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9160BF6-C41C-012E-9344-AA3EC20A0D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9E7EE5C-CE73-33E2-3A88-0F5DCE454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E7BD51C-9248-F11E-DDA0-EC08555EB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2156436-C234-D488-F30A-6C0DD5B05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F435C51-3B29-88CF-5D6C-D376EC88C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D96F774-18C6-349F-FD16-8EFED3A4B3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3A85730-8FFF-529D-54A9-926AAC2D4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FE805E3-7E43-EA0E-B094-14944E577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5E3498-E007-DA07-465D-988020BABE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A1A1DE4A-8767-5D6D-5448-AE46D7ECA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F1B373E-D750-152D-9A73-68B10A176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111E792-D63A-4540-F194-41FD0B73CA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3494675-D9EC-B77A-EDAB-B5537195A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BA0B71F-3F9E-5270-B613-52C6C2FFB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CDD4B67-9C2D-87D6-C9EF-6D4E5D1F1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3757393-78E8-F3A3-B6BA-627E68D50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8251D3A-9DCE-317B-8EB3-D34627580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62C0627-9ABA-FF08-B40E-A8563092F2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5CC766B-C03E-98FA-A6C8-2D5A85C33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645B5C2-58A7-8306-5744-C25381702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6FA3DDF-1829-B3C8-6191-AED7F57E89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EAEF4F0C-72B0-D3E8-AA6A-1C6095809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3298CDD9-62D6-F0DC-100D-198D82BE9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A94060AE-72E1-84F1-2BC1-91CA6F21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4B6E00BD-AA4A-30E8-F3A9-4258A371FB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5448191A-6719-6202-CF2A-1A06299DE7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76B77B8-F95A-B437-0940-EB39FD4DE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85870A3F-CCF6-3E46-5E57-99EB474991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94FDE35-35E9-4C39-D290-34E7AE53D7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0B7B027-7F78-01F0-A9A3-490DA0C02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88E1BB4-5AF4-3658-B577-07FF4C3AD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896D796-971F-48BE-2788-2D1A1120AE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9984DE-273A-2A4A-3091-C22448534F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C7036FB-D8D3-875C-09EB-4F63791AE9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FBE796F-D99E-C69C-EBC5-C99F498ADF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ECF6BBE-15CA-A6FE-4E80-DD0F9BF57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6F15B0C-731E-ECCE-BD3C-94C917ED3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FC24D91-5162-0CE4-879B-FD0367D4C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37EF52C-4045-BC6A-3179-75235031E2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4EE6F3-5322-3B5B-B510-1E4EA3EA27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9AB5FED-A98C-3AA8-2AF5-1E8D9AB09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3585B09A-C74D-7668-08BE-FA4A2F093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E2BC25F-A82D-5AE0-83B0-8F8C1BA83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79A664-B7C9-0210-665D-4BB9173D8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B9E07F-9CD1-B9A7-3B85-3CBC3947B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80D2C0F-3175-E3FA-CBDC-46D1B22F0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97B9418-455A-AAB8-993F-4C1B7CBF57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CA1AA3E-B82E-32AE-EF7F-FB633E0BE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AF1A211-A31C-330E-71E8-CA93045E2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D67B024-76FA-341E-4AB1-5FC195A6E8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2ED6BB-A434-DB26-31C7-F93D2B726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CB79D77-9F8A-3D56-783D-5A90E3E143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72BF346-25DF-43BF-6F4E-F47308A606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2AE398A-083D-0599-9999-618016603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AA115B6C-7205-6532-D91D-D4886D24E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89E3D63E-46DC-53F1-9A3E-1CE5EEA3D0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45AFA88E-1B30-71AB-C4E9-048C735FC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08A2516-AB46-0B98-D64D-B28CF52040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443B1509-8A06-BEDB-C2DB-11BE1E099C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DA3920B-731D-81ED-175B-5F88B5A945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97E0477-23BB-0C13-A40D-641D2101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62E0B9C-FA0D-5FEA-BC02-C58597A0E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6621E6CC-1F1C-6603-11E6-C5697DEB5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CBE73A8-8A22-BC7D-42B4-E3F158E115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88FD8A-FE9D-73DE-761D-69ADC49A9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E9274C8-0DF7-C66B-BA80-3BD9666071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42EA86-DEE5-6E78-1DF9-DA932C89F4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0E1151A-0BF9-36D9-B322-9BADC57088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C2F32897-80CD-A345-D32E-7EF305B36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30C2388-69C5-C75D-97A3-7E07B23ED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55FA4FD-5FDF-4D9C-528B-943E85484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C8134900-D854-3940-38EA-34CBA4E611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71A38F2C-CC75-C7C8-05D0-C7B3073EF5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8C97523-9535-42F1-50EB-A620D18072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2FA8401-877F-2903-6975-51C86AC4C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7162FE4-6E8E-C5B9-F2F9-80371B4C35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B5EDDA7-A613-9937-1015-6F294AB6C2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226095F-3B3B-BBAD-AD8B-4218D5BF11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4B5412C-BC04-4E03-A977-22823753BC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772F2FF-69D1-2812-2193-9EFF2AA3F6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10EDADF-E24E-0B37-BA83-A7464EBF55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AE13611-D430-CBB4-BC43-D48D08B66B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DB6BB3F-5198-FE48-22AB-D40D63967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D31BBA9-0ADC-D6A3-3203-B289EC62F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4D74700-CF53-DDD3-31D3-C14848E84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C6BCC7EC-2A64-3B63-1289-B3BB6C686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AC72BF12-AE4D-E799-0B0B-0FCD736E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0D7E0F97-6C07-661A-AA7E-D2188179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9CC361BA-5BFD-587C-8282-2D94E6444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076718FF-6040-0EEF-AB00-B6FD512574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AA6E3DC4-FBC6-3E0E-6E3E-18B18C7A10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6BA2CF1-D7F0-D0DE-4471-07C5237262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E9CDB5-FFF8-FB10-E25F-C3A103F95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EE30A56-7843-617C-0CD8-E4E08700B7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CF6C4ED-B919-F46E-41BC-503169BB98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20B0CC2-C544-E44F-3243-46DCEE57F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B0B4A24-5CEB-7704-C19B-47D7818AF9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1F04097-A06B-3FA9-8945-423A585A70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6EA6F71-DC12-FEA5-E5BD-B06E8CA597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85345FE-CD3A-8672-5B8A-73D920A301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FFA58BD-C1AE-EBCF-FBD9-F052B4521C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8B96AAD-70DE-C4E3-1A98-1AFD88DFB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E2D4C4F-751C-FF9F-A1DB-504F678B2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897C8C2E-D904-CFDA-4A33-8EA790EF1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D1FBF4E-E9C1-BF3F-8099-EFE3D0311C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928B88F-8ABD-0EC1-1458-B9D1466F3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1FFAD9A-C19A-B204-1A05-BD2E4AAEB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8D9EC280-EC25-33CB-6FA8-A8A46EFEC9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B63BC05-03E1-A8BB-2247-5EA181478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F3E9D81-BE81-64C8-2581-137A273182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0CC157D-16E9-6860-873A-83451F72D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51BFF9BB-F2A6-3798-82A5-062F62B243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6FCAAD85-3E75-D8B2-1DE4-C58528320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52E21D1-8656-2202-AC39-9E8A54E317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968D332D-4BE3-AFB7-15BB-AC0A1BAAD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47FD87-A63F-1CBC-C2A5-2D5B1F8E2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3772B7FC-1482-C62A-6D55-E7571636D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15B968A-9DAC-C0DD-3559-50F6736B8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BD0E5B0-7205-2580-A6EF-8D673D9AA5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86A1022D-39C7-FF0B-372C-91213F47FDB0}"/>
              </a:ext>
            </a:extLst>
          </p:cNvPr>
          <p:cNvSpPr>
            <a:spLocks noGrp="1"/>
          </p:cNvSpPr>
          <p:nvPr>
            <p:ph type="title"/>
          </p:nvPr>
        </p:nvSpPr>
        <p:spPr>
          <a:xfrm>
            <a:off x="434662" y="88911"/>
            <a:ext cx="9967687" cy="576132"/>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AC2F427D-18AF-ED97-6921-00DFE790E156}"/>
              </a:ext>
            </a:extLst>
          </p:cNvPr>
          <p:cNvSpPr>
            <a:spLocks noGrp="1"/>
          </p:cNvSpPr>
          <p:nvPr>
            <p:ph sz="quarter" idx="13"/>
          </p:nvPr>
        </p:nvSpPr>
        <p:spPr>
          <a:xfrm>
            <a:off x="434662" y="1146798"/>
            <a:ext cx="11169695" cy="2033107"/>
          </a:xfrm>
        </p:spPr>
        <p:txBody>
          <a:bodyPr vert="horz" lIns="91440" tIns="45720" rIns="91440" bIns="45720" rtlCol="0">
            <a:noAutofit/>
          </a:bodyPr>
          <a:lstStyle/>
          <a:p>
            <a:pPr>
              <a:lnSpc>
                <a:spcPct val="100000"/>
              </a:lnSpc>
            </a:pPr>
            <a:r>
              <a:rPr lang="en-US" sz="1400" b="1" dirty="0">
                <a:solidFill>
                  <a:schemeClr val="tx2"/>
                </a:solidFill>
              </a:rPr>
              <a:t>Refine Feature Selection for Future Models</a:t>
            </a:r>
          </a:p>
          <a:p>
            <a:pPr>
              <a:lnSpc>
                <a:spcPct val="100000"/>
              </a:lnSpc>
            </a:pPr>
            <a:r>
              <a:rPr lang="en-US" sz="1400" b="1" dirty="0">
                <a:solidFill>
                  <a:schemeClr val="tx2"/>
                </a:solidFill>
              </a:rPr>
              <a:t>Observation:</a:t>
            </a:r>
            <a:r>
              <a:rPr lang="en-US" sz="1400" dirty="0">
                <a:solidFill>
                  <a:schemeClr val="tx2"/>
                </a:solidFill>
              </a:rPr>
              <a:t> While the models performed well on the training data (with accuracy scores of 93% for Random Forest and 90% for Decision Tree), their true effectiveness will be determined by how well they generalize to new, unseen data. Overfitting to the training data could lead to suboptimal performance when the model is deployed in real-world scenarios.</a:t>
            </a:r>
            <a:br>
              <a:rPr lang="en-US" sz="1400" dirty="0">
                <a:solidFill>
                  <a:schemeClr val="tx2"/>
                </a:solidFill>
              </a:rPr>
            </a:br>
            <a:br>
              <a:rPr lang="en-US" sz="1400" dirty="0">
                <a:solidFill>
                  <a:schemeClr val="tx2"/>
                </a:solidFill>
              </a:rPr>
            </a:br>
            <a:r>
              <a:rPr lang="en-US" sz="1400" b="1" dirty="0">
                <a:solidFill>
                  <a:schemeClr val="tx2"/>
                </a:solidFill>
              </a:rPr>
              <a:t>Current Impact: </a:t>
            </a:r>
            <a:r>
              <a:rPr lang="en-US" sz="1400" dirty="0">
                <a:solidFill>
                  <a:schemeClr val="tx2"/>
                </a:solidFill>
              </a:rPr>
              <a:t> Even though both models showed high accuracy and balanced recall and precision, testing the models' ability to generalize to different datasets is crucial to avoid biased conclusions about their performance. Additionally, these models may fail to predict effectively when applied to different building designs or environmental conditions that were not present in the original dataset.</a:t>
            </a:r>
            <a:endParaRPr lang="en-US" sz="1200" dirty="0">
              <a:solidFill>
                <a:schemeClr val="tx2"/>
              </a:solidFill>
            </a:endParaRPr>
          </a:p>
        </p:txBody>
      </p:sp>
      <p:sp>
        <p:nvSpPr>
          <p:cNvPr id="6" name="Slide Number Placeholder 5">
            <a:extLst>
              <a:ext uri="{FF2B5EF4-FFF2-40B4-BE49-F238E27FC236}">
                <a16:creationId xmlns:a16="http://schemas.microsoft.com/office/drawing/2014/main" id="{D772758C-0ABA-0B91-B2F4-01005C8D9A4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11</a:t>
            </a:fld>
            <a:endParaRPr lang="en-US" cap="all">
              <a:solidFill>
                <a:schemeClr val="tx2"/>
              </a:solidFill>
            </a:endParaRPr>
          </a:p>
        </p:txBody>
      </p:sp>
      <p:sp>
        <p:nvSpPr>
          <p:cNvPr id="2" name="Content Placeholder 6">
            <a:extLst>
              <a:ext uri="{FF2B5EF4-FFF2-40B4-BE49-F238E27FC236}">
                <a16:creationId xmlns:a16="http://schemas.microsoft.com/office/drawing/2014/main" id="{34CFE23A-0C63-0219-EEAB-6E06A0320189}"/>
              </a:ext>
            </a:extLst>
          </p:cNvPr>
          <p:cNvSpPr txBox="1">
            <a:spLocks/>
          </p:cNvSpPr>
          <p:nvPr/>
        </p:nvSpPr>
        <p:spPr>
          <a:xfrm>
            <a:off x="422403" y="3378200"/>
            <a:ext cx="11169695" cy="331152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solidFill>
                  <a:schemeClr val="tx2"/>
                </a:solidFill>
              </a:rPr>
              <a:t>Recommendation:</a:t>
            </a:r>
            <a:r>
              <a:rPr lang="en-US" sz="1400" dirty="0">
                <a:solidFill>
                  <a:schemeClr val="tx2"/>
                </a:solidFill>
              </a:rPr>
              <a:t> </a:t>
            </a:r>
          </a:p>
          <a:p>
            <a:pPr>
              <a:lnSpc>
                <a:spcPct val="100000"/>
              </a:lnSpc>
            </a:pPr>
            <a:r>
              <a:rPr lang="en-US" sz="1400" b="1" dirty="0">
                <a:solidFill>
                  <a:schemeClr val="tx2"/>
                </a:solidFill>
              </a:rPr>
              <a:t>Cross-Domain Validation:</a:t>
            </a:r>
            <a:r>
              <a:rPr lang="en-US" sz="1400" dirty="0">
                <a:solidFill>
                  <a:schemeClr val="tx2"/>
                </a:solidFill>
              </a:rPr>
              <a:t> Mr. Hughes should test the models using cross-validation techniques with external datasets that represent different building designs or climates. This could involve testing the models with real-world data from various geographic regions or with data that includes variations in building materials, insulation types, or heating systems. By validating models on datasets that differ from the training set, he can assess how well the models generalize and identify potential areas for improvement.</a:t>
            </a:r>
            <a:br>
              <a:rPr lang="en-US" sz="1400" dirty="0">
                <a:solidFill>
                  <a:schemeClr val="tx2"/>
                </a:solidFill>
              </a:rPr>
            </a:br>
            <a:br>
              <a:rPr lang="en-US" sz="1400" dirty="0">
                <a:solidFill>
                  <a:schemeClr val="tx2"/>
                </a:solidFill>
              </a:rPr>
            </a:br>
            <a:r>
              <a:rPr lang="en-US" sz="1400" b="1" dirty="0">
                <a:solidFill>
                  <a:schemeClr val="tx2"/>
                </a:solidFill>
              </a:rPr>
              <a:t>K-fold Cross-Validation: </a:t>
            </a:r>
            <a:r>
              <a:rPr lang="en-US" sz="1400" dirty="0">
                <a:solidFill>
                  <a:schemeClr val="tx2"/>
                </a:solidFill>
              </a:rPr>
              <a:t>Another valuable strategy is to implement k-fold cross-validation with an increased number of splits to ensure robust model validation. This would provide a better indication of the model’s generalizability by training on different subsets of the data and testing on the remaining parts.</a:t>
            </a:r>
            <a:br>
              <a:rPr lang="en-US" sz="1400" dirty="0">
                <a:solidFill>
                  <a:schemeClr val="tx2"/>
                </a:solidFill>
              </a:rPr>
            </a:br>
            <a:br>
              <a:rPr lang="en-US" sz="1400" dirty="0">
                <a:solidFill>
                  <a:schemeClr val="tx2"/>
                </a:solidFill>
              </a:rPr>
            </a:br>
            <a:r>
              <a:rPr lang="en-US" sz="1400" b="1" dirty="0">
                <a:solidFill>
                  <a:schemeClr val="tx2"/>
                </a:solidFill>
              </a:rPr>
              <a:t>Real-World Testing: </a:t>
            </a:r>
            <a:r>
              <a:rPr lang="en-US" sz="1400" dirty="0">
                <a:solidFill>
                  <a:schemeClr val="tx2"/>
                </a:solidFill>
              </a:rPr>
              <a:t>Mr. Hughes should consider integrating the models into a live environment (e.g., building energy management systems) where they can be tested against real-time data. This would allow him to identify any performance degradation in practical applications and gain feedback for model refinement.</a:t>
            </a:r>
            <a:endParaRPr lang="en-US" sz="1200" dirty="0">
              <a:solidFill>
                <a:schemeClr val="tx2"/>
              </a:solidFill>
            </a:endParaRPr>
          </a:p>
        </p:txBody>
      </p:sp>
    </p:spTree>
    <p:extLst>
      <p:ext uri="{BB962C8B-B14F-4D97-AF65-F5344CB8AC3E}">
        <p14:creationId xmlns:p14="http://schemas.microsoft.com/office/powerpoint/2010/main" val="9686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5" y="2332139"/>
            <a:ext cx="3982780" cy="1501630"/>
          </a:xfrm>
        </p:spPr>
        <p:txBody>
          <a:bodyPr/>
          <a:lstStyle/>
          <a:p>
            <a:r>
              <a:rPr lang="en-US" sz="5400"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17871" y="4497723"/>
            <a:ext cx="3043084" cy="776749"/>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3460955" y="3833283"/>
            <a:ext cx="8545306" cy="2105627"/>
          </a:xfrm>
        </p:spPr>
        <p:txBody>
          <a:bodyPr>
            <a:normAutofit fontScale="85000" lnSpcReduction="20000"/>
          </a:bodyPr>
          <a:lstStyle/>
          <a:p>
            <a:pPr marL="342900" indent="-342900">
              <a:buClrTx/>
              <a:buFont typeface="Wingdings" panose="05000000000000000000" pitchFamily="2" charset="2"/>
              <a:buChar char="Ø"/>
            </a:pPr>
            <a:r>
              <a:rPr lang="en-US" dirty="0"/>
              <a:t>Rational Statement</a:t>
            </a:r>
          </a:p>
          <a:p>
            <a:pPr marL="342900" indent="-342900">
              <a:buClrTx/>
              <a:buFont typeface="Wingdings" panose="05000000000000000000" pitchFamily="2" charset="2"/>
              <a:buChar char="Ø"/>
            </a:pPr>
            <a:r>
              <a:rPr lang="en-US" dirty="0"/>
              <a:t>Key Insights Model Analysis</a:t>
            </a:r>
          </a:p>
          <a:p>
            <a:pPr marL="342900" indent="-342900">
              <a:buClrTx/>
              <a:buFont typeface="Wingdings" panose="05000000000000000000" pitchFamily="2" charset="2"/>
              <a:buChar char="Ø"/>
            </a:pPr>
            <a:r>
              <a:rPr lang="en-US" dirty="0"/>
              <a:t>Classification Report for Optimized DT &amp; RF</a:t>
            </a:r>
          </a:p>
          <a:p>
            <a:pPr marL="342900" indent="-342900">
              <a:buClrTx/>
              <a:buFont typeface="Wingdings" panose="05000000000000000000" pitchFamily="2" charset="2"/>
              <a:buChar char="Ø"/>
            </a:pPr>
            <a:r>
              <a:rPr lang="en-US" dirty="0"/>
              <a:t>Feature Importance</a:t>
            </a:r>
          </a:p>
          <a:p>
            <a:pPr marL="342900" indent="-342900">
              <a:buClrTx/>
              <a:buFont typeface="Wingdings" panose="05000000000000000000" pitchFamily="2" charset="2"/>
              <a:buChar char="Ø"/>
            </a:pPr>
            <a:r>
              <a:rPr lang="en-US" dirty="0"/>
              <a:t>Recommendations for Mr. John Hughes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Freeform: Shape 5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1" name="Group 6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2" name="Rectangle 91">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ight Triangle 9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99" name="Straight Connector 9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97841"/>
            <a:ext cx="5121479" cy="1271680"/>
          </a:xfrm>
        </p:spPr>
        <p:txBody>
          <a:bodyPr vert="horz" lIns="91440" tIns="45720" rIns="91440" bIns="45720" rtlCol="0" anchor="ctr">
            <a:normAutofit/>
          </a:bodyPr>
          <a:lstStyle/>
          <a:p>
            <a:r>
              <a:rPr lang="en-US" dirty="0"/>
              <a:t>Rational Statement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01841" y="1704270"/>
            <a:ext cx="5398316" cy="4655889"/>
          </a:xfrm>
        </p:spPr>
        <p:txBody>
          <a:bodyPr vert="horz" lIns="91440" tIns="45720" rIns="91440" bIns="45720" rtlCol="0">
            <a:normAutofit fontScale="92500" lnSpcReduction="10000"/>
          </a:bodyPr>
          <a:lstStyle/>
          <a:p>
            <a:pPr>
              <a:lnSpc>
                <a:spcPct val="100000"/>
              </a:lnSpc>
            </a:pPr>
            <a:r>
              <a:rPr lang="en-US" dirty="0">
                <a:solidFill>
                  <a:srgbClr val="FFFFFF"/>
                </a:solidFill>
                <a:effectLst/>
              </a:rPr>
              <a:t>In this project, we aim to classify wheat varieties (Kama, Rosa, and Canadian) using Decision Tree and Random Forest models. Accurate classification of wheat types is crucial for agricultural practices, as it supports quality assessment, supply chain optimization, and market segmentation. This project will guide agricultural stakeholders in making data-driven decisions to enhance efficiency and productivity.</a:t>
            </a:r>
            <a:br>
              <a:rPr lang="en-US" dirty="0">
                <a:solidFill>
                  <a:srgbClr val="FFFFFF"/>
                </a:solidFill>
                <a:effectLst/>
              </a:rPr>
            </a:br>
            <a:br>
              <a:rPr lang="en-US" dirty="0">
                <a:solidFill>
                  <a:srgbClr val="FFFFFF"/>
                </a:solidFill>
                <a:effectLst/>
              </a:rPr>
            </a:br>
            <a:r>
              <a:rPr lang="en-US" b="1" dirty="0">
                <a:solidFill>
                  <a:srgbClr val="FFFFFF"/>
                </a:solidFill>
                <a:effectLst/>
              </a:rPr>
              <a:t>Dataset Overview and Preprocessing Steps:</a:t>
            </a:r>
            <a:br>
              <a:rPr lang="en-US" b="1" dirty="0">
                <a:solidFill>
                  <a:srgbClr val="FFFFFF"/>
                </a:solidFill>
              </a:rPr>
            </a:br>
            <a:br>
              <a:rPr lang="en-US" b="1" dirty="0">
                <a:solidFill>
                  <a:srgbClr val="FFFFFF"/>
                </a:solidFill>
                <a:effectLst/>
              </a:rPr>
            </a:br>
            <a:r>
              <a:rPr lang="en-US" dirty="0">
                <a:solidFill>
                  <a:srgbClr val="FFFFFF"/>
                </a:solidFill>
                <a:effectLst/>
              </a:rPr>
              <a:t>The WheatData.csv dataset contains 210 observations and 8 variables. The independent variables, including characteristics such as Area, Perimeter, and Length of Kernel, capture unique properties of wheat grains that influence classification. The dependent variable, target, represents the wheat variety.</a:t>
            </a:r>
            <a:endParaRPr lang="en-US" dirty="0">
              <a:solidFill>
                <a:srgbClr val="FFFFFF"/>
              </a:solidFill>
            </a:endParaRP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8284" r="333" b="2"/>
          <a:stretch/>
        </p:blipFill>
        <p:spPr>
          <a:xfrm>
            <a:off x="6075730" y="-3440"/>
            <a:ext cx="6129239" cy="6861439"/>
          </a:xfrm>
          <a:prstGeom prst="rect">
            <a:avLst/>
          </a:prstGeo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3</a:t>
            </a:fld>
            <a:endParaRPr lang="en-US" cap="all">
              <a:solidFill>
                <a:srgbClr val="FFFFFF"/>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74A14F-BC28-C485-B15C-78DD17236E86}"/>
            </a:ext>
          </a:extLst>
        </p:cNvPr>
        <p:cNvGrpSpPr/>
        <p:nvPr/>
      </p:nvGrpSpPr>
      <p:grpSpPr>
        <a:xfrm>
          <a:off x="0" y="0"/>
          <a:ext cx="0" cy="0"/>
          <a:chOff x="0" y="0"/>
          <a:chExt cx="0" cy="0"/>
        </a:xfrm>
      </p:grpSpPr>
      <p:sp>
        <p:nvSpPr>
          <p:cNvPr id="132" name="Rectangle 13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4" name="Group 13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Freeform: Shape 16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7" name="Freeform: Shape 16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9" name="Freeform: Shape 16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71" name="Group 17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02" name="Rectangle 201">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4" name="Rectangle 2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6" name="Right Triangle 20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 name="Straight Connector 20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DC93329-84DB-E560-D87D-B2FB99DE1B74}"/>
              </a:ext>
            </a:extLst>
          </p:cNvPr>
          <p:cNvSpPr>
            <a:spLocks noGrp="1"/>
          </p:cNvSpPr>
          <p:nvPr>
            <p:ph type="title"/>
          </p:nvPr>
        </p:nvSpPr>
        <p:spPr>
          <a:xfrm>
            <a:off x="457201" y="725469"/>
            <a:ext cx="5638800" cy="862614"/>
          </a:xfrm>
        </p:spPr>
        <p:txBody>
          <a:bodyPr vert="horz" lIns="91440" tIns="45720" rIns="91440" bIns="45720" rtlCol="0" anchor="ctr">
            <a:normAutofit/>
          </a:bodyPr>
          <a:lstStyle/>
          <a:p>
            <a:r>
              <a:rPr lang="en-US" dirty="0"/>
              <a:t>Rational Statement</a:t>
            </a:r>
          </a:p>
        </p:txBody>
      </p:sp>
      <p:sp>
        <p:nvSpPr>
          <p:cNvPr id="12" name="Content Placeholder 11">
            <a:extLst>
              <a:ext uri="{FF2B5EF4-FFF2-40B4-BE49-F238E27FC236}">
                <a16:creationId xmlns:a16="http://schemas.microsoft.com/office/drawing/2014/main" id="{B14BD95E-AC62-D73A-46FC-49A0B2A27EFB}"/>
              </a:ext>
            </a:extLst>
          </p:cNvPr>
          <p:cNvSpPr>
            <a:spLocks noGrp="1"/>
          </p:cNvSpPr>
          <p:nvPr>
            <p:ph sz="quarter" idx="15"/>
          </p:nvPr>
        </p:nvSpPr>
        <p:spPr>
          <a:xfrm>
            <a:off x="200621" y="1619557"/>
            <a:ext cx="5976751" cy="4983242"/>
          </a:xfrm>
        </p:spPr>
        <p:txBody>
          <a:bodyPr vert="horz" lIns="91440" tIns="45720" rIns="91440" bIns="45720" rtlCol="0">
            <a:normAutofit/>
          </a:bodyPr>
          <a:lstStyle/>
          <a:p>
            <a:r>
              <a:rPr lang="en-US" sz="1200" b="1" dirty="0"/>
              <a:t>Preprocessing steps include: </a:t>
            </a:r>
            <a:br>
              <a:rPr lang="en-US" sz="1200" b="1" dirty="0"/>
            </a:br>
            <a:br>
              <a:rPr lang="en-US" sz="1200" b="1" dirty="0"/>
            </a:br>
            <a:r>
              <a:rPr lang="en-US" sz="1200" b="1" dirty="0"/>
              <a:t>Data Cleaning and Exploration: </a:t>
            </a:r>
            <a:r>
              <a:rPr lang="en-US" sz="1200" dirty="0"/>
              <a:t>Identifying missing values, analyzing distributions, and evaluating correlations. </a:t>
            </a:r>
          </a:p>
          <a:p>
            <a:r>
              <a:rPr lang="en-US" sz="1200" b="1" dirty="0"/>
              <a:t>Class Balance: </a:t>
            </a:r>
            <a:r>
              <a:rPr lang="en-US" sz="1200" dirty="0"/>
              <a:t>Assessing the distribution of wheat varieties to detect potential class imbalances. If significant imbalance is observed, strategies like SMOTE may be considered.</a:t>
            </a:r>
            <a:br>
              <a:rPr lang="en-US" sz="1200" dirty="0"/>
            </a:br>
            <a:br>
              <a:rPr lang="en-US" sz="1200" dirty="0"/>
            </a:br>
            <a:r>
              <a:rPr lang="en-US" sz="1200" b="1" dirty="0"/>
              <a:t>Model Development :</a:t>
            </a:r>
            <a:r>
              <a:rPr lang="en-US" sz="1200" dirty="0"/>
              <a:t> </a:t>
            </a:r>
            <a:br>
              <a:rPr lang="en-US" sz="1200" dirty="0"/>
            </a:br>
            <a:r>
              <a:rPr lang="en-US" sz="1200" b="1" dirty="0"/>
              <a:t>Decision Tree:</a:t>
            </a:r>
            <a:r>
              <a:rPr lang="en-US" sz="1200" dirty="0"/>
              <a:t> A versatile classification method that divides the data into subsets based on conditions, making it suitable for datasets with non-linear patterns. </a:t>
            </a:r>
          </a:p>
          <a:p>
            <a:r>
              <a:rPr lang="en-US" sz="1200" b="1" dirty="0"/>
              <a:t>Random Forest:</a:t>
            </a:r>
            <a:r>
              <a:rPr lang="en-US" sz="1200" dirty="0"/>
              <a:t> An ensemble of Decision Trees, known for reducing overfitting and improving classification accuracy. </a:t>
            </a:r>
            <a:br>
              <a:rPr lang="en-US" sz="1200" dirty="0"/>
            </a:br>
            <a:br>
              <a:rPr lang="en-US" sz="1200" dirty="0"/>
            </a:br>
            <a:r>
              <a:rPr lang="en-US" sz="1200" dirty="0"/>
              <a:t>By comparing the performance of both models using metrics such as accuracy, precision, recall, and F1-score, this project will identify the most effective classification approach. Feature importance analysis from the Random Forest model will provide insights into the key factors influencing wheat classification.</a:t>
            </a:r>
            <a:endParaRPr lang="en-US" sz="1100" dirty="0"/>
          </a:p>
        </p:txBody>
      </p:sp>
      <p:sp>
        <p:nvSpPr>
          <p:cNvPr id="239" name="Flowchart: Document 238">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Placeholder 16" descr="Calculator, paper clip, craft knife">
            <a:extLst>
              <a:ext uri="{FF2B5EF4-FFF2-40B4-BE49-F238E27FC236}">
                <a16:creationId xmlns:a16="http://schemas.microsoft.com/office/drawing/2014/main" id="{E40C10EF-5250-3A72-2D47-2264A443F82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2250" r="-2"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16" name="Slide Number Placeholder 15">
            <a:extLst>
              <a:ext uri="{FF2B5EF4-FFF2-40B4-BE49-F238E27FC236}">
                <a16:creationId xmlns:a16="http://schemas.microsoft.com/office/drawing/2014/main" id="{C7CCF630-E12F-9379-E59B-135BE52C8C0D}"/>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4</a:t>
            </a:fld>
            <a:endParaRPr lang="en-US" cap="all">
              <a:solidFill>
                <a:srgbClr val="FFFFFF"/>
              </a:solidFill>
            </a:endParaRPr>
          </a:p>
        </p:txBody>
      </p:sp>
    </p:spTree>
    <p:extLst>
      <p:ext uri="{BB962C8B-B14F-4D97-AF65-F5344CB8AC3E}">
        <p14:creationId xmlns:p14="http://schemas.microsoft.com/office/powerpoint/2010/main" val="62912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CE8E1-D9AC-30B0-47F8-A1B982DF9D47}"/>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3" name="Group 103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4" name="Freeform: Shape 106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6" name="Freeform: Shape 106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Rectangle 106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0" name="Group 106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89" name="Freeform: Shape 108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91" name="Group 109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92" name="Straight Connector 109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2" name="Rectangle 112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4" name="Rectangle 112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6" name="Right Triangle 112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30" name="Group 112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31" name="Straight Connector 113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EF21AE0-0256-A3A7-709F-E104FBDFA935}"/>
              </a:ext>
            </a:extLst>
          </p:cNvPr>
          <p:cNvSpPr>
            <a:spLocks noGrp="1"/>
          </p:cNvSpPr>
          <p:nvPr>
            <p:ph type="title"/>
          </p:nvPr>
        </p:nvSpPr>
        <p:spPr>
          <a:xfrm>
            <a:off x="457200" y="732349"/>
            <a:ext cx="7676865" cy="692732"/>
          </a:xfrm>
        </p:spPr>
        <p:txBody>
          <a:bodyPr vert="horz" lIns="91440" tIns="45720" rIns="91440" bIns="45720" rtlCol="0" anchor="ctr">
            <a:normAutofit fontScale="90000"/>
          </a:bodyPr>
          <a:lstStyle/>
          <a:p>
            <a:pPr algn="l"/>
            <a:r>
              <a:rPr lang="en-US" dirty="0">
                <a:solidFill>
                  <a:schemeClr val="tx2"/>
                </a:solidFill>
              </a:rPr>
              <a:t>Key Insights Model Analysis</a:t>
            </a:r>
          </a:p>
        </p:txBody>
      </p:sp>
      <p:sp>
        <p:nvSpPr>
          <p:cNvPr id="7" name="Content Placeholder 6">
            <a:extLst>
              <a:ext uri="{FF2B5EF4-FFF2-40B4-BE49-F238E27FC236}">
                <a16:creationId xmlns:a16="http://schemas.microsoft.com/office/drawing/2014/main" id="{60B3E71F-ED94-B46B-FE40-EAFB54D739DD}"/>
              </a:ext>
            </a:extLst>
          </p:cNvPr>
          <p:cNvSpPr>
            <a:spLocks noGrp="1"/>
          </p:cNvSpPr>
          <p:nvPr>
            <p:ph sz="quarter" idx="13"/>
          </p:nvPr>
        </p:nvSpPr>
        <p:spPr>
          <a:xfrm>
            <a:off x="425850" y="1890428"/>
            <a:ext cx="5638799" cy="3698543"/>
          </a:xfrm>
        </p:spPr>
        <p:txBody>
          <a:bodyPr vert="horz" lIns="91440" tIns="45720" rIns="91440" bIns="45720" rtlCol="0">
            <a:normAutofit/>
          </a:bodyPr>
          <a:lstStyle/>
          <a:p>
            <a:pPr marR="0" lvl="0">
              <a:lnSpc>
                <a:spcPct val="100000"/>
              </a:lnSpc>
              <a:spcAft>
                <a:spcPts val="800"/>
              </a:spcAft>
              <a:tabLst>
                <a:tab pos="457200" algn="l"/>
              </a:tabLst>
            </a:pPr>
            <a:r>
              <a:rPr lang="en-US" sz="1200" b="1" dirty="0">
                <a:solidFill>
                  <a:schemeClr val="tx2"/>
                </a:solidFill>
              </a:rPr>
              <a:t>Model Evaluation - Recall:	</a:t>
            </a:r>
            <a:br>
              <a:rPr lang="en-US" sz="1200" b="1" dirty="0">
                <a:solidFill>
                  <a:schemeClr val="tx2"/>
                </a:solidFill>
              </a:rPr>
            </a:br>
            <a:r>
              <a:rPr lang="en-US" sz="1200" b="1" dirty="0">
                <a:solidFill>
                  <a:schemeClr val="tx2"/>
                </a:solidFill>
              </a:rPr>
              <a:t>	Decision Tree: </a:t>
            </a:r>
            <a:r>
              <a:rPr lang="en-US" sz="1200" dirty="0">
                <a:solidFill>
                  <a:schemeClr val="tx2"/>
                </a:solidFill>
              </a:rPr>
              <a:t>0.94 ± 0.05</a:t>
            </a:r>
            <a:br>
              <a:rPr lang="en-US" sz="1200" b="1" dirty="0">
                <a:solidFill>
                  <a:schemeClr val="tx2"/>
                </a:solidFill>
              </a:rPr>
            </a:br>
            <a:r>
              <a:rPr lang="en-US" sz="1200" b="1" dirty="0">
                <a:solidFill>
                  <a:schemeClr val="tx2"/>
                </a:solidFill>
              </a:rPr>
              <a:t>	Random Forest: </a:t>
            </a:r>
            <a:r>
              <a:rPr lang="en-US" sz="1200" dirty="0">
                <a:solidFill>
                  <a:schemeClr val="tx2"/>
                </a:solidFill>
              </a:rPr>
              <a:t>0.93 ± 0.05</a:t>
            </a:r>
            <a:endParaRPr lang="en-US" sz="1200" b="1" dirty="0">
              <a:solidFill>
                <a:schemeClr val="tx2"/>
              </a:solidFill>
            </a:endParaRPr>
          </a:p>
          <a:p>
            <a:pPr marR="0" lvl="0">
              <a:lnSpc>
                <a:spcPct val="100000"/>
              </a:lnSpc>
              <a:spcAft>
                <a:spcPts val="800"/>
              </a:spcAft>
              <a:tabLst>
                <a:tab pos="457200" algn="l"/>
              </a:tabLst>
            </a:pPr>
            <a:r>
              <a:rPr lang="en-US" sz="1200" b="1" dirty="0">
                <a:solidFill>
                  <a:schemeClr val="tx2"/>
                </a:solidFill>
              </a:rPr>
              <a:t>Boxplot Analysis: </a:t>
            </a:r>
            <a:r>
              <a:rPr lang="en-US" sz="1200" dirty="0">
                <a:solidFill>
                  <a:schemeClr val="tx2"/>
                </a:solidFill>
              </a:rPr>
              <a:t>The boxplot visualizes the recall distribution for both the Decision Tree and Random Forest models across the repeated cross-validation splits. Both models show high median recall values with narrow interquartile ranges, indicating consistent performance.</a:t>
            </a:r>
          </a:p>
          <a:p>
            <a:pPr marR="0" lvl="0">
              <a:lnSpc>
                <a:spcPct val="100000"/>
              </a:lnSpc>
              <a:spcAft>
                <a:spcPts val="800"/>
              </a:spcAft>
              <a:tabLst>
                <a:tab pos="457200" algn="l"/>
              </a:tabLst>
            </a:pPr>
            <a:r>
              <a:rPr lang="en-US" sz="1200" b="1" dirty="0">
                <a:solidFill>
                  <a:schemeClr val="tx2"/>
                </a:solidFill>
              </a:rPr>
              <a:t>Key Insights: </a:t>
            </a:r>
            <a:br>
              <a:rPr lang="en-US" sz="1200" dirty="0">
                <a:solidFill>
                  <a:schemeClr val="tx2"/>
                </a:solidFill>
              </a:rPr>
            </a:br>
            <a:r>
              <a:rPr lang="en-US" sz="1200" b="1" dirty="0">
                <a:solidFill>
                  <a:schemeClr val="tx2"/>
                </a:solidFill>
              </a:rPr>
              <a:t>Performance Similarity: </a:t>
            </a:r>
            <a:r>
              <a:rPr lang="en-US" sz="1200" dirty="0">
                <a:solidFill>
                  <a:schemeClr val="tx2"/>
                </a:solidFill>
              </a:rPr>
              <a:t>Both models perform similarly in terms of weighted recall, with only a marginal difference (Decision Tree slightly higher at 0.94 compared to 0.93 for Random Forest). This suggests that both are reliable choices for classification.</a:t>
            </a:r>
            <a:br>
              <a:rPr lang="en-US" sz="1200" dirty="0">
                <a:solidFill>
                  <a:schemeClr val="tx2"/>
                </a:solidFill>
              </a:rPr>
            </a:br>
            <a:br>
              <a:rPr lang="en-US" sz="1200" dirty="0">
                <a:solidFill>
                  <a:schemeClr val="tx2"/>
                </a:solidFill>
              </a:rPr>
            </a:br>
            <a:r>
              <a:rPr lang="en-US" sz="1200" b="1" dirty="0">
                <a:solidFill>
                  <a:schemeClr val="tx2"/>
                </a:solidFill>
              </a:rPr>
              <a:t>Model Stability:</a:t>
            </a:r>
            <a:r>
              <a:rPr lang="en-US" sz="1200" dirty="0">
                <a:solidFill>
                  <a:schemeClr val="tx2"/>
                </a:solidFill>
              </a:rPr>
              <a:t> The narrow variability in recall, as evident from the small standard deviation (±0.05) and compact boxplots, highlights that both models maintain stability across different validation folds. This stability ensures robustness and dependability in real-world applications.</a:t>
            </a:r>
          </a:p>
        </p:txBody>
      </p:sp>
      <p:pic>
        <p:nvPicPr>
          <p:cNvPr id="1026" name="Picture 2" descr="No description has been provided for this image">
            <a:extLst>
              <a:ext uri="{FF2B5EF4-FFF2-40B4-BE49-F238E27FC236}">
                <a16:creationId xmlns:a16="http://schemas.microsoft.com/office/drawing/2014/main" id="{C299B2AA-8A6C-3662-5962-4103251E7A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686" y="1890428"/>
            <a:ext cx="5710950" cy="395849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E57A5ED-E501-E01C-A042-B849A838B7A5}"/>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spTree>
    <p:extLst>
      <p:ext uri="{BB962C8B-B14F-4D97-AF65-F5344CB8AC3E}">
        <p14:creationId xmlns:p14="http://schemas.microsoft.com/office/powerpoint/2010/main" val="158921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6B1F67-CC64-3589-B07D-F66CEB3F33BE}"/>
            </a:ext>
          </a:extLst>
        </p:cNvPr>
        <p:cNvGrpSpPr/>
        <p:nvPr/>
      </p:nvGrpSpPr>
      <p:grpSpPr>
        <a:xfrm>
          <a:off x="0" y="0"/>
          <a:ext cx="0" cy="0"/>
          <a:chOff x="0" y="0"/>
          <a:chExt cx="0" cy="0"/>
        </a:xfrm>
      </p:grpSpPr>
      <p:sp>
        <p:nvSpPr>
          <p:cNvPr id="317" name="Rectangle 31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9" name="Group 31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0" name="Straight Connector 31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0" name="Freeform: Shape 34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2" name="Freeform: Shape 35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4" name="Rectangle 35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56" name="Group 35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57" name="Straight Connector 35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7" name="Freeform: Shape 38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9" name="Group 38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0" name="Straight Connector 38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0" name="Rectangle 4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2" name="Rectangle 42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4" name="Right Triangle 4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Document 42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28" name="Group 4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29" name="Straight Connector 4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6478CC5-FAF9-C02B-C290-9A89791038CB}"/>
              </a:ext>
            </a:extLst>
          </p:cNvPr>
          <p:cNvSpPr>
            <a:spLocks noGrp="1"/>
          </p:cNvSpPr>
          <p:nvPr>
            <p:ph type="title"/>
          </p:nvPr>
        </p:nvSpPr>
        <p:spPr>
          <a:xfrm>
            <a:off x="457200" y="732349"/>
            <a:ext cx="11534438" cy="632902"/>
          </a:xfrm>
        </p:spPr>
        <p:txBody>
          <a:bodyPr vert="horz" lIns="91440" tIns="45720" rIns="91440" bIns="45720" rtlCol="0" anchor="ctr">
            <a:normAutofit/>
          </a:bodyPr>
          <a:lstStyle/>
          <a:p>
            <a:pPr algn="l"/>
            <a:r>
              <a:rPr lang="en-US" sz="3700" dirty="0">
                <a:solidFill>
                  <a:schemeClr val="tx2"/>
                </a:solidFill>
              </a:rPr>
              <a:t>Classification Report Analysis for Optimized Models</a:t>
            </a:r>
          </a:p>
        </p:txBody>
      </p:sp>
      <p:sp>
        <p:nvSpPr>
          <p:cNvPr id="7" name="Content Placeholder 6">
            <a:extLst>
              <a:ext uri="{FF2B5EF4-FFF2-40B4-BE49-F238E27FC236}">
                <a16:creationId xmlns:a16="http://schemas.microsoft.com/office/drawing/2014/main" id="{63D7E188-E43F-1757-32D3-2228DB9321BD}"/>
              </a:ext>
            </a:extLst>
          </p:cNvPr>
          <p:cNvSpPr>
            <a:spLocks noGrp="1"/>
          </p:cNvSpPr>
          <p:nvPr>
            <p:ph sz="quarter" idx="13"/>
          </p:nvPr>
        </p:nvSpPr>
        <p:spPr>
          <a:xfrm>
            <a:off x="450851" y="1839846"/>
            <a:ext cx="6159160" cy="3570353"/>
          </a:xfrm>
        </p:spPr>
        <p:txBody>
          <a:bodyPr vert="horz" lIns="91440" tIns="45720" rIns="91440" bIns="45720" rtlCol="0">
            <a:normAutofit/>
          </a:bodyPr>
          <a:lstStyle/>
          <a:p>
            <a:pPr marR="0" lvl="0">
              <a:lnSpc>
                <a:spcPct val="100000"/>
              </a:lnSpc>
              <a:spcAft>
                <a:spcPts val="800"/>
              </a:spcAft>
              <a:tabLst>
                <a:tab pos="457200" algn="l"/>
              </a:tabLst>
            </a:pPr>
            <a:r>
              <a:rPr lang="en-US" sz="1400" b="1" dirty="0">
                <a:solidFill>
                  <a:schemeClr val="tx2"/>
                </a:solidFill>
              </a:rPr>
              <a:t>Key Insights for Random Forest:</a:t>
            </a:r>
            <a:br>
              <a:rPr lang="en-US" sz="1400" b="1" dirty="0">
                <a:solidFill>
                  <a:schemeClr val="tx2"/>
                </a:solidFill>
              </a:rPr>
            </a:br>
            <a:br>
              <a:rPr lang="en-US" sz="1400" b="1" dirty="0">
                <a:solidFill>
                  <a:schemeClr val="tx2"/>
                </a:solidFill>
              </a:rPr>
            </a:br>
            <a:r>
              <a:rPr lang="en-US" sz="1400" b="1" dirty="0">
                <a:solidFill>
                  <a:schemeClr val="tx2"/>
                </a:solidFill>
              </a:rPr>
              <a:t>Superior Precision for Rosa and Canadian: </a:t>
            </a:r>
            <a:r>
              <a:rPr lang="en-US" sz="1400" dirty="0">
                <a:solidFill>
                  <a:schemeClr val="tx2"/>
                </a:solidFill>
              </a:rPr>
              <a:t>The model demonstrates exceptional precision for Canadian samples (1.00), indicating no false positives. For Rosa, it maintains a high precision of 0.92, highlighting effective classification of its samples with minimal false positives.</a:t>
            </a:r>
            <a:br>
              <a:rPr lang="en-US" sz="1400" b="1" dirty="0">
                <a:solidFill>
                  <a:schemeClr val="tx2"/>
                </a:solidFill>
              </a:rPr>
            </a:br>
            <a:br>
              <a:rPr lang="en-US" sz="1400" b="1" dirty="0">
                <a:solidFill>
                  <a:schemeClr val="tx2"/>
                </a:solidFill>
              </a:rPr>
            </a:br>
            <a:r>
              <a:rPr lang="en-US" sz="1400" b="1" dirty="0">
                <a:solidFill>
                  <a:schemeClr val="tx2"/>
                </a:solidFill>
              </a:rPr>
              <a:t>Balanced Recall for All Classes: </a:t>
            </a:r>
            <a:r>
              <a:rPr lang="en-US" sz="1400" dirty="0">
                <a:solidFill>
                  <a:schemeClr val="tx2"/>
                </a:solidFill>
              </a:rPr>
              <a:t>Recall values are consistent and high across classes, with Canadian achieving a perfect score (1.00). Kama and Rosa have slight variations but remain above 0.86, ensuring the model captures most true positives.</a:t>
            </a:r>
            <a:br>
              <a:rPr lang="en-US" sz="1400" dirty="0">
                <a:solidFill>
                  <a:schemeClr val="tx2"/>
                </a:solidFill>
              </a:rPr>
            </a:br>
            <a:br>
              <a:rPr lang="en-US" sz="1400" b="1" dirty="0">
                <a:solidFill>
                  <a:schemeClr val="tx2"/>
                </a:solidFill>
              </a:rPr>
            </a:br>
            <a:r>
              <a:rPr lang="en-US" sz="1400" b="1" dirty="0">
                <a:solidFill>
                  <a:schemeClr val="tx2"/>
                </a:solidFill>
              </a:rPr>
              <a:t>Overall Model Performance: </a:t>
            </a:r>
            <a:r>
              <a:rPr lang="en-US" sz="1400" dirty="0">
                <a:solidFill>
                  <a:schemeClr val="tx2"/>
                </a:solidFill>
              </a:rPr>
              <a:t>With an accuracy of 93%, the Random Forest model is highly robust and reliable for this dataset. Its weighted averages (Precision: 0.93, Recall: 0.93, F1: 0.93) reflect balanced performance, making it a dependable option for implementation.</a:t>
            </a:r>
          </a:p>
        </p:txBody>
      </p:sp>
      <p:pic>
        <p:nvPicPr>
          <p:cNvPr id="4" name="Picture 3">
            <a:extLst>
              <a:ext uri="{FF2B5EF4-FFF2-40B4-BE49-F238E27FC236}">
                <a16:creationId xmlns:a16="http://schemas.microsoft.com/office/drawing/2014/main" id="{CCEA6CA4-D9E5-250A-CD68-B2CF0CADBB9C}"/>
              </a:ext>
            </a:extLst>
          </p:cNvPr>
          <p:cNvPicPr>
            <a:picLocks noChangeAspect="1"/>
          </p:cNvPicPr>
          <p:nvPr/>
        </p:nvPicPr>
        <p:blipFill>
          <a:blip r:embed="rId3"/>
          <a:stretch>
            <a:fillRect/>
          </a:stretch>
        </p:blipFill>
        <p:spPr>
          <a:xfrm>
            <a:off x="6979032" y="1740039"/>
            <a:ext cx="5009616" cy="3869928"/>
          </a:xfrm>
          <a:prstGeom prst="rect">
            <a:avLst/>
          </a:prstGeom>
        </p:spPr>
      </p:pic>
      <p:sp>
        <p:nvSpPr>
          <p:cNvPr id="6" name="Slide Number Placeholder 5">
            <a:extLst>
              <a:ext uri="{FF2B5EF4-FFF2-40B4-BE49-F238E27FC236}">
                <a16:creationId xmlns:a16="http://schemas.microsoft.com/office/drawing/2014/main" id="{3790C38B-526C-2800-9906-8BE13DFCDB7C}"/>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spTree>
    <p:extLst>
      <p:ext uri="{BB962C8B-B14F-4D97-AF65-F5344CB8AC3E}">
        <p14:creationId xmlns:p14="http://schemas.microsoft.com/office/powerpoint/2010/main" val="277474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95B99B-7DCE-5DD0-0956-FC4E2F97D24C}"/>
            </a:ext>
          </a:extLst>
        </p:cNvPr>
        <p:cNvGrpSpPr/>
        <p:nvPr/>
      </p:nvGrpSpPr>
      <p:grpSpPr>
        <a:xfrm>
          <a:off x="0" y="0"/>
          <a:ext cx="0" cy="0"/>
          <a:chOff x="0" y="0"/>
          <a:chExt cx="0" cy="0"/>
        </a:xfrm>
      </p:grpSpPr>
      <p:sp>
        <p:nvSpPr>
          <p:cNvPr id="462" name="Rectangle 46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64" name="Group 46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5" name="Straight Connector 46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5" name="Freeform: Shape 49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7" name="Freeform: Shape 49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9" name="Rectangle 49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1" name="Group 50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2" name="Straight Connector 50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3" name="Freeform: Shape 51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515" name="Group 51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6" name="Straight Connector 51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46" name="Rectangle 5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8" name="Rectangle 547">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0" name="Right Triangle 5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4" name="Group 55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55" name="Straight Connector 55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536AD54-056E-BED3-D1B8-5F8E1C0D1E6D}"/>
              </a:ext>
            </a:extLst>
          </p:cNvPr>
          <p:cNvSpPr>
            <a:spLocks noGrp="1"/>
          </p:cNvSpPr>
          <p:nvPr>
            <p:ph type="title"/>
          </p:nvPr>
        </p:nvSpPr>
        <p:spPr>
          <a:xfrm>
            <a:off x="457200" y="732348"/>
            <a:ext cx="11457295" cy="591485"/>
          </a:xfrm>
        </p:spPr>
        <p:txBody>
          <a:bodyPr vert="horz" lIns="91440" tIns="45720" rIns="91440" bIns="45720" rtlCol="0" anchor="ctr">
            <a:normAutofit fontScale="90000"/>
          </a:bodyPr>
          <a:lstStyle/>
          <a:p>
            <a:pPr algn="l"/>
            <a:r>
              <a:rPr lang="en-US" sz="3700" dirty="0">
                <a:solidFill>
                  <a:schemeClr val="tx2"/>
                </a:solidFill>
              </a:rPr>
              <a:t>Classification Report Analysis for Optimized Models</a:t>
            </a:r>
          </a:p>
        </p:txBody>
      </p:sp>
      <p:sp>
        <p:nvSpPr>
          <p:cNvPr id="7" name="Content Placeholder 6">
            <a:extLst>
              <a:ext uri="{FF2B5EF4-FFF2-40B4-BE49-F238E27FC236}">
                <a16:creationId xmlns:a16="http://schemas.microsoft.com/office/drawing/2014/main" id="{3A5E8EAC-8F12-DAB9-12DE-90B5DE387CCF}"/>
              </a:ext>
            </a:extLst>
          </p:cNvPr>
          <p:cNvSpPr>
            <a:spLocks noGrp="1"/>
          </p:cNvSpPr>
          <p:nvPr>
            <p:ph sz="quarter" idx="13"/>
          </p:nvPr>
        </p:nvSpPr>
        <p:spPr>
          <a:xfrm>
            <a:off x="803683" y="1820164"/>
            <a:ext cx="5022674" cy="4369095"/>
          </a:xfrm>
        </p:spPr>
        <p:txBody>
          <a:bodyPr vert="horz" lIns="91440" tIns="45720" rIns="91440" bIns="45720" rtlCol="0">
            <a:normAutofit/>
          </a:bodyPr>
          <a:lstStyle/>
          <a:p>
            <a:pPr marR="0" lvl="0">
              <a:lnSpc>
                <a:spcPct val="100000"/>
              </a:lnSpc>
              <a:spcAft>
                <a:spcPts val="800"/>
              </a:spcAft>
              <a:tabLst>
                <a:tab pos="457200" algn="l"/>
              </a:tabLst>
            </a:pPr>
            <a:r>
              <a:rPr lang="en-US" sz="1400" b="1" dirty="0">
                <a:solidFill>
                  <a:schemeClr val="tx2"/>
                </a:solidFill>
              </a:rPr>
              <a:t>Key Insights for Decision Tree:</a:t>
            </a:r>
            <a:br>
              <a:rPr lang="en-US" sz="1400" b="1" dirty="0">
                <a:solidFill>
                  <a:schemeClr val="tx2"/>
                </a:solidFill>
              </a:rPr>
            </a:br>
            <a:br>
              <a:rPr lang="en-US" sz="1400" b="1" dirty="0">
                <a:solidFill>
                  <a:schemeClr val="tx2"/>
                </a:solidFill>
              </a:rPr>
            </a:br>
            <a:r>
              <a:rPr lang="en-US" sz="1400" b="1" dirty="0">
                <a:solidFill>
                  <a:schemeClr val="tx2"/>
                </a:solidFill>
              </a:rPr>
              <a:t>Impact of Precision for Kama: </a:t>
            </a:r>
            <a:r>
              <a:rPr lang="en-US" sz="1400" dirty="0">
                <a:solidFill>
                  <a:schemeClr val="tx2"/>
                </a:solidFill>
              </a:rPr>
              <a:t>While the precision for Canadian and Rosa remains high (1.00 and 0.92, respectively), Kama lags slightly at 0.81. This indicates a higher rate of false positives compared to the other classes.</a:t>
            </a:r>
            <a:br>
              <a:rPr lang="en-US" sz="1400" b="1" dirty="0">
                <a:solidFill>
                  <a:schemeClr val="tx2"/>
                </a:solidFill>
              </a:rPr>
            </a:br>
            <a:br>
              <a:rPr lang="en-US" sz="1400" b="1" dirty="0">
                <a:solidFill>
                  <a:schemeClr val="tx2"/>
                </a:solidFill>
              </a:rPr>
            </a:br>
            <a:r>
              <a:rPr lang="en-US" sz="1400" b="1" dirty="0">
                <a:solidFill>
                  <a:schemeClr val="tx2"/>
                </a:solidFill>
              </a:rPr>
              <a:t>Recall Performance Across Classes: </a:t>
            </a:r>
            <a:r>
              <a:rPr lang="en-US" sz="1400" dirty="0">
                <a:solidFill>
                  <a:schemeClr val="tx2"/>
                </a:solidFill>
              </a:rPr>
              <a:t>Canadian achieves a high recall of 0.93, showing consistent detection of true positives. Kama also performs well at 0.93, but Rosa's slightly lower recall (0.86) indicates that some true positives might be missed.</a:t>
            </a:r>
            <a:br>
              <a:rPr lang="en-US" sz="1400" dirty="0">
                <a:solidFill>
                  <a:schemeClr val="tx2"/>
                </a:solidFill>
              </a:rPr>
            </a:br>
            <a:br>
              <a:rPr lang="en-US" sz="1400" b="1" dirty="0">
                <a:solidFill>
                  <a:schemeClr val="tx2"/>
                </a:solidFill>
              </a:rPr>
            </a:br>
            <a:r>
              <a:rPr lang="en-US" sz="1400" b="1" dirty="0">
                <a:solidFill>
                  <a:schemeClr val="tx2"/>
                </a:solidFill>
              </a:rPr>
              <a:t>Lower Overall Accuracy Compared to Random Forest: </a:t>
            </a:r>
            <a:r>
              <a:rPr lang="en-US" sz="1400" dirty="0">
                <a:solidFill>
                  <a:schemeClr val="tx2"/>
                </a:solidFill>
              </a:rPr>
              <a:t>With an overall accuracy of 90%, the Decision Tree model performs slightly less reliably than the Random Forest model. The weighted averages (Precision: 0.91, Recall: 0.90, F1: 0.91) indicate the need for further fine-tuning or ensemble approaches to enhance performance.</a:t>
            </a:r>
          </a:p>
        </p:txBody>
      </p:sp>
      <p:pic>
        <p:nvPicPr>
          <p:cNvPr id="5" name="Picture 4">
            <a:extLst>
              <a:ext uri="{FF2B5EF4-FFF2-40B4-BE49-F238E27FC236}">
                <a16:creationId xmlns:a16="http://schemas.microsoft.com/office/drawing/2014/main" id="{79C2433B-B5F5-0572-36CF-6728F8E21AA8}"/>
              </a:ext>
            </a:extLst>
          </p:cNvPr>
          <p:cNvPicPr>
            <a:picLocks noChangeAspect="1"/>
          </p:cNvPicPr>
          <p:nvPr/>
        </p:nvPicPr>
        <p:blipFill>
          <a:blip r:embed="rId3"/>
          <a:stretch>
            <a:fillRect/>
          </a:stretch>
        </p:blipFill>
        <p:spPr>
          <a:xfrm>
            <a:off x="6523630" y="1820165"/>
            <a:ext cx="5475838" cy="4435428"/>
          </a:xfrm>
          <a:prstGeom prst="rect">
            <a:avLst/>
          </a:prstGeom>
        </p:spPr>
      </p:pic>
      <p:sp>
        <p:nvSpPr>
          <p:cNvPr id="6" name="Slide Number Placeholder 5">
            <a:extLst>
              <a:ext uri="{FF2B5EF4-FFF2-40B4-BE49-F238E27FC236}">
                <a16:creationId xmlns:a16="http://schemas.microsoft.com/office/drawing/2014/main" id="{B84C6ED0-0630-45C4-8AC7-DDE0E2407C8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spTree>
    <p:extLst>
      <p:ext uri="{BB962C8B-B14F-4D97-AF65-F5344CB8AC3E}">
        <p14:creationId xmlns:p14="http://schemas.microsoft.com/office/powerpoint/2010/main" val="66887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97972D-13EF-08AD-1A9F-F4B0602B3960}"/>
            </a:ext>
          </a:extLst>
        </p:cNvPr>
        <p:cNvGrpSpPr/>
        <p:nvPr/>
      </p:nvGrpSpPr>
      <p:grpSpPr>
        <a:xfrm>
          <a:off x="0" y="0"/>
          <a:ext cx="0" cy="0"/>
          <a:chOff x="0" y="0"/>
          <a:chExt cx="0" cy="0"/>
        </a:xfrm>
      </p:grpSpPr>
      <p:sp>
        <p:nvSpPr>
          <p:cNvPr id="317" name="Rectangle 316">
            <a:extLst>
              <a:ext uri="{FF2B5EF4-FFF2-40B4-BE49-F238E27FC236}">
                <a16:creationId xmlns:a16="http://schemas.microsoft.com/office/drawing/2014/main" id="{15796EA7-951D-930C-4D9B-9020B2EA1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9" name="Group 318">
            <a:extLst>
              <a:ext uri="{FF2B5EF4-FFF2-40B4-BE49-F238E27FC236}">
                <a16:creationId xmlns:a16="http://schemas.microsoft.com/office/drawing/2014/main" id="{1EBB09A4-5490-E0D8-7632-6F052BC151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0" name="Straight Connector 319">
              <a:extLst>
                <a:ext uri="{FF2B5EF4-FFF2-40B4-BE49-F238E27FC236}">
                  <a16:creationId xmlns:a16="http://schemas.microsoft.com/office/drawing/2014/main" id="{FC2CEE96-49CE-D4AD-F2CE-54EC21514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C00DC1D-88E1-AD15-A006-FEE311165E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0C3CDA9-31E9-EEBF-E892-D1CF03B523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1F64EBB-D3B5-5E6E-A184-65EEDAED8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46F96131-5FBC-0DFA-DBA7-A19AD85479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B90FFC0F-9765-CBB7-B2A4-36344E5D8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5A23E356-82C0-CD6B-36E2-F30899728A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0943F28-DB56-2EE7-D272-D9F5F2EC4D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2EE1832-07DF-6869-CF40-F87499C9BD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F331F5C-3EAA-F324-4B39-7644237812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08098C09-59EB-0AA4-C425-FCEF4CCCB8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5716917-86D3-090A-FC40-2D27425D9D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D33EDFE-BF8B-126E-ABAF-89865DE66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D9CF544-AFF2-29FE-592F-FA3FFAB14D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B60D4D5-6EF3-8AD9-7483-567D7DF814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F337BCB-8C89-6069-68BF-FC1A3E958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F82748F-E156-C155-DFC7-551EC3C2C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588F52B-09D1-1728-64F7-4E9527B776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3C2FC511-66D9-1A20-B030-870285CDA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DDD6DDC8-5901-8F62-4505-559E73D8F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F7D0637-9EAA-BE47-FA0F-047E67B12B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ACD4E9D-5942-37AC-A6AF-C13FE9694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09E6B7E5-F68B-1849-5FEA-337FA11B0C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84E32B2-44A0-C02F-8F05-169479C06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E7D382C-8054-72FB-5397-A0DE8C978A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3EC28FD-1494-8F20-E325-2BEED9A95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DD37C0B9-EB6D-528E-116C-13A2766F0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4FFD9089-0CA3-86E4-0203-281FAFA731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114EE658-DD5B-5CF1-59B1-78E1A21CE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0" name="Freeform: Shape 349">
            <a:extLst>
              <a:ext uri="{FF2B5EF4-FFF2-40B4-BE49-F238E27FC236}">
                <a16:creationId xmlns:a16="http://schemas.microsoft.com/office/drawing/2014/main" id="{8EC9D694-A8AF-DC8D-B0F8-708C4E0AE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2" name="Freeform: Shape 351">
            <a:extLst>
              <a:ext uri="{FF2B5EF4-FFF2-40B4-BE49-F238E27FC236}">
                <a16:creationId xmlns:a16="http://schemas.microsoft.com/office/drawing/2014/main" id="{02803E50-FDD3-D172-0CD8-5896AECDE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4" name="Rectangle 353">
            <a:extLst>
              <a:ext uri="{FF2B5EF4-FFF2-40B4-BE49-F238E27FC236}">
                <a16:creationId xmlns:a16="http://schemas.microsoft.com/office/drawing/2014/main" id="{61108E85-0264-62E6-4297-7C911D4D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56" name="Group 355">
            <a:extLst>
              <a:ext uri="{FF2B5EF4-FFF2-40B4-BE49-F238E27FC236}">
                <a16:creationId xmlns:a16="http://schemas.microsoft.com/office/drawing/2014/main" id="{C946AC62-9E03-12BE-9C21-62C862C5F0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57" name="Straight Connector 356">
              <a:extLst>
                <a:ext uri="{FF2B5EF4-FFF2-40B4-BE49-F238E27FC236}">
                  <a16:creationId xmlns:a16="http://schemas.microsoft.com/office/drawing/2014/main" id="{F964BFD8-F16E-4122-5088-04B455EE3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65F0C3-93C3-38D1-DFCD-AD87B2E60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D52D0A5-75E9-8863-EE39-80A93F7A46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88916E7-F6B6-502D-1225-5A5895146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EBF7E6B-FA0A-91FF-A855-B13171D11D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0970E6C-8BE5-2412-BF97-4644FD8CA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F5ECB29-AA42-BBF4-B0EC-D83CCD589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9314145-9C13-AAF1-4C11-3E88B6142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31F7E56-70E2-F4EB-725E-05D4E0429B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9C86B7A-2645-24C4-0978-052D15758E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2F5BEF13-0155-2E6D-9800-E6A8BCD3C1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A337BD9D-FCBD-8F18-66CA-3C66C975A0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82281BC7-E96A-D7D8-1989-814C81EE4F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C4C0AF7C-2755-FD7A-FA73-521FD9517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F2775AE-E258-C682-83BF-0DF27D099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C1FEE2B9-78CF-589B-672D-287AA4AF67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D342B80F-3880-1DC6-BB4D-E7DC8FCDD6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C3921DAB-6D03-814D-3447-5DE8BD138B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48EEC63A-BB90-2DA0-1F26-E02EC0DD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746E64E-8CCC-3FC1-0B1A-157DCB8C5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1DD50A4A-2AD7-409F-04A6-B3B058978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0C59A51-FBE3-D959-CCEE-D30DDFAF0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1345247-B112-3469-BE8F-01F66B494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91B9B434-262F-EAD1-9EC4-00E728DEF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D5CC658-3376-87A2-5573-BBB78F0AF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087ACAD-DA09-7E23-9977-0FE7D4704C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99B38814-262D-2E55-A737-0BDEE40384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4A5D67C-8F25-DA39-0819-CFC9AD0693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C7C9CAD0-B8D8-2E7F-499B-3BA0A3BC8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7" name="Freeform: Shape 386">
            <a:extLst>
              <a:ext uri="{FF2B5EF4-FFF2-40B4-BE49-F238E27FC236}">
                <a16:creationId xmlns:a16="http://schemas.microsoft.com/office/drawing/2014/main" id="{EB34B784-3C03-31A6-9022-7730F866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9" name="Group 388">
            <a:extLst>
              <a:ext uri="{FF2B5EF4-FFF2-40B4-BE49-F238E27FC236}">
                <a16:creationId xmlns:a16="http://schemas.microsoft.com/office/drawing/2014/main" id="{FB102481-927F-98F5-0A50-B5493F5BF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0" name="Straight Connector 389">
              <a:extLst>
                <a:ext uri="{FF2B5EF4-FFF2-40B4-BE49-F238E27FC236}">
                  <a16:creationId xmlns:a16="http://schemas.microsoft.com/office/drawing/2014/main" id="{79A7B553-E532-8B95-1FC0-51F71770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7E3DA877-CF50-268C-D379-CE807B666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6FFAF0E-4DB9-CE82-F141-FA415A9D93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2866130-D6B4-409D-F85D-8479A9603E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89B6E461-869F-CBE0-89CF-80749A710F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64447C29-17C1-2865-C819-C500E47A9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A3267A7-9180-EB5D-D1B5-B16BF7988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C42EC74F-A046-20F3-C46E-68C2E38CE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FE82BC9E-7FE3-7893-517D-25B642FD0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CD2F9863-34D8-9800-B0A7-B2EAA1BC7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E344E72E-FFB0-5FE5-45AE-F2D21CF52C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90C46E0C-AB2C-C909-B9BD-B5790AFCA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EB067D05-72E7-43A0-2970-3020295B7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411AD2F-BAEA-565B-8319-C6459AF365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798CBE38-4878-0F4A-BAD3-F1F643035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2DC15D3-0D4C-B805-F185-49ABFD4A0F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D0B2EF60-A38C-95F1-273F-07539BC02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98144FD5-42B5-3E5C-A608-51BD04C325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66016CD-6E4F-4EF5-8411-74F751FA3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FDA66B3-F60D-24D6-81A6-7E51FB85D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F34D65E0-E1CA-F9C5-008E-CF45FE50C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456DCF7-C261-B7F5-0622-C1873DA38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461014C-B85B-F63C-44BA-E443B893A3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8838503B-9C92-2F34-0070-70EF1F8A7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871D493-97A4-6391-5819-9D9EEF53B3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54F7C40-786D-D1E1-3927-50824995FE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A0B08E46-6660-ACFD-7F75-F52BE1CBC6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3F54553F-0CE6-9E5B-89EC-674BF9AC8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C73EB114-AD53-E350-02D2-BBAB94C9F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0" name="Rectangle 419">
            <a:extLst>
              <a:ext uri="{FF2B5EF4-FFF2-40B4-BE49-F238E27FC236}">
                <a16:creationId xmlns:a16="http://schemas.microsoft.com/office/drawing/2014/main" id="{1DE67445-6BA2-DD2A-C778-E37CE969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2" name="Rectangle 421">
            <a:extLst>
              <a:ext uri="{FF2B5EF4-FFF2-40B4-BE49-F238E27FC236}">
                <a16:creationId xmlns:a16="http://schemas.microsoft.com/office/drawing/2014/main" id="{48955624-A50A-7E7B-9EC5-51F048C6A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4" name="Right Triangle 423">
            <a:extLst>
              <a:ext uri="{FF2B5EF4-FFF2-40B4-BE49-F238E27FC236}">
                <a16:creationId xmlns:a16="http://schemas.microsoft.com/office/drawing/2014/main" id="{65F7EDF7-873D-304F-4579-A1FE2D47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Document 425">
            <a:extLst>
              <a:ext uri="{FF2B5EF4-FFF2-40B4-BE49-F238E27FC236}">
                <a16:creationId xmlns:a16="http://schemas.microsoft.com/office/drawing/2014/main" id="{48A46EB5-BEBA-B252-7DEE-A7E5A58D8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28" name="Group 427">
            <a:extLst>
              <a:ext uri="{FF2B5EF4-FFF2-40B4-BE49-F238E27FC236}">
                <a16:creationId xmlns:a16="http://schemas.microsoft.com/office/drawing/2014/main" id="{81EEDD2F-6A76-7A22-694B-E7489143D1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29" name="Straight Connector 428">
              <a:extLst>
                <a:ext uri="{FF2B5EF4-FFF2-40B4-BE49-F238E27FC236}">
                  <a16:creationId xmlns:a16="http://schemas.microsoft.com/office/drawing/2014/main" id="{1FB38D49-1217-AA75-210F-6D1A3647E8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90E3B276-AEE4-C14C-AAA1-0364D57148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F9CD0E8D-4779-870F-54C9-79D0D5C403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6B9EDCBE-C335-FC45-73F0-71AD21AB3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1FF67246-4F41-4B57-1081-F8A1E3C19A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1E059CC0-D498-0EAE-426E-1F4C5D3685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FF28CAAD-B73C-89C1-CFDA-9D031C69AA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DE9C8737-BBF8-D656-0316-162BB7DB8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65C4263E-0DDD-9308-ED6A-4B392FF873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E7648F3E-15C2-B108-35B1-39AF658B92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9FAD81A-9FC3-F4BE-093F-2F5E26E7C0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F308654E-A004-7BE7-C81A-09788E91E5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DC4570C2-406F-9865-750A-6617007BA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07258CBA-5781-9830-BBAC-C3FD4FCC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0DB2E600-02DD-842B-B62C-F16731B38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C92D7919-D4F5-A1BA-FAB9-2F0346958F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785B19B-3232-136E-2691-1587C3CF5B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7AAC7288-DCF9-DEFE-1A04-0790234540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AA63D727-796C-4A79-731B-AC73B1D3D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CB3AD064-2B12-5210-E8A8-B24C50E2F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9403C863-C6DA-D2AD-8CDA-35EF251ACC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060B5487-2A86-6616-6E34-94CA954F79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B2B5A948-B612-9F92-F158-3C7FCC15EF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39E82160-61DF-7EE0-242C-E5CE99757C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7EE16A95-0A08-4FD6-AD96-632D552FB5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7B361DEB-9C84-122A-BFEF-89BAFCBA3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26F5E1AC-CEA3-462E-8B9C-852EA44DCD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8CA1954D-C9BC-FD05-11DB-DDB53F0F7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71D78906-44FD-1079-0269-9D7792230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1381FD-5033-A9FC-83A2-F033AA9C90E2}"/>
              </a:ext>
            </a:extLst>
          </p:cNvPr>
          <p:cNvSpPr>
            <a:spLocks noGrp="1"/>
          </p:cNvSpPr>
          <p:nvPr>
            <p:ph type="title"/>
          </p:nvPr>
        </p:nvSpPr>
        <p:spPr>
          <a:xfrm>
            <a:off x="457200" y="732349"/>
            <a:ext cx="11534438" cy="632902"/>
          </a:xfrm>
        </p:spPr>
        <p:txBody>
          <a:bodyPr vert="horz" lIns="91440" tIns="45720" rIns="91440" bIns="45720" rtlCol="0" anchor="ctr">
            <a:normAutofit/>
          </a:bodyPr>
          <a:lstStyle/>
          <a:p>
            <a:pPr algn="l"/>
            <a:r>
              <a:rPr lang="en-US" sz="3700" dirty="0">
                <a:solidFill>
                  <a:schemeClr val="tx2"/>
                </a:solidFill>
              </a:rPr>
              <a:t>Feature Importance</a:t>
            </a:r>
          </a:p>
        </p:txBody>
      </p:sp>
      <p:sp>
        <p:nvSpPr>
          <p:cNvPr id="7" name="Content Placeholder 6">
            <a:extLst>
              <a:ext uri="{FF2B5EF4-FFF2-40B4-BE49-F238E27FC236}">
                <a16:creationId xmlns:a16="http://schemas.microsoft.com/office/drawing/2014/main" id="{89FE38EA-0DB7-9A41-5A37-D317B031D7C6}"/>
              </a:ext>
            </a:extLst>
          </p:cNvPr>
          <p:cNvSpPr>
            <a:spLocks noGrp="1"/>
          </p:cNvSpPr>
          <p:nvPr>
            <p:ph sz="quarter" idx="13"/>
          </p:nvPr>
        </p:nvSpPr>
        <p:spPr>
          <a:xfrm>
            <a:off x="450851" y="1839847"/>
            <a:ext cx="6159160" cy="2059054"/>
          </a:xfrm>
        </p:spPr>
        <p:txBody>
          <a:bodyPr vert="horz" lIns="91440" tIns="45720" rIns="91440" bIns="45720" rtlCol="0">
            <a:normAutofit/>
          </a:bodyPr>
          <a:lstStyle/>
          <a:p>
            <a:pPr marR="0" lvl="0">
              <a:lnSpc>
                <a:spcPct val="100000"/>
              </a:lnSpc>
              <a:spcAft>
                <a:spcPts val="800"/>
              </a:spcAft>
              <a:tabLst>
                <a:tab pos="457200" algn="l"/>
              </a:tabLst>
            </a:pPr>
            <a:r>
              <a:rPr lang="en-US" sz="1400" b="1" dirty="0">
                <a:solidFill>
                  <a:schemeClr val="tx2"/>
                </a:solidFill>
              </a:rPr>
              <a:t>Key Observations Random Forest:</a:t>
            </a:r>
            <a:br>
              <a:rPr lang="en-US" sz="1400" b="1" dirty="0">
                <a:solidFill>
                  <a:schemeClr val="tx2"/>
                </a:solidFill>
              </a:rPr>
            </a:br>
            <a:br>
              <a:rPr lang="en-US" sz="1400" b="1" dirty="0">
                <a:solidFill>
                  <a:schemeClr val="tx2"/>
                </a:solidFill>
              </a:rPr>
            </a:br>
            <a:r>
              <a:rPr lang="en-US" sz="1400" b="1" dirty="0">
                <a:solidFill>
                  <a:schemeClr val="tx2"/>
                </a:solidFill>
              </a:rPr>
              <a:t>LKG, A, and P Are Dominant Features: </a:t>
            </a:r>
            <a:r>
              <a:rPr lang="en-US" sz="1400" dirty="0">
                <a:solidFill>
                  <a:schemeClr val="tx2"/>
                </a:solidFill>
              </a:rPr>
              <a:t>These three features collectively contribute 66% of the model's predictive power, indicating their strong influence on classifying the wheat types.</a:t>
            </a:r>
            <a:br>
              <a:rPr lang="en-US" sz="1400" dirty="0">
                <a:solidFill>
                  <a:schemeClr val="tx2"/>
                </a:solidFill>
              </a:rPr>
            </a:br>
            <a:br>
              <a:rPr lang="en-US" sz="1400" dirty="0">
                <a:solidFill>
                  <a:schemeClr val="tx2"/>
                </a:solidFill>
              </a:rPr>
            </a:br>
            <a:r>
              <a:rPr lang="en-US" sz="1400" b="1" dirty="0">
                <a:solidFill>
                  <a:schemeClr val="tx2"/>
                </a:solidFill>
              </a:rPr>
              <a:t>C Has Minimal Impact: </a:t>
            </a:r>
            <a:r>
              <a:rPr lang="en-US" sz="1400" dirty="0">
                <a:solidFill>
                  <a:schemeClr val="tx2"/>
                </a:solidFill>
              </a:rPr>
              <a:t>Compactness, with an importance of 0.04, is the least influential feature, suggesting it holds limited discriminatory power for this dataset.</a:t>
            </a:r>
          </a:p>
        </p:txBody>
      </p:sp>
      <p:pic>
        <p:nvPicPr>
          <p:cNvPr id="4" name="Picture 3">
            <a:extLst>
              <a:ext uri="{FF2B5EF4-FFF2-40B4-BE49-F238E27FC236}">
                <a16:creationId xmlns:a16="http://schemas.microsoft.com/office/drawing/2014/main" id="{0E12A026-22C4-25CF-BE9E-C797073B84DC}"/>
              </a:ext>
            </a:extLst>
          </p:cNvPr>
          <p:cNvPicPr>
            <a:picLocks noChangeAspect="1"/>
          </p:cNvPicPr>
          <p:nvPr/>
        </p:nvPicPr>
        <p:blipFill>
          <a:blip r:embed="rId3"/>
          <a:srcRect b="49301"/>
          <a:stretch/>
        </p:blipFill>
        <p:spPr>
          <a:xfrm>
            <a:off x="6979032" y="1740039"/>
            <a:ext cx="5092228" cy="1962011"/>
          </a:xfrm>
          <a:prstGeom prst="rect">
            <a:avLst/>
          </a:prstGeom>
        </p:spPr>
      </p:pic>
      <p:sp>
        <p:nvSpPr>
          <p:cNvPr id="6" name="Slide Number Placeholder 5">
            <a:extLst>
              <a:ext uri="{FF2B5EF4-FFF2-40B4-BE49-F238E27FC236}">
                <a16:creationId xmlns:a16="http://schemas.microsoft.com/office/drawing/2014/main" id="{2B29ECEF-3FF8-A73D-7CB6-997BE25B5F5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pic>
        <p:nvPicPr>
          <p:cNvPr id="5" name="Picture 4">
            <a:extLst>
              <a:ext uri="{FF2B5EF4-FFF2-40B4-BE49-F238E27FC236}">
                <a16:creationId xmlns:a16="http://schemas.microsoft.com/office/drawing/2014/main" id="{D3018CC0-A9CD-176B-DE44-5B019A2EA59F}"/>
              </a:ext>
            </a:extLst>
          </p:cNvPr>
          <p:cNvPicPr>
            <a:picLocks noChangeAspect="1"/>
          </p:cNvPicPr>
          <p:nvPr/>
        </p:nvPicPr>
        <p:blipFill>
          <a:blip r:embed="rId4"/>
          <a:srcRect b="46261"/>
          <a:stretch/>
        </p:blipFill>
        <p:spPr>
          <a:xfrm>
            <a:off x="6979031" y="3898901"/>
            <a:ext cx="5092229" cy="2216557"/>
          </a:xfrm>
          <a:prstGeom prst="rect">
            <a:avLst/>
          </a:prstGeom>
        </p:spPr>
      </p:pic>
      <p:sp>
        <p:nvSpPr>
          <p:cNvPr id="2" name="Content Placeholder 6">
            <a:extLst>
              <a:ext uri="{FF2B5EF4-FFF2-40B4-BE49-F238E27FC236}">
                <a16:creationId xmlns:a16="http://schemas.microsoft.com/office/drawing/2014/main" id="{E84C6F1A-F299-3258-D3DA-204AEB9B8C76}"/>
              </a:ext>
            </a:extLst>
          </p:cNvPr>
          <p:cNvSpPr txBox="1">
            <a:spLocks/>
          </p:cNvSpPr>
          <p:nvPr/>
        </p:nvSpPr>
        <p:spPr>
          <a:xfrm>
            <a:off x="450851" y="3956813"/>
            <a:ext cx="6159160" cy="205905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tabLst>
                <a:tab pos="457200" algn="l"/>
              </a:tabLst>
            </a:pPr>
            <a:r>
              <a:rPr lang="en-US" sz="1400" b="1" dirty="0">
                <a:solidFill>
                  <a:schemeClr val="tx2"/>
                </a:solidFill>
              </a:rPr>
              <a:t>Key Observations Decision Tree:</a:t>
            </a:r>
            <a:br>
              <a:rPr lang="en-US" sz="1400" b="1" dirty="0">
                <a:solidFill>
                  <a:schemeClr val="tx2"/>
                </a:solidFill>
              </a:rPr>
            </a:br>
            <a:br>
              <a:rPr lang="en-US" sz="1400" b="1" dirty="0">
                <a:solidFill>
                  <a:schemeClr val="tx2"/>
                </a:solidFill>
              </a:rPr>
            </a:br>
            <a:r>
              <a:rPr lang="en-US" sz="1400" b="1" dirty="0">
                <a:solidFill>
                  <a:schemeClr val="tx2"/>
                </a:solidFill>
              </a:rPr>
              <a:t>LKG Is the Dominant Feature: </a:t>
            </a:r>
            <a:r>
              <a:rPr lang="en-US" sz="1400" dirty="0">
                <a:solidFill>
                  <a:schemeClr val="tx2"/>
                </a:solidFill>
              </a:rPr>
              <a:t>Contributing 55% of the importance, LKG is the primary predictor in the Decision Tree model, far outweighing other features.</a:t>
            </a:r>
            <a:br>
              <a:rPr lang="en-US" sz="1400" dirty="0">
                <a:solidFill>
                  <a:schemeClr val="tx2"/>
                </a:solidFill>
              </a:rPr>
            </a:br>
            <a:br>
              <a:rPr lang="en-US" sz="1400" dirty="0">
                <a:solidFill>
                  <a:schemeClr val="tx2"/>
                </a:solidFill>
              </a:rPr>
            </a:br>
            <a:r>
              <a:rPr lang="en-US" sz="1400" b="1" dirty="0">
                <a:solidFill>
                  <a:schemeClr val="tx2"/>
                </a:solidFill>
              </a:rPr>
              <a:t>Limited Impact of WK, P, and </a:t>
            </a:r>
            <a:r>
              <a:rPr lang="en-US" sz="1400" b="1" dirty="0" err="1">
                <a:solidFill>
                  <a:schemeClr val="tx2"/>
                </a:solidFill>
              </a:rPr>
              <a:t>A_Coef</a:t>
            </a:r>
            <a:r>
              <a:rPr lang="en-US" sz="1400" b="1" dirty="0">
                <a:solidFill>
                  <a:schemeClr val="tx2"/>
                </a:solidFill>
              </a:rPr>
              <a:t>: </a:t>
            </a:r>
            <a:r>
              <a:rPr lang="en-US" sz="1400" dirty="0">
                <a:solidFill>
                  <a:schemeClr val="tx2"/>
                </a:solidFill>
              </a:rPr>
              <a:t>These features have marginal importance, while LK and C contribute nothing, indicating their irrelevance in this model.</a:t>
            </a:r>
          </a:p>
        </p:txBody>
      </p:sp>
    </p:spTree>
    <p:extLst>
      <p:ext uri="{BB962C8B-B14F-4D97-AF65-F5344CB8AC3E}">
        <p14:creationId xmlns:p14="http://schemas.microsoft.com/office/powerpoint/2010/main" val="197588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EF553-AC67-75F5-BC03-B7B3D0C6CC0F}"/>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3C99C3E3-F24B-DBA2-5542-7EE5981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B5C1682B-325F-FA17-FF88-57A5ABFA34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D5A27C78-DB1F-6C46-BDA9-DBEDA6732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09D9A3-078F-0349-0A8A-E6160022FA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7EF706-E634-4CB7-CCD9-27076D1F54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EA64F53-E039-92CA-18BC-13AFB2A378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9831F97-FA12-02E2-2B9B-40E0D9A4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0B6440C-1B4A-CC71-C7F8-309403321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0D86169-8A45-2CE5-32D7-88B05145EB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184E9BA-AAC3-CF46-42BB-621853BC0E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29FE9DC-4487-5AEA-4113-1DFCA004E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D949797-ECEC-0333-3352-1E71D34A48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5AC9816-38B2-C17A-570A-6C01046E56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B88F1F9-8942-2F1E-ACAA-332D1F51D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CF1C6C7-54EA-AF08-BD75-519A0C504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E51D1D9-8B82-1913-5066-A42227DDC7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EE682F4-029D-D422-0F3F-5DD70ED174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E95D44E-BC3E-91DD-3D0D-615EEE634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35B1881-F325-297C-E97C-9F2476B3E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52B13C6-A5BA-6FDD-8F38-ECA47893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69151BA-9631-86A9-C87C-1F3D24BAB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14C2668-A85F-6337-734F-8C30F08C3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F4884C1-7331-3B38-E04B-BE2DD5EEE4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2473196-BC16-99F7-D5BF-33FBFA791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C760B4D-7E6F-C8D2-437F-20E8038B2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B73C09A-AEE4-102E-5212-DC4741FBFA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537A38E-0F04-14DE-316C-F5184D2B51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6F55628-D5AC-F9C2-BE90-E7C65EAA9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82B14C7-045E-1C58-B971-5ED4CCFAF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B27EB-30C9-2004-E635-93029B409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22D2AEC-1FF1-0154-1DA6-1B6C7DA7E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38FF3F8D-0EEC-CE4A-9AE7-39FFA94A6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C98032C3-659E-BE30-2943-2A8642F98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9E794C07-7D94-C84B-7783-E7948911B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8360D56E-112F-D7D1-65C3-6F04B2DAD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2188EF21-9BDB-AEC3-4295-F83AE7682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CABE74B-344C-6E6C-B288-EAFF423439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BCE7674-0ED5-7B25-082B-EFCBF695D7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71F9631-7142-4EE8-1C14-D42F31008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916BDD7-23D3-C54B-7280-41EFC7403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C867400-53FA-A3EB-EAE5-66F5ACF6A5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ED2F27D-ECAE-22B8-0D35-C0B5BBFA4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99D762E-E47D-553A-4F23-969C7E6F85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EBF9FE-016E-A5EF-92E8-95C71BA54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C520F43-99AA-9AA0-1DA7-FFB8770E51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55327EE-C98F-F640-70CE-7E915F867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F7660CF-1F0C-C0F9-DEC9-042485293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7623397-891D-541F-D9A2-B5079B56E8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4002619-D60C-A818-A169-4C8A51D90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CC3B953-F49D-06D7-1A49-05058F6D3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3D9557-9E11-C669-AAF2-BA8D30E5C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041F143-6D10-89D2-0226-730BDC9AE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850CBF5-8F20-3FD7-C272-FA4D6CA60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84655-8FDA-24FC-BA66-E6FE84F0C7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27522C0-DFBB-79E2-3D90-9E2798CD6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A8ABE93-705A-E9B7-6E03-560015078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131A15F-585D-D627-4DB6-35BBA8132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2C3D8A4-AC29-4047-9FEE-73A30E7FBE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E38B989-D1A1-3312-799A-47FCC108FA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4008841-0A74-5B1A-7902-3E0362238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476492D-E432-78AF-1899-43576F704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DD24245-CC68-E345-4291-8689B747C1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833626-864F-0ED4-9CF1-AAC61C574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91C257-363B-5843-39E2-9B634CA3C0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B5F68E72-9362-BEEC-1009-3D21824F8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16B9D8A0-F429-BD37-E42D-18BD77F6D3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37574B7-5454-4C49-3A04-3E48D77A6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36E1F29-124E-9FE8-8DD9-BE982632B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1B785DB-B882-C4A1-F039-71FB09DC6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2255350-4863-D2F7-C7DF-5A89D7A5AE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F3737D-7614-9338-A6CB-E6017F802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3FB443B-6906-7BA6-A1C5-AFB68EDFC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88CEE2-4E0F-542E-1561-23C6B5D78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D57B4B4-ACE1-4232-C0CE-273F24BEA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6D6F930-74CE-02DF-ABCC-F425FBACA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0856247-1FF7-8350-60F4-62F70E8E3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4CF494B-FB10-5214-6DE8-F4F6FF710B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B7ED776-B775-993D-A79F-8A19C2FF0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38DB939-0B0C-8680-D2B9-C6D92941B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76D69A9-3E7B-7E96-AFBC-0B45E74B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780C1A7-CB34-83F5-3831-7BAEC8F56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30A5D90-DD12-65ED-CE77-83D329976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8441CE3-9F5A-2817-9679-7B875A802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321DFF9-95F4-1066-C30E-563A68AF6A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ADDB27D-CBFC-6AE0-FFD7-15BFC103F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979799-A84B-49C4-D1EB-BF163F9FED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6A4CB1A-E183-99CC-E1DD-3582F2C1B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4CF2357-EF8A-A4C1-F8AD-CEEC4412A1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739E09D-3E63-1D85-0112-90BC36CE6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2F545A1-A444-54E9-23A4-EFDA16F07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C68634E-B188-7485-04BA-A78E5DA63E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0076A1A-1DFC-4DFA-77C1-E0D352698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7B3D9F5-EB10-FFFE-3BA2-5E9AE0798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889A1E3-B485-5951-BA27-CEDFC0A99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03A3D1E-2EE6-D3A3-A889-2AA535E6E3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E7291185-F1BB-CC3B-C6FC-4D7CE3CA6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31E5B321-330D-DD99-ADD5-DFBAC3E6D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7449FB7D-7212-A654-9182-397E7BC49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2541A9D9-8B9D-0E06-ACB5-FA6283620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283DE8A-8533-A798-1AAC-3915731A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432E0E48-0764-6654-8948-76A07510AC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DB90B4-AA0E-5C28-8C7B-EEDFD5B07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0D86E5A-A69D-F111-15B3-F7836A58D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17385FB-BCBC-F908-A272-1F4FB13B0F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0613C53-8127-0954-0B8B-87929D7B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D69AE36-E775-9132-B055-814154F33E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FB100C7-B96C-845E-CDDB-D68C438D7D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984A36-00D7-9FC2-B32D-DC5F8FD49E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F48DD08-9DD8-D3DF-C03B-E9B2EF369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510E645-B9BE-4794-5A89-A4BD80B07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F05DAC0-082C-4177-39D5-21FB2A979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6BA3BDB-29EC-66C2-BE38-4B66DDB19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A5232F1-EB41-5F2D-02E0-401B12AEDE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4F2630B-BB85-2E40-1C94-0EAAB48AB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19A8249-EF1F-5D97-0EC8-C88318C6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97C4B0D-4341-7331-B074-BA3DB1717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86FEA74-F698-3E77-8CC5-4993B8A1E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2F80517-BAF9-2CAA-2AD6-D0A653974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C1FE985-85A3-D040-4AA9-CA3ADCF0F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E08F4AD-ABA0-AE79-FE70-FE7DA79D3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BE5587B-BEED-1BC6-D80C-4D790B3027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D392D3C-7E7A-0CAE-6D9B-2B3712E4D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A57C74C-0B31-A63B-A0B8-8329C554E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D76E83D-C947-5D7C-F9C0-3E9EF210D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BF62BEC-B327-BD4C-E446-1A70C9AE8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5A3D8A-98BD-1EEB-815D-519CD2EE2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EC9F6E1-F811-EDFF-F4AB-2C4BF8E67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BA17D65-A24B-2C36-D78F-BE89748E4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E8ECA05B-E6A7-5181-6D6D-89E58D731B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284D9E0-9AD3-79FC-6410-DF261EC67C76}"/>
              </a:ext>
            </a:extLst>
          </p:cNvPr>
          <p:cNvSpPr>
            <a:spLocks noGrp="1"/>
          </p:cNvSpPr>
          <p:nvPr>
            <p:ph type="title"/>
          </p:nvPr>
        </p:nvSpPr>
        <p:spPr>
          <a:xfrm>
            <a:off x="434662" y="88911"/>
            <a:ext cx="9967687" cy="576132"/>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F5A74439-F259-A963-81A4-2BDC069D4DBA}"/>
              </a:ext>
            </a:extLst>
          </p:cNvPr>
          <p:cNvSpPr>
            <a:spLocks noGrp="1"/>
          </p:cNvSpPr>
          <p:nvPr>
            <p:ph sz="quarter" idx="13"/>
          </p:nvPr>
        </p:nvSpPr>
        <p:spPr>
          <a:xfrm>
            <a:off x="434662" y="1146798"/>
            <a:ext cx="11169695" cy="2033107"/>
          </a:xfrm>
        </p:spPr>
        <p:txBody>
          <a:bodyPr vert="horz" lIns="91440" tIns="45720" rIns="91440" bIns="45720" rtlCol="0">
            <a:noAutofit/>
          </a:bodyPr>
          <a:lstStyle/>
          <a:p>
            <a:pPr>
              <a:lnSpc>
                <a:spcPct val="100000"/>
              </a:lnSpc>
            </a:pPr>
            <a:r>
              <a:rPr lang="en-US" sz="1400" b="1" dirty="0">
                <a:solidFill>
                  <a:schemeClr val="tx2"/>
                </a:solidFill>
              </a:rPr>
              <a:t>Refine Feature Selection for Future Models</a:t>
            </a:r>
          </a:p>
          <a:p>
            <a:pPr>
              <a:lnSpc>
                <a:spcPct val="100000"/>
              </a:lnSpc>
            </a:pPr>
            <a:r>
              <a:rPr lang="en-US" sz="1400" b="1" dirty="0">
                <a:solidFill>
                  <a:schemeClr val="tx2"/>
                </a:solidFill>
              </a:rPr>
              <a:t>Observation:</a:t>
            </a:r>
            <a:r>
              <a:rPr lang="en-US" sz="1400" dirty="0">
                <a:solidFill>
                  <a:schemeClr val="tx2"/>
                </a:solidFill>
              </a:rPr>
              <a:t> In both the Random Forest and Decision Tree models, certain features demonstrated a much higher importance than others. For example, in Random Forest, the features Area (A) and Length of Kernel Groove (LKG) were the most influential (0.22 and 0.23, respectively). On the other hand, features like Compactness (C) and Length of Kernel (LK) had low or negligible importance.</a:t>
            </a:r>
            <a:br>
              <a:rPr lang="en-US" sz="1400" dirty="0">
                <a:solidFill>
                  <a:schemeClr val="tx2"/>
                </a:solidFill>
              </a:rPr>
            </a:br>
            <a:br>
              <a:rPr lang="en-US" sz="1400" dirty="0">
                <a:solidFill>
                  <a:schemeClr val="tx2"/>
                </a:solidFill>
              </a:rPr>
            </a:br>
            <a:r>
              <a:rPr lang="en-US" sz="1400" b="1" dirty="0">
                <a:solidFill>
                  <a:schemeClr val="tx2"/>
                </a:solidFill>
              </a:rPr>
              <a:t>Current Impact: </a:t>
            </a:r>
            <a:r>
              <a:rPr lang="en-US" sz="1400" dirty="0">
                <a:solidFill>
                  <a:schemeClr val="tx2"/>
                </a:solidFill>
              </a:rPr>
              <a:t>The Decision Tree model, while performing reasonably well, used features like Compactness (C) and Length of Kernel (LK) which added no significant value to the model (0 importance). The Random Forest model also had a mixed distribution of feature importance, with LKG being the most significant feature, yet it still relied on less important ones.</a:t>
            </a:r>
            <a:br>
              <a:rPr lang="en-US" sz="1400" dirty="0">
                <a:solidFill>
                  <a:schemeClr val="tx2"/>
                </a:solidFill>
              </a:rPr>
            </a:br>
            <a:endParaRPr lang="en-US" sz="1200" dirty="0">
              <a:solidFill>
                <a:schemeClr val="tx2"/>
              </a:solidFill>
            </a:endParaRPr>
          </a:p>
        </p:txBody>
      </p:sp>
      <p:sp>
        <p:nvSpPr>
          <p:cNvPr id="6" name="Slide Number Placeholder 5">
            <a:extLst>
              <a:ext uri="{FF2B5EF4-FFF2-40B4-BE49-F238E27FC236}">
                <a16:creationId xmlns:a16="http://schemas.microsoft.com/office/drawing/2014/main" id="{3AC09E26-15BE-150C-AE18-B1E7D555BC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p:sp>
        <p:nvSpPr>
          <p:cNvPr id="2" name="Content Placeholder 6">
            <a:extLst>
              <a:ext uri="{FF2B5EF4-FFF2-40B4-BE49-F238E27FC236}">
                <a16:creationId xmlns:a16="http://schemas.microsoft.com/office/drawing/2014/main" id="{92D91069-6157-7C30-6F73-17EE28C0A2E4}"/>
              </a:ext>
            </a:extLst>
          </p:cNvPr>
          <p:cNvSpPr txBox="1">
            <a:spLocks/>
          </p:cNvSpPr>
          <p:nvPr/>
        </p:nvSpPr>
        <p:spPr>
          <a:xfrm>
            <a:off x="422403" y="3378200"/>
            <a:ext cx="11169695" cy="366077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solidFill>
                  <a:schemeClr val="tx2"/>
                </a:solidFill>
              </a:rPr>
              <a:t>Recommendation:</a:t>
            </a:r>
            <a:r>
              <a:rPr lang="en-US" sz="1400" dirty="0">
                <a:solidFill>
                  <a:schemeClr val="tx2"/>
                </a:solidFill>
              </a:rPr>
              <a:t> To enhance both the accuracy and efficiency of these models, Mr. Hughes should consider refining the features used for model training. Here are a few strategies for future improvement:</a:t>
            </a:r>
            <a:br>
              <a:rPr lang="en-US" sz="1400" dirty="0">
                <a:solidFill>
                  <a:schemeClr val="tx2"/>
                </a:solidFill>
              </a:rPr>
            </a:br>
            <a:r>
              <a:rPr lang="en-US" sz="1400" dirty="0">
                <a:solidFill>
                  <a:schemeClr val="tx2"/>
                </a:solidFill>
              </a:rPr>
              <a:t>	</a:t>
            </a:r>
            <a:r>
              <a:rPr lang="en-US" sz="1400" b="1" dirty="0">
                <a:solidFill>
                  <a:schemeClr val="tx2"/>
                </a:solidFill>
              </a:rPr>
              <a:t>Feature Elimination:</a:t>
            </a:r>
            <a:r>
              <a:rPr lang="en-US" sz="1400" dirty="0">
                <a:solidFill>
                  <a:schemeClr val="tx2"/>
                </a:solidFill>
              </a:rPr>
              <a:t> Using feature selection techniques such as Recursive Feature Elimination (RFE) or L1 regularization (Lasso), Mr. Hughes can identify and eliminate features that contribute little or no value to the prediction of heating load. This would allow the model to focus on the most impactful features, reducing complexity and improving interpretability.</a:t>
            </a:r>
          </a:p>
          <a:p>
            <a:pPr>
              <a:lnSpc>
                <a:spcPct val="100000"/>
              </a:lnSpc>
            </a:pPr>
            <a:r>
              <a:rPr lang="en-US" sz="1400" dirty="0">
                <a:solidFill>
                  <a:schemeClr val="tx2"/>
                </a:solidFill>
              </a:rPr>
              <a:t>	</a:t>
            </a:r>
            <a:r>
              <a:rPr lang="en-US" sz="1400" b="1" dirty="0">
                <a:solidFill>
                  <a:schemeClr val="tx2"/>
                </a:solidFill>
              </a:rPr>
              <a:t>Exploration of Advanced Techniques:</a:t>
            </a:r>
            <a:r>
              <a:rPr lang="en-US" sz="1400" dirty="0">
                <a:solidFill>
                  <a:schemeClr val="tx2"/>
                </a:solidFill>
              </a:rPr>
              <a:t> Consider implementing SHAP (</a:t>
            </a:r>
            <a:r>
              <a:rPr lang="en-US" sz="1400" dirty="0" err="1">
                <a:solidFill>
                  <a:schemeClr val="tx2"/>
                </a:solidFill>
              </a:rPr>
              <a:t>SHapley</a:t>
            </a:r>
            <a:r>
              <a:rPr lang="en-US" sz="1400" dirty="0">
                <a:solidFill>
                  <a:schemeClr val="tx2"/>
                </a:solidFill>
              </a:rPr>
              <a:t> Additive </a:t>
            </a:r>
            <a:r>
              <a:rPr lang="en-US" sz="1400" dirty="0" err="1">
                <a:solidFill>
                  <a:schemeClr val="tx2"/>
                </a:solidFill>
              </a:rPr>
              <a:t>exPlanations</a:t>
            </a:r>
            <a:r>
              <a:rPr lang="en-US" sz="1400" dirty="0">
                <a:solidFill>
                  <a:schemeClr val="tx2"/>
                </a:solidFill>
              </a:rPr>
              <a:t>), which provides a deeper understanding of each feature's contribution to the model’s prediction. This approach would help identify non-linear relationships and interaction effects that might not be apparent in basic feature importance scores.</a:t>
            </a:r>
            <a:br>
              <a:rPr lang="en-US" sz="1400" dirty="0">
                <a:solidFill>
                  <a:schemeClr val="tx2"/>
                </a:solidFill>
              </a:rPr>
            </a:br>
            <a:r>
              <a:rPr lang="en-US" sz="1400" dirty="0">
                <a:solidFill>
                  <a:schemeClr val="tx2"/>
                </a:solidFill>
              </a:rPr>
              <a:t>	</a:t>
            </a:r>
            <a:r>
              <a:rPr lang="en-US" sz="1400" b="1" dirty="0">
                <a:solidFill>
                  <a:schemeClr val="tx2"/>
                </a:solidFill>
              </a:rPr>
              <a:t>Domain Expertise Collaboration:</a:t>
            </a:r>
            <a:r>
              <a:rPr lang="en-US" sz="1400" dirty="0">
                <a:solidFill>
                  <a:schemeClr val="tx2"/>
                </a:solidFill>
              </a:rPr>
              <a:t> Collaborate with domain experts to validate the relevance of each feature, ensuring that the selected features reflect real-world physical factors contributing to heating load. This collaboration could further improve the model's performance and ensure that all key building design aspects are adequately captured.</a:t>
            </a:r>
            <a:endParaRPr lang="en-US" sz="1200" dirty="0">
              <a:solidFill>
                <a:schemeClr val="tx2"/>
              </a:solidFill>
            </a:endParaRPr>
          </a:p>
        </p:txBody>
      </p:sp>
    </p:spTree>
    <p:extLst>
      <p:ext uri="{BB962C8B-B14F-4D97-AF65-F5344CB8AC3E}">
        <p14:creationId xmlns:p14="http://schemas.microsoft.com/office/powerpoint/2010/main" val="320758586"/>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2006/documentManagement/types"/>
    <ds:schemaRef ds:uri="http://purl.org/dc/elements/1.1/"/>
    <ds:schemaRef ds:uri="16c05727-aa75-4e4a-9b5f-8a80a116589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230e9df3-be65-4c73-a93b-d1236ebd677e"/>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369</TotalTime>
  <Words>1964</Words>
  <Application>Microsoft Office PowerPoint</Application>
  <PresentationFormat>Widescreen</PresentationFormat>
  <Paragraphs>64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Posterama</vt:lpstr>
      <vt:lpstr>Wingdings</vt:lpstr>
      <vt:lpstr>SineVTI</vt:lpstr>
      <vt:lpstr>Assignment -5 </vt:lpstr>
      <vt:lpstr>Agenda</vt:lpstr>
      <vt:lpstr>Rational Statement</vt:lpstr>
      <vt:lpstr>Rational Statement</vt:lpstr>
      <vt:lpstr>Key Insights Model Analysis</vt:lpstr>
      <vt:lpstr>Classification Report Analysis for Optimized Models</vt:lpstr>
      <vt:lpstr>Classification Report Analysis for Optimized Models</vt:lpstr>
      <vt:lpstr>Feature Importance</vt:lpstr>
      <vt:lpstr>Recommendations for Mr. John Hughes</vt:lpstr>
      <vt:lpstr>Recommendations for Mr. John Hughes</vt:lpstr>
      <vt:lpstr>Recommendations for Mr. John Hughes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59</cp:revision>
  <dcterms:created xsi:type="dcterms:W3CDTF">2024-10-07T19:47:34Z</dcterms:created>
  <dcterms:modified xsi:type="dcterms:W3CDTF">2024-11-23T02:38:31Z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