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We expect stocks in the same industry to behave similarly, but do stocks in different industries behave at all similarly?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Our strategy is to:</a:t>
            </a:r>
            <a:endParaRPr lang="en-US"/>
          </a:p>
          <a:p>
            <a:r>
              <a:rPr lang="en-US">
                <a:sym typeface="+mn-ea"/>
              </a:rPr>
              <a:t>1. Perform a preliminary visual analysis (see snp500_stock_performance.html file) of each stock over the past 1 year. We try to visually ascertain its yearly performance by calculating its return on investment and looking at its trend. We compare each stock’s performance and trend to the overall market and stock-specific-industry’s performance and yearly trend</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2. We classify each stock based on its overall trend. Such classification is made automatically with a statistical model.</a:t>
            </a:r>
            <a:endParaRPr lang="en-US"/>
          </a:p>
          <a:p>
            <a:r>
              <a:rPr lang="en-US"/>
              <a:t>To be cognizant of temporary/recent change of trend (such as price shocks, or trend reversals), we categorize each stock into one of the following 6 buckets:</a:t>
            </a:r>
            <a:endParaRPr lang="en-US"/>
          </a:p>
          <a:p>
            <a:r>
              <a:rPr lang="en-US"/>
              <a:t>Increasing/RecentTrendChange, Inc/No-RTC, Dec/RTC, Dec/No-RTC, No-Change/RTC, No-Change/No-RTC.</a:t>
            </a:r>
            <a:endParaRPr lang="en-US"/>
          </a:p>
          <a:p>
            <a:r>
              <a:rPr lang="en-US"/>
              <a:t>A trend change is identified with a ChangePoint algorithm that automatically identifies points on the timeseries that statiscally seem to alter the segment’s trend.</a:t>
            </a:r>
            <a:endParaRPr lang="en-US"/>
          </a:p>
          <a:p>
            <a:r>
              <a:rPr lang="en-US"/>
              <a:t>In the above example, both GM and WFC seem to be decreaing</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3. We try and correlate the 2-year return-on-investment performance of each SNP500 stock with the overall market (SNP500), its associated industry (ex: for WFC, sector = Financials) and other market forces such as oil-and-gas index, consumer confidence index, etc.</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lnSpc>
                <a:spcPct val="100000"/>
              </a:lnSpc>
            </a:pPr>
            <a:r>
              <a:rPr lang="en-US" dirty="0">
                <a:latin typeface="Times New Roman" panose="02020603050405020304" charset="0"/>
                <a:cs typeface="Times New Roman" panose="02020603050405020304" charset="0"/>
              </a:rPr>
              <a:t>Financial Trend Analysis</a:t>
            </a:r>
            <a:endParaRPr 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pPr algn="r"/>
            <a:r>
              <a:rPr lang="en-US" b="1">
                <a:latin typeface="Times New Roman" panose="02020603050405020304" charset="0"/>
                <a:cs typeface="Times New Roman" panose="02020603050405020304" charset="0"/>
              </a:rPr>
              <a:t>Jay Pandya</a:t>
            </a:r>
            <a:endParaRPr lang="en-US"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panose="02020603050405020304" charset="0"/>
                <a:cs typeface="Times New Roman" panose="02020603050405020304" charset="0"/>
              </a:rPr>
              <a:t>Does WellsFargo (WFC) and General Motors (GM) behave similarly?</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Strategy:</a:t>
            </a:r>
            <a:endParaRPr lang="en-US" b="1">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Preliminary Analysis</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Classify stocks in appropriate buckets based on their trend</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Correlate stock behavior with the behavior of the overall market, its associated industry, and supplementary market forces</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Group stocks using above features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6140"/>
          </a:xfrm>
        </p:spPr>
        <p:txBody>
          <a:bodyPr/>
          <a:p>
            <a:r>
              <a:rPr lang="en-US">
                <a:latin typeface="Times New Roman" panose="02020603050405020304" charset="0"/>
                <a:cs typeface="Times New Roman" panose="02020603050405020304" charset="0"/>
              </a:rPr>
              <a:t>Preliminary Analysis</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sz="half" idx="1"/>
          </p:nvPr>
        </p:nvPicPr>
        <p:blipFill>
          <a:blip r:embed="rId1"/>
          <a:stretch>
            <a:fillRect/>
          </a:stretch>
        </p:blipFill>
        <p:spPr>
          <a:xfrm>
            <a:off x="712470" y="1691005"/>
            <a:ext cx="5692775" cy="2348230"/>
          </a:xfrm>
          <a:prstGeom prst="rect">
            <a:avLst/>
          </a:prstGeom>
        </p:spPr>
      </p:pic>
      <p:pic>
        <p:nvPicPr>
          <p:cNvPr id="5" name="Content Placeholder 4"/>
          <p:cNvPicPr>
            <a:picLocks noChangeAspect="1"/>
          </p:cNvPicPr>
          <p:nvPr>
            <p:ph sz="half" idx="2"/>
          </p:nvPr>
        </p:nvPicPr>
        <p:blipFill>
          <a:blip r:embed="rId2"/>
          <a:stretch>
            <a:fillRect/>
          </a:stretch>
        </p:blipFill>
        <p:spPr>
          <a:xfrm>
            <a:off x="712470" y="3898900"/>
            <a:ext cx="5692775" cy="2315845"/>
          </a:xfrm>
          <a:prstGeom prst="rect">
            <a:avLst/>
          </a:prstGeom>
        </p:spPr>
      </p:pic>
      <p:sp>
        <p:nvSpPr>
          <p:cNvPr id="7" name="Text Box 6"/>
          <p:cNvSpPr txBox="1"/>
          <p:nvPr/>
        </p:nvSpPr>
        <p:spPr>
          <a:xfrm>
            <a:off x="712470" y="1231265"/>
            <a:ext cx="707390" cy="460375"/>
          </a:xfrm>
          <a:prstGeom prst="rect">
            <a:avLst/>
          </a:prstGeom>
          <a:noFill/>
        </p:spPr>
        <p:txBody>
          <a:bodyPr wrap="none" rtlCol="0">
            <a:spAutoFit/>
          </a:bodyPr>
          <a:p>
            <a:r>
              <a:rPr lang="en-US" sz="2400" b="1">
                <a:latin typeface="Times New Roman" panose="02020603050405020304" charset="0"/>
                <a:cs typeface="Times New Roman" panose="02020603050405020304" charset="0"/>
              </a:rPr>
              <a:t>GM</a:t>
            </a:r>
            <a:endParaRPr lang="en-US" sz="2400" b="1">
              <a:latin typeface="Times New Roman" panose="02020603050405020304" charset="0"/>
              <a:cs typeface="Times New Roman" panose="02020603050405020304" charset="0"/>
            </a:endParaRPr>
          </a:p>
        </p:txBody>
      </p:sp>
      <p:sp>
        <p:nvSpPr>
          <p:cNvPr id="8" name="Text Box 7"/>
          <p:cNvSpPr txBox="1"/>
          <p:nvPr/>
        </p:nvSpPr>
        <p:spPr>
          <a:xfrm>
            <a:off x="10793730" y="1230630"/>
            <a:ext cx="894080" cy="460375"/>
          </a:xfrm>
          <a:prstGeom prst="rect">
            <a:avLst/>
          </a:prstGeom>
          <a:noFill/>
        </p:spPr>
        <p:txBody>
          <a:bodyPr wrap="none" rtlCol="0">
            <a:spAutoFit/>
          </a:bodyPr>
          <a:p>
            <a:r>
              <a:rPr lang="en-US" sz="2400" b="1">
                <a:latin typeface="Times New Roman" panose="02020603050405020304" charset="0"/>
                <a:cs typeface="Times New Roman" panose="02020603050405020304" charset="0"/>
              </a:rPr>
              <a:t>WFC</a:t>
            </a:r>
            <a:endParaRPr lang="en-US" sz="2400" b="1">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3"/>
          <a:stretch>
            <a:fillRect/>
          </a:stretch>
        </p:blipFill>
        <p:spPr>
          <a:xfrm>
            <a:off x="6574790" y="3899535"/>
            <a:ext cx="5196840" cy="2315210"/>
          </a:xfrm>
          <a:prstGeom prst="rect">
            <a:avLst/>
          </a:prstGeom>
        </p:spPr>
      </p:pic>
      <p:pic>
        <p:nvPicPr>
          <p:cNvPr id="10" name="Picture 9"/>
          <p:cNvPicPr>
            <a:picLocks noChangeAspect="1"/>
          </p:cNvPicPr>
          <p:nvPr/>
        </p:nvPicPr>
        <p:blipFill>
          <a:blip r:embed="rId4"/>
          <a:stretch>
            <a:fillRect/>
          </a:stretch>
        </p:blipFill>
        <p:spPr>
          <a:xfrm>
            <a:off x="6574790" y="1691005"/>
            <a:ext cx="5196840" cy="2207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7420"/>
          </a:xfrm>
        </p:spPr>
        <p:txBody>
          <a:bodyPr/>
          <a:p>
            <a:r>
              <a:rPr lang="en-US">
                <a:latin typeface="Times New Roman" panose="02020603050405020304" charset="0"/>
                <a:cs typeface="Times New Roman" panose="02020603050405020304" charset="0"/>
              </a:rPr>
              <a:t>Trend Classification</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rcRect r="15606"/>
          <a:stretch>
            <a:fillRect/>
          </a:stretch>
        </p:blipFill>
        <p:spPr>
          <a:xfrm>
            <a:off x="746125" y="2101850"/>
            <a:ext cx="5444490" cy="2142490"/>
          </a:xfrm>
          <a:prstGeom prst="rect">
            <a:avLst/>
          </a:prstGeom>
        </p:spPr>
      </p:pic>
      <p:sp>
        <p:nvSpPr>
          <p:cNvPr id="7" name="Text Box 6"/>
          <p:cNvSpPr txBox="1"/>
          <p:nvPr/>
        </p:nvSpPr>
        <p:spPr>
          <a:xfrm>
            <a:off x="746125" y="1436370"/>
            <a:ext cx="707390" cy="460375"/>
          </a:xfrm>
          <a:prstGeom prst="rect">
            <a:avLst/>
          </a:prstGeom>
          <a:noFill/>
        </p:spPr>
        <p:txBody>
          <a:bodyPr wrap="none" rtlCol="0">
            <a:spAutoFit/>
          </a:bodyPr>
          <a:p>
            <a:r>
              <a:rPr lang="en-US" sz="2400" b="1">
                <a:latin typeface="Times New Roman" panose="02020603050405020304" charset="0"/>
                <a:cs typeface="Times New Roman" panose="02020603050405020304" charset="0"/>
              </a:rPr>
              <a:t>GM</a:t>
            </a:r>
            <a:endParaRPr lang="en-US" sz="2400" b="1">
              <a:latin typeface="Times New Roman" panose="02020603050405020304" charset="0"/>
              <a:cs typeface="Times New Roman" panose="02020603050405020304" charset="0"/>
            </a:endParaRPr>
          </a:p>
        </p:txBody>
      </p:sp>
      <p:sp>
        <p:nvSpPr>
          <p:cNvPr id="6" name="Text Box 5"/>
          <p:cNvSpPr txBox="1"/>
          <p:nvPr/>
        </p:nvSpPr>
        <p:spPr>
          <a:xfrm>
            <a:off x="10737850" y="1436370"/>
            <a:ext cx="894080" cy="460375"/>
          </a:xfrm>
          <a:prstGeom prst="rect">
            <a:avLst/>
          </a:prstGeom>
          <a:noFill/>
        </p:spPr>
        <p:txBody>
          <a:bodyPr wrap="none" rtlCol="0">
            <a:spAutoFit/>
          </a:bodyPr>
          <a:p>
            <a:r>
              <a:rPr lang="en-US" sz="2400" b="1">
                <a:latin typeface="Times New Roman" panose="02020603050405020304" charset="0"/>
                <a:cs typeface="Times New Roman" panose="02020603050405020304" charset="0"/>
              </a:rPr>
              <a:t>WFC</a:t>
            </a:r>
            <a:endParaRPr lang="en-US" sz="2400" b="1">
              <a:latin typeface="Times New Roman" panose="02020603050405020304" charset="0"/>
              <a:cs typeface="Times New Roman" panose="02020603050405020304" charset="0"/>
            </a:endParaRPr>
          </a:p>
        </p:txBody>
      </p:sp>
      <p:pic>
        <p:nvPicPr>
          <p:cNvPr id="8" name="Content Placeholder 7"/>
          <p:cNvPicPr>
            <a:picLocks noChangeAspect="1"/>
          </p:cNvPicPr>
          <p:nvPr>
            <p:ph sz="half" idx="2"/>
          </p:nvPr>
        </p:nvPicPr>
        <p:blipFill>
          <a:blip r:embed="rId2"/>
          <a:stretch>
            <a:fillRect/>
          </a:stretch>
        </p:blipFill>
        <p:spPr>
          <a:xfrm>
            <a:off x="6473825" y="2110740"/>
            <a:ext cx="5158105" cy="2133600"/>
          </a:xfrm>
          <a:prstGeom prst="rect">
            <a:avLst/>
          </a:prstGeom>
        </p:spPr>
      </p:pic>
      <p:pic>
        <p:nvPicPr>
          <p:cNvPr id="9" name="Picture 8"/>
          <p:cNvPicPr>
            <a:picLocks noChangeAspect="1"/>
          </p:cNvPicPr>
          <p:nvPr/>
        </p:nvPicPr>
        <p:blipFill>
          <a:blip r:embed="rId3"/>
          <a:stretch>
            <a:fillRect/>
          </a:stretch>
        </p:blipFill>
        <p:spPr>
          <a:xfrm>
            <a:off x="5570855" y="4645660"/>
            <a:ext cx="1371600" cy="822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Stock Correlations</a:t>
            </a:r>
            <a:endParaRPr lang="en-US">
              <a:latin typeface="Times New Roman" panose="02020603050405020304" charset="0"/>
              <a:cs typeface="Times New Roman" panose="02020603050405020304" charset="0"/>
            </a:endParaRPr>
          </a:p>
        </p:txBody>
      </p:sp>
      <p:pic>
        <p:nvPicPr>
          <p:cNvPr id="10" name="Content Placeholder 9"/>
          <p:cNvPicPr>
            <a:picLocks noChangeAspect="1"/>
          </p:cNvPicPr>
          <p:nvPr>
            <p:ph sz="half" idx="1"/>
          </p:nvPr>
        </p:nvPicPr>
        <p:blipFill>
          <a:blip r:embed="rId1"/>
          <a:stretch>
            <a:fillRect/>
          </a:stretch>
        </p:blipFill>
        <p:spPr>
          <a:xfrm>
            <a:off x="4017645" y="5231130"/>
            <a:ext cx="4156710" cy="795020"/>
          </a:xfrm>
          <a:prstGeom prst="rect">
            <a:avLst/>
          </a:prstGeom>
        </p:spPr>
      </p:pic>
      <p:pic>
        <p:nvPicPr>
          <p:cNvPr id="11" name="Content Placeholder 10"/>
          <p:cNvPicPr>
            <a:picLocks noChangeAspect="1"/>
          </p:cNvPicPr>
          <p:nvPr>
            <p:ph sz="half" idx="2"/>
          </p:nvPr>
        </p:nvPicPr>
        <p:blipFill>
          <a:blip r:embed="rId2"/>
          <a:stretch>
            <a:fillRect/>
          </a:stretch>
        </p:blipFill>
        <p:spPr>
          <a:xfrm>
            <a:off x="1353820" y="1360805"/>
            <a:ext cx="4668520" cy="3674745"/>
          </a:xfrm>
          <a:prstGeom prst="rect">
            <a:avLst/>
          </a:prstGeom>
        </p:spPr>
      </p:pic>
      <p:pic>
        <p:nvPicPr>
          <p:cNvPr id="12" name="Picture 11"/>
          <p:cNvPicPr>
            <a:picLocks noChangeAspect="1"/>
          </p:cNvPicPr>
          <p:nvPr/>
        </p:nvPicPr>
        <p:blipFill>
          <a:blip r:embed="rId3"/>
          <a:stretch>
            <a:fillRect/>
          </a:stretch>
        </p:blipFill>
        <p:spPr>
          <a:xfrm>
            <a:off x="6161405" y="1389380"/>
            <a:ext cx="4549140" cy="3618230"/>
          </a:xfrm>
          <a:prstGeom prst="rect">
            <a:avLst/>
          </a:prstGeom>
        </p:spPr>
      </p:pic>
      <p:sp>
        <p:nvSpPr>
          <p:cNvPr id="13" name="Rounded Rectangle 12"/>
          <p:cNvSpPr/>
          <p:nvPr/>
        </p:nvSpPr>
        <p:spPr>
          <a:xfrm>
            <a:off x="1222375" y="1360805"/>
            <a:ext cx="9608820" cy="902335"/>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Clustering</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3270250"/>
            <a:ext cx="9046210" cy="2620010"/>
          </a:xfrm>
        </p:spPr>
        <p:txBody>
          <a:bodyPr>
            <a:normAutofit lnSpcReduction="20000"/>
          </a:bodyPr>
          <a:p>
            <a:pPr marL="0" indent="0">
              <a:buNone/>
            </a:pPr>
            <a:r>
              <a:rPr lang="en-US">
                <a:latin typeface="Times New Roman" panose="02020603050405020304" charset="0"/>
                <a:cs typeface="Times New Roman" panose="02020603050405020304" charset="0"/>
              </a:rPr>
              <a:t>We cluster all SNP500 stocks using previously calculated trend and correlation based features.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Based on our analysis, it can be seen that</a:t>
            </a: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GM and WFC do show similar stock market behaviors despite being in different sectors.</a:t>
            </a:r>
            <a:endParaRPr lang="en-US" b="1">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548005" y="1997710"/>
            <a:ext cx="11095990" cy="989965"/>
          </a:xfrm>
          <a:prstGeom prst="rect">
            <a:avLst/>
          </a:prstGeom>
        </p:spPr>
      </p:pic>
      <p:sp>
        <p:nvSpPr>
          <p:cNvPr id="6" name="Rounded Rectangle 5"/>
          <p:cNvSpPr/>
          <p:nvPr/>
        </p:nvSpPr>
        <p:spPr>
          <a:xfrm>
            <a:off x="10876915" y="1875790"/>
            <a:ext cx="767080" cy="123444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WPS Presentation</Application>
  <PresentationFormat>Widescreen</PresentationFormat>
  <Paragraphs>33</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Calibri Light</vt:lpstr>
      <vt:lpstr>Calibri</vt:lpstr>
      <vt:lpstr>Microsoft YaHei</vt:lpstr>
      <vt:lpstr>Arial Unicode MS</vt:lpstr>
      <vt:lpstr>time</vt:lpstr>
      <vt:lpstr>Liberation Mono</vt:lpstr>
      <vt:lpstr>Times New Roman</vt:lpstr>
      <vt:lpstr>Office Theme</vt:lpstr>
      <vt:lpstr>PowerPoint 演示文稿</vt:lpstr>
      <vt:lpstr>PowerPoint 演示文稿</vt:lpstr>
      <vt:lpstr>PowerPoint 演示文稿</vt:lpstr>
      <vt:lpstr>PowerPoint 演示文稿</vt:lpstr>
      <vt:lpstr>Trend Classification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Trend Analysis</dc:title>
  <dc:creator/>
  <cp:lastModifiedBy>Jay</cp:lastModifiedBy>
  <cp:revision>10</cp:revision>
  <dcterms:created xsi:type="dcterms:W3CDTF">2023-08-17T11:06:28Z</dcterms:created>
  <dcterms:modified xsi:type="dcterms:W3CDTF">2023-08-17T12:08:47Z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