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67d1fd7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567d1fd7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aed19362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5aed193629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aed1936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5aed19362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aed19362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5aed193629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aed19362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5aed19362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aed1936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5aed193629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aed19362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5aed193629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aed19362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5aed193629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5aed19362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5aed193629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67d1fd76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567d1fd76b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67d1fd76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567d1fd76b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aed1936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5aed19362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ed1936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5aed19362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aed1936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5aed19362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aed1936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5aed19362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aed1936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5aed19362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aed19362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5aed19362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43" y="1785257"/>
            <a:ext cx="4356000" cy="1885500"/>
          </a:xfrm>
          <a:prstGeom prst="rect">
            <a:avLst/>
          </a:prstGeom>
          <a:solidFill>
            <a:srgbClr val="3A3838"/>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5000" u="none" cap="none" strike="noStrike">
                <a:solidFill>
                  <a:srgbClr val="FF6600"/>
                </a:solidFill>
                <a:latin typeface="Calibri"/>
                <a:ea typeface="Calibri"/>
                <a:cs typeface="Calibri"/>
                <a:sym typeface="Calibri"/>
              </a:rPr>
              <a:t>G2M Case Study</a:t>
            </a:r>
            <a:endParaRPr sz="1100"/>
          </a:p>
          <a:p>
            <a:pPr indent="0" lvl="0" marL="0" marR="0" rtl="0" algn="l">
              <a:spcBef>
                <a:spcPts val="0"/>
              </a:spcBef>
              <a:spcAft>
                <a:spcPts val="0"/>
              </a:spcAft>
              <a:buNone/>
            </a:pPr>
            <a:r>
              <a:rPr lang="en-GB" sz="1900">
                <a:solidFill>
                  <a:srgbClr val="FF6600"/>
                </a:solidFill>
                <a:latin typeface="Calibri"/>
                <a:ea typeface="Calibri"/>
                <a:cs typeface="Calibri"/>
                <a:sym typeface="Calibri"/>
              </a:rPr>
              <a:t>Virtual</a:t>
            </a:r>
            <a:r>
              <a:rPr lang="en-GB" sz="1900">
                <a:solidFill>
                  <a:schemeClr val="dk1"/>
                </a:solidFill>
                <a:latin typeface="Calibri"/>
                <a:ea typeface="Calibri"/>
                <a:cs typeface="Calibri"/>
                <a:sym typeface="Calibri"/>
              </a:rPr>
              <a:t> </a:t>
            </a:r>
            <a:r>
              <a:rPr lang="en-GB" sz="1900">
                <a:solidFill>
                  <a:srgbClr val="FF6600"/>
                </a:solidFill>
                <a:latin typeface="Calibri"/>
                <a:ea typeface="Calibri"/>
                <a:cs typeface="Calibri"/>
                <a:sym typeface="Calibri"/>
              </a:rPr>
              <a:t>Internship</a:t>
            </a:r>
            <a:endParaRPr sz="1100"/>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lang="en-GB" sz="1900">
                <a:solidFill>
                  <a:srgbClr val="FF6600"/>
                </a:solidFill>
                <a:latin typeface="Calibri"/>
                <a:ea typeface="Calibri"/>
                <a:cs typeface="Calibri"/>
                <a:sym typeface="Calibri"/>
              </a:rPr>
              <a:t>21 - Sep - 2022</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34"/>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4" name="Google Shape;204;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Profit share</a:t>
            </a:r>
            <a:endParaRPr/>
          </a:p>
        </p:txBody>
      </p:sp>
      <p:sp>
        <p:nvSpPr>
          <p:cNvPr id="205" name="Google Shape;205;p34"/>
          <p:cNvSpPr txBox="1"/>
          <p:nvPr/>
        </p:nvSpPr>
        <p:spPr>
          <a:xfrm>
            <a:off x="5925750" y="1786800"/>
            <a:ext cx="284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Yellow cab company has almost 90% of the profit share.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Pink has a mere 10% of the profit share.</a:t>
            </a:r>
            <a:endParaRPr sz="1800">
              <a:latin typeface="Calibri"/>
              <a:ea typeface="Calibri"/>
              <a:cs typeface="Calibri"/>
              <a:sym typeface="Calibri"/>
            </a:endParaRPr>
          </a:p>
        </p:txBody>
      </p:sp>
      <p:pic>
        <p:nvPicPr>
          <p:cNvPr id="206" name="Google Shape;206;p34"/>
          <p:cNvPicPr preferRelativeResize="0"/>
          <p:nvPr/>
        </p:nvPicPr>
        <p:blipFill>
          <a:blip r:embed="rId3">
            <a:alphaModFix/>
          </a:blip>
          <a:stretch>
            <a:fillRect/>
          </a:stretch>
        </p:blipFill>
        <p:spPr>
          <a:xfrm>
            <a:off x="152400" y="1093000"/>
            <a:ext cx="4969675" cy="3898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 name="Google Shape;212;p35"/>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3" name="Google Shape;213;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Yearly transaction analysis</a:t>
            </a:r>
            <a:endParaRPr/>
          </a:p>
        </p:txBody>
      </p:sp>
      <p:sp>
        <p:nvSpPr>
          <p:cNvPr id="214" name="Google Shape;214;p35"/>
          <p:cNvSpPr txBox="1"/>
          <p:nvPr/>
        </p:nvSpPr>
        <p:spPr>
          <a:xfrm>
            <a:off x="5925750" y="1786800"/>
            <a:ext cx="2840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Yellow cab has more customers than pink cab services in all the three years.</a:t>
            </a:r>
            <a:endParaRPr sz="1800">
              <a:latin typeface="Calibri"/>
              <a:ea typeface="Calibri"/>
              <a:cs typeface="Calibri"/>
              <a:sym typeface="Calibri"/>
            </a:endParaRPr>
          </a:p>
        </p:txBody>
      </p:sp>
      <p:pic>
        <p:nvPicPr>
          <p:cNvPr id="215" name="Google Shape;215;p35"/>
          <p:cNvPicPr preferRelativeResize="0"/>
          <p:nvPr/>
        </p:nvPicPr>
        <p:blipFill>
          <a:blip r:embed="rId3">
            <a:alphaModFix/>
          </a:blip>
          <a:stretch>
            <a:fillRect/>
          </a:stretch>
        </p:blipFill>
        <p:spPr>
          <a:xfrm>
            <a:off x="152400" y="1200150"/>
            <a:ext cx="5620951" cy="372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36"/>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Yearly profit analysis</a:t>
            </a:r>
            <a:endParaRPr/>
          </a:p>
        </p:txBody>
      </p:sp>
      <p:sp>
        <p:nvSpPr>
          <p:cNvPr id="223" name="Google Shape;223;p36"/>
          <p:cNvSpPr txBox="1"/>
          <p:nvPr/>
        </p:nvSpPr>
        <p:spPr>
          <a:xfrm>
            <a:off x="5925750" y="1786800"/>
            <a:ext cx="284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Decline in the profits for both the cab services.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Yellow cab has a steeper profit decline.</a:t>
            </a:r>
            <a:endParaRPr sz="1800">
              <a:latin typeface="Calibri"/>
              <a:ea typeface="Calibri"/>
              <a:cs typeface="Calibri"/>
              <a:sym typeface="Calibri"/>
            </a:endParaRPr>
          </a:p>
        </p:txBody>
      </p:sp>
      <p:pic>
        <p:nvPicPr>
          <p:cNvPr id="224" name="Google Shape;224;p36"/>
          <p:cNvPicPr preferRelativeResize="0"/>
          <p:nvPr/>
        </p:nvPicPr>
        <p:blipFill>
          <a:blip r:embed="rId3">
            <a:alphaModFix/>
          </a:blip>
          <a:stretch>
            <a:fillRect/>
          </a:stretch>
        </p:blipFill>
        <p:spPr>
          <a:xfrm>
            <a:off x="152400" y="1135850"/>
            <a:ext cx="5226850" cy="3855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37"/>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KM Travelled vs Profit</a:t>
            </a:r>
            <a:endParaRPr/>
          </a:p>
        </p:txBody>
      </p:sp>
      <p:sp>
        <p:nvSpPr>
          <p:cNvPr id="232" name="Google Shape;232;p37"/>
          <p:cNvSpPr txBox="1"/>
          <p:nvPr/>
        </p:nvSpPr>
        <p:spPr>
          <a:xfrm>
            <a:off x="5925750" y="1786800"/>
            <a:ext cx="284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The profit margin for the Yellow cab services is more for the KM travelled than the pink services.</a:t>
            </a:r>
            <a:endParaRPr sz="1800">
              <a:latin typeface="Calibri"/>
              <a:ea typeface="Calibri"/>
              <a:cs typeface="Calibri"/>
              <a:sym typeface="Calibri"/>
            </a:endParaRPr>
          </a:p>
        </p:txBody>
      </p:sp>
      <p:pic>
        <p:nvPicPr>
          <p:cNvPr id="233" name="Google Shape;233;p37"/>
          <p:cNvPicPr preferRelativeResize="0"/>
          <p:nvPr/>
        </p:nvPicPr>
        <p:blipFill>
          <a:blip r:embed="rId3">
            <a:alphaModFix/>
          </a:blip>
          <a:stretch>
            <a:fillRect/>
          </a:stretch>
        </p:blipFill>
        <p:spPr>
          <a:xfrm>
            <a:off x="152400" y="1189425"/>
            <a:ext cx="5620951" cy="3729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 name="Google Shape;239;p38"/>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Relation between all features</a:t>
            </a:r>
            <a:endParaRPr/>
          </a:p>
        </p:txBody>
      </p:sp>
      <p:pic>
        <p:nvPicPr>
          <p:cNvPr id="241" name="Google Shape;241;p38"/>
          <p:cNvPicPr preferRelativeResize="0"/>
          <p:nvPr/>
        </p:nvPicPr>
        <p:blipFill>
          <a:blip r:embed="rId3">
            <a:alphaModFix/>
          </a:blip>
          <a:stretch>
            <a:fillRect/>
          </a:stretch>
        </p:blipFill>
        <p:spPr>
          <a:xfrm>
            <a:off x="910225" y="1118025"/>
            <a:ext cx="7323549" cy="384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39"/>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Answers to the Hypothesis</a:t>
            </a:r>
            <a:endParaRPr/>
          </a:p>
        </p:txBody>
      </p:sp>
      <p:sp>
        <p:nvSpPr>
          <p:cNvPr id="249" name="Google Shape;249;p3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85000" lnSpcReduction="10000"/>
          </a:bodyPr>
          <a:lstStyle/>
          <a:p>
            <a:pPr indent="-336550" lvl="0" marL="457200" rtl="0" algn="just">
              <a:lnSpc>
                <a:spcPct val="100000"/>
              </a:lnSpc>
              <a:spcBef>
                <a:spcPts val="0"/>
              </a:spcBef>
              <a:spcAft>
                <a:spcPts val="0"/>
              </a:spcAft>
              <a:buSzPct val="100000"/>
              <a:buChar char="•"/>
            </a:pPr>
            <a:r>
              <a:rPr lang="en-GB" sz="2000"/>
              <a:t>Which company has maximum cab users at a particular time period? - Yellow Cab Services have significantly higher users.</a:t>
            </a:r>
            <a:endParaRPr sz="2000"/>
          </a:p>
          <a:p>
            <a:pPr indent="-336550" lvl="0" marL="457200" rtl="0" algn="just">
              <a:lnSpc>
                <a:spcPct val="100000"/>
              </a:lnSpc>
              <a:spcBef>
                <a:spcPts val="1000"/>
              </a:spcBef>
              <a:spcAft>
                <a:spcPts val="0"/>
              </a:spcAft>
              <a:buSzPct val="100000"/>
              <a:buChar char="•"/>
            </a:pPr>
            <a:r>
              <a:rPr lang="en-GB" sz="2000"/>
              <a:t>Is there any relation between the age and the cabs utilized by them? - The age groups above 40 have a significantly lower interest in the cab services.</a:t>
            </a:r>
            <a:endParaRPr sz="2000"/>
          </a:p>
          <a:p>
            <a:pPr indent="-336550" lvl="0" marL="457200" rtl="0" algn="just">
              <a:lnSpc>
                <a:spcPct val="100000"/>
              </a:lnSpc>
              <a:spcBef>
                <a:spcPts val="1000"/>
              </a:spcBef>
              <a:spcAft>
                <a:spcPts val="0"/>
              </a:spcAft>
              <a:buSzPct val="100000"/>
              <a:buChar char="•"/>
            </a:pPr>
            <a:r>
              <a:rPr lang="en-GB" sz="2000"/>
              <a:t>Are companies having a good business? - Both the companies have a decrement of profit during the three year period.</a:t>
            </a:r>
            <a:endParaRPr sz="2000"/>
          </a:p>
          <a:p>
            <a:pPr indent="-336550" lvl="0" marL="457200" rtl="0" algn="just">
              <a:lnSpc>
                <a:spcPct val="100000"/>
              </a:lnSpc>
              <a:spcBef>
                <a:spcPts val="1000"/>
              </a:spcBef>
              <a:spcAft>
                <a:spcPts val="0"/>
              </a:spcAft>
              <a:buSzPct val="100000"/>
              <a:buChar char="•"/>
            </a:pPr>
            <a:r>
              <a:rPr lang="en-GB" sz="2000"/>
              <a:t>Which company performs better? Depending on the number of users and the profit margin of two services, Yellow cab services perform better in the market.</a:t>
            </a:r>
            <a:endParaRPr sz="2000"/>
          </a:p>
          <a:p>
            <a:pPr indent="-336550" lvl="0" marL="457200" rtl="0" algn="just">
              <a:lnSpc>
                <a:spcPct val="100000"/>
              </a:lnSpc>
              <a:spcBef>
                <a:spcPts val="1000"/>
              </a:spcBef>
              <a:spcAft>
                <a:spcPts val="0"/>
              </a:spcAft>
              <a:buSzPct val="100000"/>
              <a:buChar char="•"/>
            </a:pPr>
            <a:r>
              <a:rPr lang="en-GB" sz="2000"/>
              <a:t>Where to invest in? - It is advised to invest in the Yellow Cab services due to a larger market monopoly and profit margins.</a:t>
            </a:r>
            <a:endParaRPr sz="2000"/>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 name="Google Shape;255;p40"/>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Recommendation</a:t>
            </a:r>
            <a:endParaRPr/>
          </a:p>
        </p:txBody>
      </p:sp>
      <p:sp>
        <p:nvSpPr>
          <p:cNvPr id="257" name="Google Shape;257;p40"/>
          <p:cNvSpPr txBox="1"/>
          <p:nvPr>
            <p:ph idx="1" type="body"/>
          </p:nvPr>
        </p:nvSpPr>
        <p:spPr>
          <a:xfrm>
            <a:off x="214325" y="1135850"/>
            <a:ext cx="8701200" cy="3496800"/>
          </a:xfrm>
          <a:prstGeom prst="rect">
            <a:avLst/>
          </a:prstGeom>
        </p:spPr>
        <p:txBody>
          <a:bodyPr anchorCtr="0" anchor="t" bIns="34275" lIns="68575" spcFirstLastPara="1" rIns="68575" wrap="square" tIns="34275">
            <a:normAutofit fontScale="85000" lnSpcReduction="10000"/>
          </a:bodyPr>
          <a:lstStyle/>
          <a:p>
            <a:pPr indent="-304165" lvl="0" marL="457200" rtl="0" algn="l">
              <a:spcBef>
                <a:spcPts val="800"/>
              </a:spcBef>
              <a:spcAft>
                <a:spcPts val="0"/>
              </a:spcAft>
              <a:buSzPct val="66666"/>
              <a:buChar char="•"/>
            </a:pPr>
            <a:r>
              <a:rPr lang="en-GB"/>
              <a:t>It is observed that that are more yellow cabs running in the cities.</a:t>
            </a:r>
            <a:endParaRPr/>
          </a:p>
          <a:p>
            <a:pPr indent="-304165" lvl="0" marL="457200" rtl="0" algn="l">
              <a:spcBef>
                <a:spcPts val="0"/>
              </a:spcBef>
              <a:spcAft>
                <a:spcPts val="0"/>
              </a:spcAft>
              <a:buSzPct val="66666"/>
              <a:buChar char="•"/>
            </a:pPr>
            <a:r>
              <a:rPr lang="en-GB"/>
              <a:t>New York city has the highest number of cab users.</a:t>
            </a:r>
            <a:endParaRPr/>
          </a:p>
          <a:p>
            <a:pPr indent="-304165" lvl="0" marL="457200" rtl="0" algn="l">
              <a:spcBef>
                <a:spcPts val="0"/>
              </a:spcBef>
              <a:spcAft>
                <a:spcPts val="0"/>
              </a:spcAft>
              <a:buSzPct val="66666"/>
              <a:buChar char="•"/>
            </a:pPr>
            <a:r>
              <a:rPr lang="en-GB"/>
              <a:t>There are more transactions </a:t>
            </a:r>
            <a:r>
              <a:rPr lang="en-GB"/>
              <a:t>occurring</a:t>
            </a:r>
            <a:r>
              <a:rPr lang="en-GB"/>
              <a:t> for the yellow cab company compared to the pink cab company.</a:t>
            </a:r>
            <a:endParaRPr/>
          </a:p>
          <a:p>
            <a:pPr indent="-304165" lvl="0" marL="457200" rtl="0" algn="l">
              <a:spcBef>
                <a:spcPts val="0"/>
              </a:spcBef>
              <a:spcAft>
                <a:spcPts val="0"/>
              </a:spcAft>
              <a:buSzPct val="66666"/>
              <a:buChar char="•"/>
            </a:pPr>
            <a:r>
              <a:rPr lang="en-GB"/>
              <a:t>Age groups below 40 prefer cabs than the ones above the age of 40.</a:t>
            </a:r>
            <a:endParaRPr/>
          </a:p>
          <a:p>
            <a:pPr indent="-304165" lvl="0" marL="457200" rtl="0" algn="l">
              <a:spcBef>
                <a:spcPts val="0"/>
              </a:spcBef>
              <a:spcAft>
                <a:spcPts val="0"/>
              </a:spcAft>
              <a:buSzPct val="66666"/>
              <a:buChar char="•"/>
            </a:pPr>
            <a:r>
              <a:rPr lang="en-GB"/>
              <a:t>More prices are charged by the yellow company for the KMs travelled than its counterpart.</a:t>
            </a:r>
            <a:endParaRPr/>
          </a:p>
          <a:p>
            <a:pPr indent="-304165" lvl="0" marL="457200" rtl="0" algn="l">
              <a:spcBef>
                <a:spcPts val="0"/>
              </a:spcBef>
              <a:spcAft>
                <a:spcPts val="0"/>
              </a:spcAft>
              <a:buSzPct val="66666"/>
              <a:buChar char="•"/>
            </a:pPr>
            <a:r>
              <a:rPr lang="en-GB"/>
              <a:t>The profit percent share of the yellow cab is almost 90% and that of the pink is 10%.</a:t>
            </a:r>
            <a:endParaRPr/>
          </a:p>
          <a:p>
            <a:pPr indent="-304165" lvl="0" marL="457200" rtl="0" algn="l">
              <a:spcBef>
                <a:spcPts val="0"/>
              </a:spcBef>
              <a:spcAft>
                <a:spcPts val="0"/>
              </a:spcAft>
              <a:buSzPct val="66666"/>
              <a:buChar char="•"/>
            </a:pPr>
            <a:r>
              <a:rPr lang="en-GB"/>
              <a:t>There is a dip in the profit margins for both the companies.</a:t>
            </a:r>
            <a:endParaRPr/>
          </a:p>
          <a:p>
            <a:pPr indent="-304165" lvl="0" marL="457200" rtl="0" algn="l">
              <a:spcBef>
                <a:spcPts val="0"/>
              </a:spcBef>
              <a:spcAft>
                <a:spcPts val="0"/>
              </a:spcAft>
              <a:buSzPct val="66666"/>
              <a:buChar char="•"/>
            </a:pPr>
            <a:r>
              <a:rPr lang="en-GB"/>
              <a:t>It is observed that more the distance travelled more is the profit for the companies.</a:t>
            </a:r>
            <a:endParaRPr/>
          </a:p>
          <a:p>
            <a:pPr indent="-304165" lvl="0" marL="457200" rtl="0" algn="l">
              <a:spcBef>
                <a:spcPts val="0"/>
              </a:spcBef>
              <a:spcAft>
                <a:spcPts val="0"/>
              </a:spcAft>
              <a:buSzPct val="66666"/>
              <a:buChar char="•"/>
            </a:pPr>
            <a:r>
              <a:rPr lang="en-GB"/>
              <a:t>There are outliers present in the dataset for prices charged and the profit.</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GB"/>
              <a:t>Depending on the analysis from the graphs I would </a:t>
            </a:r>
            <a:r>
              <a:rPr lang="en-GB"/>
              <a:t>recommend</a:t>
            </a:r>
            <a:r>
              <a:rPr lang="en-GB"/>
              <a:t> to invest on the Yellow Cab Services.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idx="1" type="subTitle"/>
          </p:nvPr>
        </p:nvSpPr>
        <p:spPr>
          <a:xfrm>
            <a:off x="4404360" y="1950839"/>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GB"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
        <p:nvSpPr>
          <p:cNvPr id="263" name="Google Shape;263;p41"/>
          <p:cNvSpPr/>
          <p:nvPr/>
        </p:nvSpPr>
        <p:spPr>
          <a:xfrm>
            <a:off x="0" y="0"/>
            <a:ext cx="4404300" cy="51435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64" name="Google Shape;264;p41"/>
          <p:cNvPicPr preferRelativeResize="0"/>
          <p:nvPr/>
        </p:nvPicPr>
        <p:blipFill rotWithShape="1">
          <a:blip r:embed="rId3">
            <a:alphaModFix/>
          </a:blip>
          <a:srcRect b="0" l="0" r="0" t="0"/>
          <a:stretch/>
        </p:blipFill>
        <p:spPr>
          <a:xfrm>
            <a:off x="127364" y="4582218"/>
            <a:ext cx="1240970" cy="745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571500" y="1359456"/>
            <a:ext cx="7886700" cy="3263400"/>
          </a:xfrm>
          <a:prstGeom prst="rect">
            <a:avLst/>
          </a:prstGeom>
          <a:noFill/>
          <a:ln>
            <a:noFill/>
          </a:ln>
        </p:spPr>
        <p:txBody>
          <a:bodyPr anchorCtr="0" anchor="t" bIns="34275" lIns="68575" spcFirstLastPara="1" rIns="68575" wrap="square" tIns="34275">
            <a:normAutofit lnSpcReduction="20000"/>
          </a:bodyPr>
          <a:lstStyle/>
          <a:p>
            <a:pPr indent="-177800" lvl="0" marL="177800" rtl="0" algn="l">
              <a:lnSpc>
                <a:spcPct val="90000"/>
              </a:lnSpc>
              <a:spcBef>
                <a:spcPts val="0"/>
              </a:spcBef>
              <a:spcAft>
                <a:spcPts val="0"/>
              </a:spcAft>
              <a:buClr>
                <a:schemeClr val="dk1"/>
              </a:buClr>
              <a:buSzPts val="1400"/>
              <a:buChar char="•"/>
            </a:pPr>
            <a:r>
              <a:rPr lang="en-GB" sz="1400"/>
              <a:t>XYZ is a private equity firm in US. Due to remarkable growth in the Cab Industry in last few years and multiple key players in the market, it is planning for an investment in Cab industry. </a:t>
            </a:r>
            <a:endParaRPr/>
          </a:p>
          <a:p>
            <a:pPr indent="0" lvl="0" marL="0" rtl="0" algn="l">
              <a:lnSpc>
                <a:spcPct val="90000"/>
              </a:lnSpc>
              <a:spcBef>
                <a:spcPts val="800"/>
              </a:spcBef>
              <a:spcAft>
                <a:spcPts val="0"/>
              </a:spcAft>
              <a:buClr>
                <a:schemeClr val="dk1"/>
              </a:buClr>
              <a:buSzPts val="1400"/>
              <a:buNone/>
            </a:pPr>
            <a:r>
              <a:t/>
            </a:r>
            <a:endParaRPr sz="1400"/>
          </a:p>
          <a:p>
            <a:pPr indent="-177800" lvl="0" marL="177800" rtl="0" algn="l">
              <a:lnSpc>
                <a:spcPct val="90000"/>
              </a:lnSpc>
              <a:spcBef>
                <a:spcPts val="800"/>
              </a:spcBef>
              <a:spcAft>
                <a:spcPts val="0"/>
              </a:spcAft>
              <a:buClr>
                <a:schemeClr val="dk1"/>
              </a:buClr>
              <a:buSzPts val="1400"/>
              <a:buChar char="•"/>
            </a:pPr>
            <a:r>
              <a:rPr lang="en-GB" sz="1400"/>
              <a:t>Objective : Provide actionable insights to help XYZ firm in identifying the right company for making investment.</a:t>
            </a:r>
            <a:endParaRPr/>
          </a:p>
          <a:p>
            <a:pPr indent="-88900" lvl="0" marL="177800" rtl="0" algn="l">
              <a:lnSpc>
                <a:spcPct val="90000"/>
              </a:lnSpc>
              <a:spcBef>
                <a:spcPts val="800"/>
              </a:spcBef>
              <a:spcAft>
                <a:spcPts val="0"/>
              </a:spcAft>
              <a:buClr>
                <a:schemeClr val="dk1"/>
              </a:buClr>
              <a:buSzPts val="1400"/>
              <a:buNone/>
            </a:pPr>
            <a:r>
              <a:t/>
            </a:r>
            <a:endParaRPr sz="1400"/>
          </a:p>
          <a:p>
            <a:pPr indent="0" lvl="0" marL="0" rtl="0" algn="l">
              <a:lnSpc>
                <a:spcPct val="90000"/>
              </a:lnSpc>
              <a:spcBef>
                <a:spcPts val="800"/>
              </a:spcBef>
              <a:spcAft>
                <a:spcPts val="0"/>
              </a:spcAft>
              <a:buClr>
                <a:schemeClr val="dk1"/>
              </a:buClr>
              <a:buSzPts val="1400"/>
              <a:buNone/>
            </a:pPr>
            <a:r>
              <a:rPr lang="en-GB" sz="1400"/>
              <a:t>The analysis has been divided into four parts: </a:t>
            </a:r>
            <a:endParaRPr/>
          </a:p>
          <a:p>
            <a:pPr indent="-177800" lvl="0" marL="177800" rtl="0" algn="l">
              <a:lnSpc>
                <a:spcPct val="90000"/>
              </a:lnSpc>
              <a:spcBef>
                <a:spcPts val="800"/>
              </a:spcBef>
              <a:spcAft>
                <a:spcPts val="0"/>
              </a:spcAft>
              <a:buClr>
                <a:schemeClr val="dk1"/>
              </a:buClr>
              <a:buSzPts val="1400"/>
              <a:buChar char="•"/>
            </a:pPr>
            <a:r>
              <a:rPr lang="en-GB" sz="1400"/>
              <a:t>Data Understanding </a:t>
            </a:r>
            <a:endParaRPr/>
          </a:p>
          <a:p>
            <a:pPr indent="-177800" lvl="0" marL="177800" rtl="0" algn="l">
              <a:lnSpc>
                <a:spcPct val="90000"/>
              </a:lnSpc>
              <a:spcBef>
                <a:spcPts val="800"/>
              </a:spcBef>
              <a:spcAft>
                <a:spcPts val="0"/>
              </a:spcAft>
              <a:buClr>
                <a:schemeClr val="dk1"/>
              </a:buClr>
              <a:buSzPts val="1400"/>
              <a:buChar char="•"/>
            </a:pPr>
            <a:r>
              <a:rPr lang="en-GB" sz="1400"/>
              <a:t>Forecasting profit and number of rides for each cab type </a:t>
            </a:r>
            <a:endParaRPr/>
          </a:p>
          <a:p>
            <a:pPr indent="-177800" lvl="0" marL="177800" rtl="0" algn="l">
              <a:lnSpc>
                <a:spcPct val="90000"/>
              </a:lnSpc>
              <a:spcBef>
                <a:spcPts val="800"/>
              </a:spcBef>
              <a:spcAft>
                <a:spcPts val="0"/>
              </a:spcAft>
              <a:buClr>
                <a:schemeClr val="dk1"/>
              </a:buClr>
              <a:buSzPts val="1400"/>
              <a:buChar char="•"/>
            </a:pPr>
            <a:r>
              <a:rPr lang="en-GB" sz="1400"/>
              <a:t>Finding the most profitable Cab company </a:t>
            </a:r>
            <a:endParaRPr/>
          </a:p>
          <a:p>
            <a:pPr indent="-177800" lvl="0" marL="177800" rtl="0" algn="l">
              <a:lnSpc>
                <a:spcPct val="90000"/>
              </a:lnSpc>
              <a:spcBef>
                <a:spcPts val="800"/>
              </a:spcBef>
              <a:spcAft>
                <a:spcPts val="0"/>
              </a:spcAft>
              <a:buClr>
                <a:schemeClr val="dk1"/>
              </a:buClr>
              <a:buSzPts val="1400"/>
              <a:buChar char="•"/>
            </a:pPr>
            <a:r>
              <a:rPr lang="en-GB" sz="1400"/>
              <a:t>Recommendations for investment</a:t>
            </a:r>
            <a:endParaRPr/>
          </a:p>
        </p:txBody>
      </p:sp>
      <p:sp>
        <p:nvSpPr>
          <p:cNvPr id="136" name="Google Shape;136;p26"/>
          <p:cNvSpPr/>
          <p:nvPr/>
        </p:nvSpPr>
        <p:spPr>
          <a:xfrm>
            <a:off x="0" y="0"/>
            <a:ext cx="9144000" cy="10287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7" name="Google Shape;137;p26"/>
          <p:cNvSpPr txBox="1"/>
          <p:nvPr>
            <p:ph type="title"/>
          </p:nvPr>
        </p:nvSpPr>
        <p:spPr>
          <a:xfrm>
            <a:off x="628650" y="34528"/>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GB" sz="26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7"/>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4" name="Google Shape;144;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Data Exploration</a:t>
            </a:r>
            <a:endParaRPr/>
          </a:p>
        </p:txBody>
      </p:sp>
      <p:sp>
        <p:nvSpPr>
          <p:cNvPr id="145" name="Google Shape;145;p2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317500" lvl="0" marL="457200" rtl="0" algn="l">
              <a:spcBef>
                <a:spcPts val="800"/>
              </a:spcBef>
              <a:spcAft>
                <a:spcPts val="0"/>
              </a:spcAft>
              <a:buSzPts val="1400"/>
              <a:buChar char="❖"/>
            </a:pPr>
            <a:r>
              <a:rPr lang="en-GB"/>
              <a:t>Utilized 4 datasets:</a:t>
            </a:r>
            <a:endParaRPr/>
          </a:p>
          <a:p>
            <a:pPr indent="-317500" lvl="1" marL="914400" rtl="0" algn="just">
              <a:lnSpc>
                <a:spcPct val="100000"/>
              </a:lnSpc>
              <a:spcBef>
                <a:spcPts val="1000"/>
              </a:spcBef>
              <a:spcAft>
                <a:spcPts val="0"/>
              </a:spcAft>
              <a:buSzPts val="1400"/>
              <a:buChar char="➢"/>
            </a:pPr>
            <a:r>
              <a:rPr lang="en-GB"/>
              <a:t>Cab_Data.csv – this file includes details of transaction for 2 cab companies</a:t>
            </a:r>
            <a:endParaRPr/>
          </a:p>
          <a:p>
            <a:pPr indent="-317500" lvl="1" marL="914400" rtl="0" algn="just">
              <a:lnSpc>
                <a:spcPct val="100000"/>
              </a:lnSpc>
              <a:spcBef>
                <a:spcPts val="1000"/>
              </a:spcBef>
              <a:spcAft>
                <a:spcPts val="0"/>
              </a:spcAft>
              <a:buSzPts val="1400"/>
              <a:buChar char="➢"/>
            </a:pPr>
            <a:r>
              <a:rPr lang="en-GB"/>
              <a:t>Customer_ID.csv – this is a mapping table that contains a unique identifier which links the customer’s demographic details</a:t>
            </a:r>
            <a:endParaRPr/>
          </a:p>
          <a:p>
            <a:pPr indent="-317500" lvl="1" marL="914400" rtl="0" algn="just">
              <a:lnSpc>
                <a:spcPct val="100000"/>
              </a:lnSpc>
              <a:spcBef>
                <a:spcPts val="1000"/>
              </a:spcBef>
              <a:spcAft>
                <a:spcPts val="0"/>
              </a:spcAft>
              <a:buSzPts val="1400"/>
              <a:buChar char="➢"/>
            </a:pPr>
            <a:r>
              <a:rPr lang="en-GB"/>
              <a:t>Transaction_ID.csv – this is a mapping table that contains transaction to customer mapping and payment mode</a:t>
            </a:r>
            <a:endParaRPr/>
          </a:p>
          <a:p>
            <a:pPr indent="-317500" lvl="1" marL="914400" rtl="0" algn="just">
              <a:lnSpc>
                <a:spcPct val="100000"/>
              </a:lnSpc>
              <a:spcBef>
                <a:spcPts val="1000"/>
              </a:spcBef>
              <a:spcAft>
                <a:spcPts val="0"/>
              </a:spcAft>
              <a:buSzPts val="1400"/>
              <a:buChar char="➢"/>
            </a:pPr>
            <a:r>
              <a:rPr lang="en-GB"/>
              <a:t>City.csv – this file contains list of US cities, their population and number of cab users</a:t>
            </a:r>
            <a:endParaRPr sz="1800"/>
          </a:p>
          <a:p>
            <a:pPr indent="0" lvl="0" marL="457200" rtl="0" algn="just">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28"/>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Data Exploration</a:t>
            </a:r>
            <a:endParaRPr/>
          </a:p>
        </p:txBody>
      </p:sp>
      <p:sp>
        <p:nvSpPr>
          <p:cNvPr id="153" name="Google Shape;153;p28"/>
          <p:cNvSpPr txBox="1"/>
          <p:nvPr>
            <p:ph idx="1" type="body"/>
          </p:nvPr>
        </p:nvSpPr>
        <p:spPr>
          <a:xfrm>
            <a:off x="628650" y="1369225"/>
            <a:ext cx="8286900" cy="3263400"/>
          </a:xfrm>
          <a:prstGeom prst="rect">
            <a:avLst/>
          </a:prstGeom>
        </p:spPr>
        <p:txBody>
          <a:bodyPr anchorCtr="0" anchor="t" bIns="34275" lIns="68575" spcFirstLastPara="1" rIns="68575" wrap="square" tIns="34275">
            <a:normAutofit/>
          </a:bodyPr>
          <a:lstStyle/>
          <a:p>
            <a:pPr indent="-292100" lvl="0" marL="457200" rtl="0" algn="just">
              <a:spcBef>
                <a:spcPts val="800"/>
              </a:spcBef>
              <a:spcAft>
                <a:spcPts val="0"/>
              </a:spcAft>
              <a:buSzPts val="1000"/>
              <a:buChar char="➢"/>
            </a:pPr>
            <a:r>
              <a:rPr lang="en-GB" sz="1600"/>
              <a:t>Cab Data:</a:t>
            </a:r>
            <a:endParaRPr sz="1600"/>
          </a:p>
          <a:p>
            <a:pPr indent="-285750" lvl="1" marL="1371600" rtl="0" algn="just">
              <a:spcBef>
                <a:spcPts val="0"/>
              </a:spcBef>
              <a:spcAft>
                <a:spcPts val="0"/>
              </a:spcAft>
              <a:buSzPts val="900"/>
              <a:buChar char="○"/>
            </a:pPr>
            <a:r>
              <a:rPr lang="en-GB" sz="1400"/>
              <a:t>It has 359392 rows and 7 columns.</a:t>
            </a:r>
            <a:endParaRPr sz="1400"/>
          </a:p>
          <a:p>
            <a:pPr indent="-285750" lvl="1" marL="1371600" rtl="0" algn="just">
              <a:spcBef>
                <a:spcPts val="0"/>
              </a:spcBef>
              <a:spcAft>
                <a:spcPts val="0"/>
              </a:spcAft>
              <a:buSzPts val="900"/>
              <a:buChar char="○"/>
            </a:pPr>
            <a:r>
              <a:rPr lang="en-GB" sz="1400"/>
              <a:t>It consists of 7 features and they are : 'Transaction ID', 'Date of Travel', 'Company', 'City', 'KM Travelled', 'Price Charged', 'Cost of Trip'.</a:t>
            </a:r>
            <a:endParaRPr sz="1400"/>
          </a:p>
          <a:p>
            <a:pPr indent="-292100" lvl="0" marL="450000" rtl="0" algn="just">
              <a:spcBef>
                <a:spcPts val="0"/>
              </a:spcBef>
              <a:spcAft>
                <a:spcPts val="0"/>
              </a:spcAft>
              <a:buSzPts val="1000"/>
              <a:buChar char="➢"/>
            </a:pPr>
            <a:r>
              <a:rPr lang="en-GB" sz="1600"/>
              <a:t>City Data:</a:t>
            </a:r>
            <a:endParaRPr sz="1600"/>
          </a:p>
          <a:p>
            <a:pPr indent="-285750" lvl="1" marL="1371600" rtl="0" algn="just">
              <a:spcBef>
                <a:spcPts val="0"/>
              </a:spcBef>
              <a:spcAft>
                <a:spcPts val="0"/>
              </a:spcAft>
              <a:buSzPts val="900"/>
              <a:buChar char="○"/>
            </a:pPr>
            <a:r>
              <a:rPr lang="en-GB" sz="1400"/>
              <a:t>It has 20 rows and 3 columns.</a:t>
            </a:r>
            <a:endParaRPr sz="1400"/>
          </a:p>
          <a:p>
            <a:pPr indent="-285750" lvl="1" marL="1371600" rtl="0" algn="just">
              <a:spcBef>
                <a:spcPts val="0"/>
              </a:spcBef>
              <a:spcAft>
                <a:spcPts val="0"/>
              </a:spcAft>
              <a:buSzPts val="900"/>
              <a:buChar char="○"/>
            </a:pPr>
            <a:r>
              <a:rPr lang="en-GB" sz="1400"/>
              <a:t>It consists of 3 features namely, 'City', 'Population', 'Users'.</a:t>
            </a:r>
            <a:endParaRPr sz="1400"/>
          </a:p>
          <a:p>
            <a:pPr indent="-292100" lvl="0" marL="450000" rtl="0" algn="just">
              <a:spcBef>
                <a:spcPts val="1000"/>
              </a:spcBef>
              <a:spcAft>
                <a:spcPts val="0"/>
              </a:spcAft>
              <a:buSzPts val="1000"/>
              <a:buChar char="➢"/>
            </a:pPr>
            <a:r>
              <a:rPr lang="en-GB" sz="1600"/>
              <a:t>Customer_ID:</a:t>
            </a:r>
            <a:endParaRPr sz="1600"/>
          </a:p>
          <a:p>
            <a:pPr indent="-285750" lvl="1" marL="1371600" rtl="0" algn="just">
              <a:spcBef>
                <a:spcPts val="0"/>
              </a:spcBef>
              <a:spcAft>
                <a:spcPts val="0"/>
              </a:spcAft>
              <a:buSzPts val="900"/>
              <a:buChar char="○"/>
            </a:pPr>
            <a:r>
              <a:rPr lang="en-GB" sz="1400"/>
              <a:t>It consists of 49171 rows and 4 columns.</a:t>
            </a:r>
            <a:endParaRPr sz="1400"/>
          </a:p>
          <a:p>
            <a:pPr indent="-285750" lvl="1" marL="1371600" rtl="0" algn="just">
              <a:spcBef>
                <a:spcPts val="0"/>
              </a:spcBef>
              <a:spcAft>
                <a:spcPts val="0"/>
              </a:spcAft>
              <a:buSzPts val="900"/>
              <a:buChar char="○"/>
            </a:pPr>
            <a:r>
              <a:rPr lang="en-GB" sz="1400"/>
              <a:t>The 4 features are 'Customer ID', 'Gender', 'Age', 'Income (USD/Month)'.</a:t>
            </a:r>
            <a:endParaRPr sz="1400"/>
          </a:p>
          <a:p>
            <a:pPr indent="-311150" lvl="0" marL="450000" rtl="0" algn="just">
              <a:spcBef>
                <a:spcPts val="1000"/>
              </a:spcBef>
              <a:spcAft>
                <a:spcPts val="0"/>
              </a:spcAft>
              <a:buSzPts val="1300"/>
              <a:buChar char="➢"/>
            </a:pPr>
            <a:r>
              <a:rPr lang="en-GB" sz="1600"/>
              <a:t>Transaction_ID:</a:t>
            </a:r>
            <a:endParaRPr sz="1600"/>
          </a:p>
          <a:p>
            <a:pPr indent="-285750" lvl="1" marL="1371600" rtl="0" algn="just">
              <a:spcBef>
                <a:spcPts val="0"/>
              </a:spcBef>
              <a:spcAft>
                <a:spcPts val="0"/>
              </a:spcAft>
              <a:buSzPts val="900"/>
              <a:buChar char="○"/>
            </a:pPr>
            <a:r>
              <a:rPr lang="en-GB" sz="1400"/>
              <a:t>It consists of 440098 rows and 3 columns.</a:t>
            </a:r>
            <a:endParaRPr sz="1400"/>
          </a:p>
          <a:p>
            <a:pPr indent="-285750" lvl="1" marL="1371600" rtl="0" algn="just">
              <a:spcBef>
                <a:spcPts val="0"/>
              </a:spcBef>
              <a:spcAft>
                <a:spcPts val="0"/>
              </a:spcAft>
              <a:buSzPts val="900"/>
              <a:buChar char="○"/>
            </a:pPr>
            <a:r>
              <a:rPr lang="en-GB" sz="1400"/>
              <a:t>The 3 features are 'Transaction ID', 'Customer ID', 'Payment_Mode'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 name="Google Shape;159;p29"/>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Google Shape;16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Hypothesis</a:t>
            </a:r>
            <a:endParaRPr/>
          </a:p>
        </p:txBody>
      </p:sp>
      <p:sp>
        <p:nvSpPr>
          <p:cNvPr id="161" name="Google Shape;161;p29"/>
          <p:cNvSpPr txBox="1"/>
          <p:nvPr>
            <p:ph idx="1" type="body"/>
          </p:nvPr>
        </p:nvSpPr>
        <p:spPr>
          <a:xfrm>
            <a:off x="628650" y="1369225"/>
            <a:ext cx="8286900" cy="3263400"/>
          </a:xfrm>
          <a:prstGeom prst="rect">
            <a:avLst/>
          </a:prstGeom>
        </p:spPr>
        <p:txBody>
          <a:bodyPr anchorCtr="0" anchor="t" bIns="34275" lIns="68575" spcFirstLastPara="1" rIns="68575" wrap="square" tIns="34275">
            <a:normAutofit/>
          </a:bodyPr>
          <a:lstStyle/>
          <a:p>
            <a:pPr indent="-355600" lvl="0" marL="457200" rtl="0" algn="just">
              <a:lnSpc>
                <a:spcPct val="100000"/>
              </a:lnSpc>
              <a:spcBef>
                <a:spcPts val="0"/>
              </a:spcBef>
              <a:spcAft>
                <a:spcPts val="0"/>
              </a:spcAft>
              <a:buSzPts val="2000"/>
              <a:buChar char="•"/>
            </a:pPr>
            <a:r>
              <a:rPr lang="en-GB" sz="2000"/>
              <a:t>Which company has maximum cab users at a particular time period? </a:t>
            </a:r>
            <a:endParaRPr sz="2000"/>
          </a:p>
          <a:p>
            <a:pPr indent="-355600" lvl="0" marL="457200" rtl="0" algn="just">
              <a:lnSpc>
                <a:spcPct val="100000"/>
              </a:lnSpc>
              <a:spcBef>
                <a:spcPts val="1000"/>
              </a:spcBef>
              <a:spcAft>
                <a:spcPts val="0"/>
              </a:spcAft>
              <a:buSzPts val="2000"/>
              <a:buChar char="•"/>
            </a:pPr>
            <a:r>
              <a:rPr lang="en-GB" sz="2000"/>
              <a:t>Is there any relation between the age and the cabs utilized by them?</a:t>
            </a:r>
            <a:endParaRPr sz="2000"/>
          </a:p>
          <a:p>
            <a:pPr indent="-355600" lvl="0" marL="457200" rtl="0" algn="just">
              <a:lnSpc>
                <a:spcPct val="100000"/>
              </a:lnSpc>
              <a:spcBef>
                <a:spcPts val="1000"/>
              </a:spcBef>
              <a:spcAft>
                <a:spcPts val="0"/>
              </a:spcAft>
              <a:buSzPts val="2000"/>
              <a:buChar char="•"/>
            </a:pPr>
            <a:r>
              <a:rPr lang="en-GB" sz="2000"/>
              <a:t>Are companies having a good business? </a:t>
            </a:r>
            <a:endParaRPr sz="2000"/>
          </a:p>
          <a:p>
            <a:pPr indent="-355600" lvl="0" marL="457200" rtl="0" algn="just">
              <a:lnSpc>
                <a:spcPct val="100000"/>
              </a:lnSpc>
              <a:spcBef>
                <a:spcPts val="1000"/>
              </a:spcBef>
              <a:spcAft>
                <a:spcPts val="0"/>
              </a:spcAft>
              <a:buSzPts val="2000"/>
              <a:buChar char="•"/>
            </a:pPr>
            <a:r>
              <a:rPr lang="en-GB" sz="2000"/>
              <a:t>Which company performs better? </a:t>
            </a:r>
            <a:endParaRPr sz="2000"/>
          </a:p>
          <a:p>
            <a:pPr indent="-355600" lvl="0" marL="457200" rtl="0" algn="just">
              <a:lnSpc>
                <a:spcPct val="100000"/>
              </a:lnSpc>
              <a:spcBef>
                <a:spcPts val="1000"/>
              </a:spcBef>
              <a:spcAft>
                <a:spcPts val="0"/>
              </a:spcAft>
              <a:buSzPts val="2000"/>
              <a:buChar char="•"/>
            </a:pPr>
            <a:r>
              <a:rPr lang="en-GB" sz="2000"/>
              <a:t>Where to invest in? </a:t>
            </a:r>
            <a:endParaRPr sz="2000"/>
          </a:p>
          <a:p>
            <a:pPr indent="-355600" lvl="0" marL="457200" rtl="0" algn="just">
              <a:lnSpc>
                <a:spcPct val="100000"/>
              </a:lnSpc>
              <a:spcBef>
                <a:spcPts val="1000"/>
              </a:spcBef>
              <a:spcAft>
                <a:spcPts val="1000"/>
              </a:spcAft>
              <a:buSzPts val="2000"/>
              <a:buChar char="•"/>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30"/>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Cabs per comapny</a:t>
            </a:r>
            <a:endParaRPr/>
          </a:p>
        </p:txBody>
      </p:sp>
      <p:pic>
        <p:nvPicPr>
          <p:cNvPr id="169" name="Google Shape;169;p30"/>
          <p:cNvPicPr preferRelativeResize="0"/>
          <p:nvPr/>
        </p:nvPicPr>
        <p:blipFill>
          <a:blip r:embed="rId3">
            <a:alphaModFix/>
          </a:blip>
          <a:stretch>
            <a:fillRect/>
          </a:stretch>
        </p:blipFill>
        <p:spPr>
          <a:xfrm>
            <a:off x="152400" y="1135850"/>
            <a:ext cx="6019800" cy="3855249"/>
          </a:xfrm>
          <a:prstGeom prst="rect">
            <a:avLst/>
          </a:prstGeom>
          <a:noFill/>
          <a:ln>
            <a:noFill/>
          </a:ln>
        </p:spPr>
      </p:pic>
      <p:sp>
        <p:nvSpPr>
          <p:cNvPr id="170" name="Google Shape;170;p30"/>
          <p:cNvSpPr txBox="1"/>
          <p:nvPr/>
        </p:nvSpPr>
        <p:spPr>
          <a:xfrm>
            <a:off x="6483375" y="1885950"/>
            <a:ext cx="22503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More yellow cabs running in the </a:t>
            </a:r>
            <a:r>
              <a:rPr lang="en-GB" sz="1800">
                <a:latin typeface="Calibri"/>
                <a:ea typeface="Calibri"/>
                <a:cs typeface="Calibri"/>
                <a:sym typeface="Calibri"/>
              </a:rPr>
              <a:t>cities</a:t>
            </a:r>
            <a:r>
              <a:rPr lang="en-GB" sz="1800">
                <a:latin typeface="Calibri"/>
                <a:ea typeface="Calibri"/>
                <a:cs typeface="Calibri"/>
                <a:sym typeface="Calibri"/>
              </a:rPr>
              <a:t> compared to the pink cabs</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31"/>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Users vs City</a:t>
            </a:r>
            <a:endParaRPr/>
          </a:p>
        </p:txBody>
      </p:sp>
      <p:sp>
        <p:nvSpPr>
          <p:cNvPr id="178" name="Google Shape;178;p31"/>
          <p:cNvSpPr txBox="1"/>
          <p:nvPr/>
        </p:nvSpPr>
        <p:spPr>
          <a:xfrm>
            <a:off x="6483375" y="1885950"/>
            <a:ext cx="22503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New York has most number of users which is more than 300,000 followed by Chicago and Los Angeles.</a:t>
            </a:r>
            <a:endParaRPr sz="1800">
              <a:latin typeface="Calibri"/>
              <a:ea typeface="Calibri"/>
              <a:cs typeface="Calibri"/>
              <a:sym typeface="Calibri"/>
            </a:endParaRPr>
          </a:p>
        </p:txBody>
      </p:sp>
      <p:pic>
        <p:nvPicPr>
          <p:cNvPr id="179" name="Google Shape;179;p31"/>
          <p:cNvPicPr preferRelativeResize="0"/>
          <p:nvPr/>
        </p:nvPicPr>
        <p:blipFill>
          <a:blip r:embed="rId3">
            <a:alphaModFix/>
          </a:blip>
          <a:stretch>
            <a:fillRect/>
          </a:stretch>
        </p:blipFill>
        <p:spPr>
          <a:xfrm>
            <a:off x="43150" y="1107300"/>
            <a:ext cx="6293100" cy="387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32"/>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6" name="Google Shape;186;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Cab requirement analysis as per the age</a:t>
            </a:r>
            <a:endParaRPr/>
          </a:p>
        </p:txBody>
      </p:sp>
      <p:sp>
        <p:nvSpPr>
          <p:cNvPr id="187" name="Google Shape;187;p32"/>
          <p:cNvSpPr txBox="1"/>
          <p:nvPr/>
        </p:nvSpPr>
        <p:spPr>
          <a:xfrm>
            <a:off x="6483375" y="1885950"/>
            <a:ext cx="22503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Significant decrease in the number of users opting for the cab service after the age of 40.</a:t>
            </a:r>
            <a:endParaRPr sz="1800">
              <a:latin typeface="Calibri"/>
              <a:ea typeface="Calibri"/>
              <a:cs typeface="Calibri"/>
              <a:sym typeface="Calibri"/>
            </a:endParaRPr>
          </a:p>
        </p:txBody>
      </p:sp>
      <p:pic>
        <p:nvPicPr>
          <p:cNvPr id="188" name="Google Shape;188;p32"/>
          <p:cNvPicPr preferRelativeResize="0"/>
          <p:nvPr/>
        </p:nvPicPr>
        <p:blipFill>
          <a:blip r:embed="rId3">
            <a:alphaModFix/>
          </a:blip>
          <a:stretch>
            <a:fillRect/>
          </a:stretch>
        </p:blipFill>
        <p:spPr>
          <a:xfrm>
            <a:off x="152400" y="1146575"/>
            <a:ext cx="5881201" cy="384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nvSpPr>
        <p:spPr>
          <a:xfrm>
            <a:off x="602180" y="1028700"/>
            <a:ext cx="58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 name="Google Shape;194;p33"/>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5" name="Google Shape;195;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GB">
                <a:solidFill>
                  <a:schemeClr val="accent2"/>
                </a:solidFill>
              </a:rPr>
              <a:t>Price vs KM Travelled</a:t>
            </a:r>
            <a:endParaRPr/>
          </a:p>
        </p:txBody>
      </p:sp>
      <p:sp>
        <p:nvSpPr>
          <p:cNvPr id="196" name="Google Shape;196;p33"/>
          <p:cNvSpPr txBox="1"/>
          <p:nvPr/>
        </p:nvSpPr>
        <p:spPr>
          <a:xfrm>
            <a:off x="5925750" y="1786800"/>
            <a:ext cx="28401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Linear relation between KM travelled and Prices charged.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Yellow cab prices higher than pink cab company.</a:t>
            </a:r>
            <a:endParaRPr sz="1800">
              <a:latin typeface="Calibri"/>
              <a:ea typeface="Calibri"/>
              <a:cs typeface="Calibri"/>
              <a:sym typeface="Calibri"/>
            </a:endParaRPr>
          </a:p>
        </p:txBody>
      </p:sp>
      <p:pic>
        <p:nvPicPr>
          <p:cNvPr id="197" name="Google Shape;197;p33"/>
          <p:cNvPicPr preferRelativeResize="0"/>
          <p:nvPr/>
        </p:nvPicPr>
        <p:blipFill>
          <a:blip r:embed="rId3">
            <a:alphaModFix/>
          </a:blip>
          <a:stretch>
            <a:fillRect/>
          </a:stretch>
        </p:blipFill>
        <p:spPr>
          <a:xfrm>
            <a:off x="152400" y="1465800"/>
            <a:ext cx="5441150"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