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71" r:id="rId14"/>
    <p:sldId id="272" r:id="rId15"/>
    <p:sldId id="264" r:id="rId16"/>
    <p:sldId id="269" r:id="rId17"/>
    <p:sldId id="268" r:id="rId18"/>
    <p:sldId id="273" r:id="rId19"/>
  </p:sldIdLst>
  <p:sldSz cx="12192000" cy="6858000"/>
  <p:notesSz cx="6858000" cy="9144000"/>
  <p:embeddedFontLst>
    <p:embeddedFont>
      <p:font typeface="Perpetua Titling MT" panose="02020502060505020804" pitchFamily="18" charset="0"/>
      <p:regular r:id="rId20"/>
      <p:bold r:id="rId21"/>
    </p:embeddedFont>
    <p:embeddedFont>
      <p:font typeface="서울남산체 B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DX시인과나" panose="02020600000000000000" pitchFamily="18" charset="-127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나눔명조" panose="02020603020101020101" pitchFamily="18" charset="-127"/>
      <p:regular r:id="rId32"/>
      <p:bold r:id="rId33"/>
    </p:embeddedFont>
    <p:embeddedFont>
      <p:font typeface="나눔고딕" panose="020D0604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2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8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9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5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3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8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4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2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9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2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41775" y="6173787"/>
            <a:ext cx="2743200" cy="365125"/>
          </a:xfrm>
        </p:spPr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17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1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6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6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0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0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9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2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4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9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8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6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0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066799" y="-137651"/>
            <a:ext cx="10215717" cy="756752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17" y="6311900"/>
            <a:ext cx="1705264" cy="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wadiz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1641" y="170579"/>
            <a:ext cx="9741159" cy="1618893"/>
          </a:xfrm>
        </p:spPr>
        <p:txBody>
          <a:bodyPr>
            <a:normAutofit/>
          </a:bodyPr>
          <a:lstStyle/>
          <a:p>
            <a:pPr algn="dist"/>
            <a:endParaRPr lang="en-US" altLang="ko-KR" sz="3200" b="1" dirty="0" smtClean="0">
              <a:latin typeface="Perpetua Titling MT" panose="02020502060505020804" pitchFamily="18" charset="0"/>
              <a:ea typeface="DX시인과나" panose="02020600000000000000" pitchFamily="18" charset="-127"/>
            </a:endParaRPr>
          </a:p>
          <a:p>
            <a:pPr algn="dist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rPr>
              <a:t>Crowd Fund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2542" y="1956619"/>
            <a:ext cx="542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새로 </a:t>
            </a:r>
            <a:r>
              <a:rPr lang="ko-KR" altLang="en-US" sz="3600" b="1" dirty="0" smtClean="0">
                <a:effectLst>
                  <a:reflection blurRad="6350" stA="60000" endA="900" endPos="60000" dist="29997" dir="5400000" sy="-100000" algn="bl" rotWithShape="0"/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떠오르는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시장</a:t>
            </a: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8116" y="5918566"/>
            <a:ext cx="5427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주연 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</a:t>
            </a:r>
            <a:r>
              <a:rPr lang="ko-KR" altLang="en-US" sz="2400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와디즈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en-US" altLang="ko-KR" sz="2400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Wadiz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</a:p>
          <a:p>
            <a:pPr algn="r"/>
            <a:r>
              <a:rPr lang="ko-KR" altLang="en-US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만든이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E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비즈니스학과 </a:t>
            </a:r>
            <a:r>
              <a:rPr lang="en-US" altLang="ko-KR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201721506 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박재형</a:t>
            </a:r>
            <a:endParaRPr lang="ko-KR" altLang="en-US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3912454"/>
            <a:ext cx="3067664" cy="111641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941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51530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개인판매자가 </a:t>
            </a:r>
            <a:r>
              <a:rPr lang="ko-KR" altLang="en-US" dirty="0" err="1" smtClean="0"/>
              <a:t>펀딩을</a:t>
            </a:r>
            <a:r>
              <a:rPr lang="ko-KR" altLang="en-US" dirty="0" smtClean="0"/>
              <a:t> 하여 자금을 조달하는 시스템이다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88490" y="-1306709"/>
            <a:ext cx="12349316" cy="247674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170" r="11" b="-22647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67450" y="1406013"/>
            <a:ext cx="12347940" cy="5373328"/>
          </a:xfrm>
          <a:prstGeom prst="rect">
            <a:avLst/>
          </a:prstGeom>
          <a:blipFill dpi="0" rotWithShape="1">
            <a:blip r:embed="rId2"/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32671" y="924232"/>
            <a:ext cx="4611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상품도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47440" cy="4551681"/>
          </a:xfrm>
          <a:prstGeom prst="rect">
            <a:avLst/>
          </a:prstGeom>
          <a:blipFill dpi="0" rotWithShape="1">
            <a:blip r:embed="rId2"/>
            <a:srcRect/>
            <a:stretch>
              <a:fillRect l="-229426" t="-77591" r="-8532" b="-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0"/>
            <a:ext cx="488698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36160" y="0"/>
            <a:ext cx="7355840" cy="6136640"/>
          </a:xfrm>
          <a:prstGeom prst="rect">
            <a:avLst/>
          </a:prstGeom>
          <a:blipFill dpi="0" rotWithShape="1">
            <a:blip r:embed="rId4">
              <a:alphaModFix amt="42000"/>
            </a:blip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" y="4541521"/>
            <a:ext cx="12192000" cy="2306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상품에 대한 설명은 여타 쇼핑몰에서 찾아볼 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없을만큼</a:t>
            </a:r>
            <a:r>
              <a:rPr lang="ko-KR" altLang="en-US" sz="2400" dirty="0" smtClean="0">
                <a:solidFill>
                  <a:schemeClr val="tx1"/>
                </a:solidFill>
              </a:rPr>
              <a:t> 자세한데 비해</a:t>
            </a:r>
          </a:p>
        </p:txBody>
      </p:sp>
    </p:spTree>
    <p:extLst>
      <p:ext uri="{BB962C8B-B14F-4D97-AF65-F5344CB8AC3E}">
        <p14:creationId xmlns:p14="http://schemas.microsoft.com/office/powerpoint/2010/main" val="3495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47440" cy="4551681"/>
          </a:xfrm>
          <a:prstGeom prst="rect">
            <a:avLst/>
          </a:prstGeom>
          <a:blipFill dpi="0" rotWithShape="1">
            <a:blip r:embed="rId2"/>
            <a:srcRect/>
            <a:stretch>
              <a:fillRect l="-229426" t="-77591" r="-8532" b="-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65680" y="5005740"/>
            <a:ext cx="7101840" cy="150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6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가격표가 없다</a:t>
            </a:r>
            <a:r>
              <a:rPr lang="en-US" altLang="ko-KR" sz="66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???!!</a:t>
            </a:r>
            <a:endParaRPr lang="ko-KR" altLang="en-US" sz="66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939280" y="5445760"/>
            <a:ext cx="2123440" cy="314960"/>
          </a:xfrm>
          <a:custGeom>
            <a:avLst/>
            <a:gdLst>
              <a:gd name="connsiteX0" fmla="*/ 0 w 2123440"/>
              <a:gd name="connsiteY0" fmla="*/ 314960 h 314960"/>
              <a:gd name="connsiteX1" fmla="*/ 2123440 w 2123440"/>
              <a:gd name="connsiteY1" fmla="*/ 0 h 31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3440" h="314960">
                <a:moveTo>
                  <a:pt x="0" y="314960"/>
                </a:moveTo>
                <a:lnTo>
                  <a:pt x="212344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49620" y="1635760"/>
            <a:ext cx="4302760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달성액</a:t>
            </a:r>
            <a:r>
              <a:rPr lang="ko-KR" altLang="en-US" sz="28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뿐</a:t>
            </a:r>
            <a:r>
              <a:rPr lang="en-US" altLang="ko-KR" sz="28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가격표가 없다</a:t>
            </a:r>
            <a:r>
              <a:rPr lang="en-US" altLang="ko-KR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85520" y="2275840"/>
            <a:ext cx="1386840" cy="558800"/>
          </a:xfrm>
          <a:prstGeom prst="ellips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2372360" y="2275840"/>
            <a:ext cx="3835400" cy="2743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5354320"/>
            <a:ext cx="10618839" cy="1503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endParaRPr lang="en-US" altLang="ko-KR" sz="18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sz="18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펀딩으로</a:t>
            </a:r>
            <a:r>
              <a:rPr lang="ko-KR" altLang="en-US" sz="18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투자를 받은 개인 또는 기업이 상품을 만든다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>
              <a:lnSpc>
                <a:spcPct val="17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발명이나 생산을 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특별하지 않은 개인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 실현 할 수 있는 수단이 되었고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algn="ctr">
              <a:lnSpc>
                <a:spcPct val="17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아이디어는 있는데 자금 조달이 힘든 개인들이 만들어 낸 유용한 상품들을 찾아볼 수 있다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algn="ctr">
              <a:lnSpc>
                <a:spcPct val="170000"/>
              </a:lnSpc>
            </a:pPr>
            <a:endParaRPr lang="en-US" altLang="ko-KR" sz="18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0"/>
            <a:ext cx="10618839" cy="1503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이같이 생소한 판매구조가 생긴 데에는</a:t>
            </a:r>
            <a:endParaRPr lang="en-US" altLang="ko-KR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와디즈가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펀딩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사이트라는 것에 있다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1" y="5268277"/>
            <a:ext cx="12192001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또한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와디즈는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스타트업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투자도 지원한다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61" y="660400"/>
            <a:ext cx="12213641" cy="4358640"/>
          </a:xfrm>
          <a:prstGeom prst="rect">
            <a:avLst/>
          </a:prstGeom>
          <a:blipFill dpi="0" rotWithShape="1">
            <a:blip r:embed="rId2"/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787342" y="1626724"/>
            <a:ext cx="6404658" cy="360455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>
              <a:schemeClr val="accent1"/>
            </a:glow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1"/>
            <a:ext cx="6095999" cy="41784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" y="4796744"/>
            <a:ext cx="12192002" cy="2073275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4796744"/>
            <a:ext cx="12192000" cy="2073275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앞으로 개인 맞춤형 시장 규모가 커질 것이고</a:t>
            </a: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그에 따른 수요를 충족시키기 위해</a:t>
            </a:r>
            <a:endParaRPr lang="en-US" altLang="ko-KR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같은 형태의 시장이 성행할 것으로 생각한다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2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900000">
            <a:off x="-2855363" y="-1449805"/>
            <a:ext cx="9395763" cy="9211363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45" y="2477464"/>
            <a:ext cx="2667000" cy="2667000"/>
          </a:xfrm>
        </p:spPr>
      </p:pic>
      <p:sp>
        <p:nvSpPr>
          <p:cNvPr id="5" name="Chat"/>
          <p:cNvSpPr>
            <a:spLocks noChangeAspect="1" noEditPoints="1"/>
          </p:cNvSpPr>
          <p:nvPr/>
        </p:nvSpPr>
        <p:spPr bwMode="auto">
          <a:xfrm>
            <a:off x="9433367" y="1377470"/>
            <a:ext cx="1832291" cy="1778406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37539" y="1690688"/>
            <a:ext cx="1226917" cy="682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9523" y="2670858"/>
            <a:ext cx="5644587" cy="151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와디즈에</a:t>
            </a:r>
            <a:r>
              <a:rPr lang="ko-KR" altLang="en-US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대해 더 </a:t>
            </a:r>
            <a:r>
              <a:rPr lang="ko-KR" altLang="en-US" sz="32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알고싶다면</a:t>
            </a: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7309" y="4487"/>
            <a:ext cx="10217382" cy="68535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9309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불과 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7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여년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전만 해도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 향신료나 식료품과 같은 물건은 대부분 대형 </a:t>
            </a:r>
            <a:r>
              <a:rPr lang="ko-KR" altLang="en-US" sz="27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마트에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직접 방문해서나 구매하던 시절이 있었다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24000" y="5987847"/>
            <a:ext cx="9144000" cy="133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지금의 유통과 인터넷의 발달로 우리의 소비패턴은 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달라졌다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8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생산력의 향상으로 수많은 파생상품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인터넷의 발달로 소비 자체가 수많은 선택의 기로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" b="52250"/>
          <a:stretch/>
        </p:blipFill>
        <p:spPr>
          <a:xfrm>
            <a:off x="0" y="0"/>
            <a:ext cx="12192000" cy="4388894"/>
          </a:xfrm>
        </p:spPr>
      </p:pic>
      <p:sp>
        <p:nvSpPr>
          <p:cNvPr id="5" name="직사각형 4"/>
          <p:cNvSpPr/>
          <p:nvPr/>
        </p:nvSpPr>
        <p:spPr>
          <a:xfrm>
            <a:off x="0" y="4388894"/>
            <a:ext cx="12192000" cy="24691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생산력의 향상으로 수많은 파생상품의 등장 </a:t>
            </a:r>
            <a:r>
              <a:rPr lang="en-US" altLang="ko-KR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인터넷의 발달과 정보화로 인해</a:t>
            </a:r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시공간적 제약이 큰 폭으로 사라지면서</a:t>
            </a:r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소비 자체가</a:t>
            </a:r>
            <a:r>
              <a:rPr lang="ko-KR" altLang="en-US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수많은 </a:t>
            </a:r>
            <a:r>
              <a:rPr lang="ko-KR" altLang="en-US" sz="4000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선택의 기로</a:t>
            </a:r>
            <a:r>
              <a:rPr lang="ko-KR" altLang="en-US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 되었다</a:t>
            </a:r>
            <a:r>
              <a:rPr lang="en-US" altLang="ko-KR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4000" spc="3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951825"/>
            <a:ext cx="12192000" cy="290617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인터넷과</a:t>
            </a:r>
            <a:r>
              <a:rPr lang="ko-KR" altLang="en-US" sz="2000" spc="7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모바일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플랫폼의</a:t>
            </a:r>
            <a:r>
              <a:rPr lang="ko-KR" altLang="en-US" sz="2000" spc="7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접근성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확보와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수많은 정보마케팅의 결과로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‘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스마트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컨슘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(smart Consume)’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 같은 단어들은 이미 오래 전부터 생겨났고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en-US" altLang="ko-KR" sz="2400" spc="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400" spc="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 범람의 시대에서 선택에 지친 소비자들이 이제는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커스터마이징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얘기한다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685934" y="0"/>
            <a:ext cx="5506066" cy="39518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6685935" cy="3951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2388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양보다 질을 추구하는 것을 넘어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양질의 극한으로 향하는 것이다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5620" y="2506662"/>
            <a:ext cx="9357852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3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618839" cy="1325562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이러한 상황 속에서 주목할 만한 시장 형태가 생겨났다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4784725"/>
            <a:ext cx="10618839" cy="2073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바로 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 </a:t>
            </a: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라는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크라우드펀딩</a:t>
            </a: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사이트이다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8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378813" cy="6176963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176963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언뜻 봐서는 그냥 평범한 쇼핑몰 같다</a:t>
            </a:r>
            <a:r>
              <a:rPr lang="en-US" altLang="ko-KR" sz="2400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111468"/>
            <a:ext cx="461132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와디즈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UI&gt;</a:t>
            </a:r>
            <a:endParaRPr lang="ko-KR" altLang="en-US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7450" y="-1306710"/>
            <a:ext cx="12326900" cy="8086051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2568" y="974725"/>
            <a:ext cx="4611329" cy="1325563"/>
          </a:xfrm>
        </p:spPr>
        <p:txBody>
          <a:bodyPr/>
          <a:lstStyle/>
          <a:p>
            <a:r>
              <a:rPr lang="ko-KR" altLang="en-US" dirty="0" smtClean="0"/>
              <a:t>카테고리도 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8491" y="98323"/>
            <a:ext cx="12477135" cy="1071716"/>
          </a:xfrm>
          <a:prstGeom prst="rect">
            <a:avLst/>
          </a:prstGeom>
          <a:blipFill dpi="0" rotWithShape="1">
            <a:blip r:embed="rId2"/>
            <a:srcRect/>
            <a:stretch>
              <a:fillRect l="169" t="-131101" r="1035" b="-5233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227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Perpetua Titling MT</vt:lpstr>
      <vt:lpstr>서울남산체 B</vt:lpstr>
      <vt:lpstr>맑은 고딕</vt:lpstr>
      <vt:lpstr>Segoe UI</vt:lpstr>
      <vt:lpstr>DX시인과나</vt:lpstr>
      <vt:lpstr>Arial</vt:lpstr>
      <vt:lpstr>나눔바른고딕</vt:lpstr>
      <vt:lpstr>나눔명조</vt:lpstr>
      <vt:lpstr>나눔고딕</vt:lpstr>
      <vt:lpstr>Office 테마</vt:lpstr>
      <vt:lpstr>1_Office 테마</vt:lpstr>
      <vt:lpstr>디자인 사용자 지정</vt:lpstr>
      <vt:lpstr>PowerPoint 프레젠테이션</vt:lpstr>
      <vt:lpstr>불과 10여년 전만 해도, 수입 향신료나 식료품과 같은 물건은 대부분 대형 마트에 직접 방문해서나 구매하던 시절이 있었다. </vt:lpstr>
      <vt:lpstr>생산력의 향상으로 수많은 파생상품 &amp; 인터넷의 발달로 소비 자체가 수많은 선택의 기로</vt:lpstr>
      <vt:lpstr> 인터넷과 모바일 플랫폼의 접근성 확보와 수많은 정보마케팅의 결과로  ‘스마트 컨슘(smart Consume)’ 과 같은 단어들은 이미 오래 전부터 생겨났고,  정보 범람의 시대에서 선택에 지친 소비자들이 이제는 커스터마이징을 얘기한다. </vt:lpstr>
      <vt:lpstr>양보다 질을 추구하는 것을 넘어 양질의 극한으로 향하는 것이다.</vt:lpstr>
      <vt:lpstr>이러한 상황 속에서 주목할 만한 시장 형태가 생겨났다.</vt:lpstr>
      <vt:lpstr> 바로 ‘와디즈’ 라는 크라우드펀딩 사이트이다.</vt:lpstr>
      <vt:lpstr>언뜻 봐서는 그냥 평범한 쇼핑몰 같다.</vt:lpstr>
      <vt:lpstr>카테고리도 있고,</vt:lpstr>
      <vt:lpstr>개인판매자가 펀딩을 하여 자금을 조달하는 시스템이다.</vt:lpstr>
      <vt:lpstr>PowerPoint 프레젠테이션</vt:lpstr>
      <vt:lpstr>PowerPoint 프레젠테이션</vt:lpstr>
      <vt:lpstr>PowerPoint 프레젠테이션</vt:lpstr>
      <vt:lpstr>또한 와디즈는 스타트업 투자도 지원한다.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Park</dc:creator>
  <cp:lastModifiedBy>Jay Park</cp:lastModifiedBy>
  <cp:revision>25</cp:revision>
  <dcterms:created xsi:type="dcterms:W3CDTF">2017-10-21T03:03:14Z</dcterms:created>
  <dcterms:modified xsi:type="dcterms:W3CDTF">2017-10-21T13:18:26Z</dcterms:modified>
</cp:coreProperties>
</file>