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8"/>
  </p:notesMasterIdLst>
  <p:sldIdLst>
    <p:sldId id="256" r:id="rId2"/>
    <p:sldId id="258" r:id="rId3"/>
    <p:sldId id="257" r:id="rId4"/>
    <p:sldId id="275" r:id="rId5"/>
    <p:sldId id="302" r:id="rId6"/>
    <p:sldId id="30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04" r:id="rId30"/>
    <p:sldId id="298" r:id="rId31"/>
    <p:sldId id="299" r:id="rId32"/>
    <p:sldId id="300" r:id="rId33"/>
    <p:sldId id="272" r:id="rId34"/>
    <p:sldId id="301" r:id="rId35"/>
    <p:sldId id="273" r:id="rId36"/>
    <p:sldId id="27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8"/>
    <a:srgbClr val="C74D2F"/>
    <a:srgbClr val="D25146"/>
    <a:srgbClr val="535353"/>
    <a:srgbClr val="ED4C7B"/>
    <a:srgbClr val="5BB8D2"/>
    <a:srgbClr val="B350DD"/>
    <a:srgbClr val="F8F8F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6450"/>
  </p:normalViewPr>
  <p:slideViewPr>
    <p:cSldViewPr snapToGrid="0" snapToObjects="1">
      <p:cViewPr varScale="1">
        <p:scale>
          <a:sx n="124" d="100"/>
          <a:sy n="124" d="100"/>
        </p:scale>
        <p:origin x="11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CFB96-7FA8-3F4A-B373-F2F87583F951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23DA4-4781-2D44-B796-C5878BAC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23DA4-4781-2D44-B796-C5878BAC8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0BA-0A0A-FC41-A3AD-95E034113A29}" type="datetime1">
              <a:rPr lang="en-IN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0659" y="6356350"/>
            <a:ext cx="20574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4001AECA-778B-F842-91CD-A1C30CE7F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405870" y="6290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20C6-7B8E-3746-AEAA-C7AE4C991A3F}" type="datetime1">
              <a:rPr lang="en-IN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B90-ED32-A943-9E0A-6AF1960A3DA3}" type="datetime1">
              <a:rPr lang="en-IN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63" y="79989"/>
            <a:ext cx="7886700" cy="903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097389"/>
            <a:ext cx="8431940" cy="49322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7FB-4E3A-F946-A162-DC7F9F7CEB47}" type="datetime1">
              <a:rPr lang="en-IN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2645" y="6362355"/>
            <a:ext cx="2619035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4001AECA-778B-F842-91CD-A1C30CE7FE7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49210" y="983226"/>
            <a:ext cx="8748767" cy="248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40ED-B6F3-1E49-928B-1A7028E6C58C}" type="datetime1">
              <a:rPr lang="en-IN" smtClean="0"/>
              <a:t>20/04/17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3BAF-E573-2F44-AAEC-DCDD314B5C44}" type="datetime1">
              <a:rPr lang="en-IN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9ADF-4F3A-CF4F-A819-52C2CB57EF79}" type="datetime1">
              <a:rPr lang="en-IN" smtClean="0"/>
              <a:t>20/04/17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3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F1CC-EAA3-CD48-B967-074E0B9239D4}" type="datetime1">
              <a:rPr lang="en-IN" smtClean="0"/>
              <a:t>20/04/17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7C58-79AA-F54C-8EF6-5D57A2F05A2C}" type="datetime1">
              <a:rPr lang="en-IN" smtClean="0"/>
              <a:t>20/04/17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E139A-57DF-AB45-8B6A-0B0CD035E20F}" type="datetime1">
              <a:rPr lang="en-IN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80CE-CA1D-3C4A-B639-62E71CA2B98A}" type="datetime1">
              <a:rPr lang="en-IN" smtClean="0"/>
              <a:t>20/04/17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83" y="79989"/>
            <a:ext cx="7886700" cy="90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024" y="1127533"/>
            <a:ext cx="8653001" cy="493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40665-55CA-A341-80A4-633C68BD033F}" type="datetime1">
              <a:rPr lang="en-IN" smtClean="0"/>
              <a:t>20/04/17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1"/>
            <a:ext cx="2450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4001AECA-778B-F842-91CD-A1C30CE7FE7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0341"/>
            <a:ext cx="9144000" cy="0"/>
          </a:xfrm>
          <a:prstGeom prst="line">
            <a:avLst/>
          </a:prstGeom>
          <a:ln w="85725">
            <a:solidFill>
              <a:srgbClr val="53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20"/>
          <p:cNvSpPr/>
          <p:nvPr userDrawn="1"/>
        </p:nvSpPr>
        <p:spPr>
          <a:xfrm>
            <a:off x="16684053" y="93027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22"/>
          <p:cNvSpPr/>
          <p:nvPr userDrawn="1"/>
        </p:nvSpPr>
        <p:spPr>
          <a:xfrm>
            <a:off x="17303570" y="93189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9"/>
          <p:cNvSpPr/>
          <p:nvPr userDrawn="1"/>
        </p:nvSpPr>
        <p:spPr>
          <a:xfrm>
            <a:off x="16441864" y="98566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41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C74D2F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Font typeface="Arial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nsorflow.org/versions/r0.8/get_started/os_setu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31n.github.io/convolutional-networks/" TargetMode="External"/><Relationship Id="rId3" Type="http://schemas.openxmlformats.org/officeDocument/2006/relationships/hyperlink" Target="https://www.tensorflow.org/community/documentatio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296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15" y="368026"/>
            <a:ext cx="3192528" cy="32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260" y="695012"/>
            <a:ext cx="7080569" cy="2123658"/>
          </a:xfrm>
          <a:prstGeom prst="rect">
            <a:avLst/>
          </a:prstGeom>
          <a:noFill/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CNN FOR 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MOVIE REVIEW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endParaRPr lang="en-US" sz="44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260" y="2931956"/>
            <a:ext cx="272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Jay Patel (31603118)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Priyanka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Jariha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31603203)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387194" y="6356104"/>
            <a:ext cx="514350" cy="365125"/>
          </a:xfrm>
        </p:spPr>
        <p:txBody>
          <a:bodyPr/>
          <a:lstStyle/>
          <a:p>
            <a:fld id="{4001AECA-778B-F842-91CD-A1C30CE7FE74}" type="slidenum">
              <a:rPr lang="en-US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1</a:t>
            </a:fld>
            <a:endParaRPr lang="en-US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0677"/>
            <a:ext cx="8431940" cy="5087654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Naming convention</a:t>
            </a:r>
          </a:p>
          <a:p>
            <a:pPr marL="342900" lvl="1" indent="0">
              <a:buNone/>
            </a:pPr>
            <a:r>
              <a:rPr lang="en-US" sz="2000" dirty="0"/>
              <a:t>N-layer neural network, we do not count the input layer. Therefore, a single-layer neural network describes a network with no hidden layers</a:t>
            </a:r>
            <a:endParaRPr lang="en-US" sz="2000" dirty="0" smtClean="0"/>
          </a:p>
          <a:p>
            <a:r>
              <a:rPr lang="en-US" sz="2000" u="sng" dirty="0" smtClean="0"/>
              <a:t>Output Layer</a:t>
            </a:r>
            <a:endParaRPr lang="en-US" sz="2000" dirty="0" smtClean="0"/>
          </a:p>
          <a:p>
            <a:pPr marL="342900" lvl="1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output layer neurons most commonly do not have an activation </a:t>
            </a:r>
            <a:r>
              <a:rPr lang="en-US" sz="2000" dirty="0" smtClean="0"/>
              <a:t>function </a:t>
            </a:r>
            <a:r>
              <a:rPr lang="en-US" sz="2000" dirty="0"/>
              <a:t>because the last output layer is usually taken to represent the class </a:t>
            </a:r>
            <a:r>
              <a:rPr lang="en-US" sz="2000" dirty="0" smtClean="0"/>
              <a:t>scores</a:t>
            </a:r>
          </a:p>
          <a:p>
            <a:r>
              <a:rPr lang="en-US" sz="2000" u="sng" dirty="0" smtClean="0"/>
              <a:t>Sizing neural network</a:t>
            </a:r>
          </a:p>
          <a:p>
            <a:pPr marL="342900" lvl="1" indent="0">
              <a:buNone/>
            </a:pPr>
            <a:r>
              <a:rPr lang="en-US" sz="2000" dirty="0"/>
              <a:t>The first network (left) has 4 + 2 = 6 neurons (not counting the inputs), [3 x 4] + [4 x 2] = 20 weights and 4 + 2 = 6 biases, for a total of 26 learnable parameters</a:t>
            </a:r>
            <a:endParaRPr lang="en-US" sz="2000" u="sng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Convolution?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0677"/>
            <a:ext cx="8431940" cy="5087654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asiest </a:t>
            </a:r>
            <a:r>
              <a:rPr lang="en-US" dirty="0"/>
              <a:t>way to understand a </a:t>
            </a:r>
            <a:r>
              <a:rPr lang="en-US" i="1" dirty="0"/>
              <a:t>convolution </a:t>
            </a:r>
            <a:r>
              <a:rPr lang="en-US" dirty="0"/>
              <a:t>is by thinking of it as a sliding window function applied to a matrix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35" y="2545808"/>
            <a:ext cx="5190873" cy="37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0677"/>
            <a:ext cx="8431940" cy="50876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CNNs are </a:t>
            </a:r>
            <a:r>
              <a:rPr lang="en-US" dirty="0" smtClean="0"/>
              <a:t>basically </a:t>
            </a:r>
            <a:r>
              <a:rPr lang="en-US" dirty="0"/>
              <a:t>several layers of convolutions with </a:t>
            </a:r>
            <a:r>
              <a:rPr lang="en-US" i="1" dirty="0"/>
              <a:t>nonlinear activation functions </a:t>
            </a:r>
            <a:r>
              <a:rPr lang="en-US" dirty="0"/>
              <a:t>like </a:t>
            </a:r>
            <a:r>
              <a:rPr lang="en-US" dirty="0" err="1"/>
              <a:t>ReLU</a:t>
            </a:r>
            <a:r>
              <a:rPr lang="en-US" dirty="0"/>
              <a:t> or </a:t>
            </a:r>
            <a:r>
              <a:rPr lang="en-US" dirty="0" err="1"/>
              <a:t>tanh</a:t>
            </a:r>
            <a:r>
              <a:rPr lang="en-US" dirty="0"/>
              <a:t> applied to the </a:t>
            </a:r>
            <a:r>
              <a:rPr lang="en-US" dirty="0" smtClean="0"/>
              <a:t>results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use convolutions over the input layer to compute the output </a:t>
            </a:r>
          </a:p>
          <a:p>
            <a:r>
              <a:rPr lang="en-US" dirty="0"/>
              <a:t>During the training phase, </a:t>
            </a:r>
            <a:r>
              <a:rPr lang="en-US" b="1" dirty="0"/>
              <a:t>a CNN automatically learns the values of </a:t>
            </a:r>
            <a:r>
              <a:rPr lang="en-US" b="1" dirty="0" smtClean="0"/>
              <a:t>its </a:t>
            </a:r>
            <a:r>
              <a:rPr lang="en-US" b="1" dirty="0"/>
              <a:t>filters </a:t>
            </a:r>
            <a:r>
              <a:rPr lang="en-US" dirty="0"/>
              <a:t>based on the task you want to perform </a:t>
            </a:r>
          </a:p>
          <a:p>
            <a:r>
              <a:rPr lang="en-US" dirty="0"/>
              <a:t>For example, in Image Classification a CNN may learn to detect edges from raw pixels in the first layer,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use the edges to detect simple shapes in the second layer, and then use these shapes to </a:t>
            </a:r>
            <a:r>
              <a:rPr lang="en-US" dirty="0" smtClean="0"/>
              <a:t>determine </a:t>
            </a:r>
            <a:r>
              <a:rPr lang="en-US" dirty="0"/>
              <a:t>higher-level features, such as facial shapes in higher layers.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last layer is then a classifier that uses these high-level features.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2415677"/>
            <a:ext cx="8432800" cy="22949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</a:t>
            </a:r>
            <a:r>
              <a:rPr lang="en-US" dirty="0" smtClean="0"/>
              <a:t>Network in 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80" y="1446709"/>
            <a:ext cx="8431940" cy="4204078"/>
          </a:xfrm>
        </p:spPr>
        <p:txBody>
          <a:bodyPr/>
          <a:lstStyle/>
          <a:p>
            <a:r>
              <a:rPr lang="en-US" dirty="0"/>
              <a:t>Instead of image pixels, the input to most NLP tasks are sentences or documents represented as a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Each </a:t>
            </a:r>
            <a:r>
              <a:rPr lang="en-US" dirty="0"/>
              <a:t>row of the matrix corresponds to one token, typically a word, but it could be a character </a:t>
            </a:r>
          </a:p>
          <a:p>
            <a:r>
              <a:rPr lang="en-US" dirty="0" smtClean="0"/>
              <a:t>In </a:t>
            </a:r>
            <a:r>
              <a:rPr lang="en-US" dirty="0"/>
              <a:t>vision, our filters slide over local patches of an image, but in NLP we typically use filters that slide over full rows of the matrix (words)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28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CNN architecture </a:t>
            </a:r>
            <a:r>
              <a:rPr lang="en-US" dirty="0"/>
              <a:t>for sentence classification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55" y="1198340"/>
            <a:ext cx="5182742" cy="5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80" y="1446709"/>
            <a:ext cx="8431940" cy="4915646"/>
          </a:xfrm>
        </p:spPr>
        <p:txBody>
          <a:bodyPr>
            <a:normAutofit fontScale="92500"/>
          </a:bodyPr>
          <a:lstStyle/>
          <a:p>
            <a:r>
              <a:rPr lang="en-US" dirty="0"/>
              <a:t>Let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∈R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be the k-dimensional word vector corresponding to the </a:t>
            </a:r>
            <a:r>
              <a:rPr lang="en-US" dirty="0" err="1"/>
              <a:t>i-th</a:t>
            </a:r>
            <a:r>
              <a:rPr lang="en-US" dirty="0"/>
              <a:t> word in the sentence </a:t>
            </a:r>
            <a:endParaRPr lang="en-US" dirty="0" smtClean="0"/>
          </a:p>
          <a:p>
            <a:r>
              <a:rPr lang="en-US" dirty="0" smtClean="0"/>
              <a:t>A sentence of length </a:t>
            </a:r>
            <a:r>
              <a:rPr lang="en-US" i="1" dirty="0" smtClean="0"/>
              <a:t>n </a:t>
            </a:r>
            <a:r>
              <a:rPr lang="en-US" dirty="0"/>
              <a:t>is represented as </a:t>
            </a:r>
          </a:p>
          <a:p>
            <a:pPr marL="342900" lvl="1" indent="0" algn="ctr">
              <a:buNone/>
            </a:pPr>
            <a:r>
              <a:rPr lang="fi-FI" dirty="0"/>
              <a:t>x</a:t>
            </a:r>
            <a:r>
              <a:rPr lang="fi-FI" baseline="-25000" dirty="0"/>
              <a:t>1:n</a:t>
            </a:r>
            <a:r>
              <a:rPr lang="fi-FI" dirty="0"/>
              <a:t>=x</a:t>
            </a:r>
            <a:r>
              <a:rPr lang="fi-FI" baseline="-25000" dirty="0"/>
              <a:t>1</a:t>
            </a:r>
            <a:r>
              <a:rPr lang="fi-FI" dirty="0"/>
              <a:t>⊕x</a:t>
            </a:r>
            <a:r>
              <a:rPr lang="fi-FI" baseline="-25000" dirty="0"/>
              <a:t>2</a:t>
            </a:r>
            <a:r>
              <a:rPr lang="fi-FI" dirty="0"/>
              <a:t>⊕...⊕</a:t>
            </a:r>
            <a:r>
              <a:rPr lang="fi-FI" dirty="0" err="1" smtClean="0"/>
              <a:t>x</a:t>
            </a:r>
            <a:r>
              <a:rPr lang="fi-FI" baseline="-25000" dirty="0" err="1" smtClean="0"/>
              <a:t>n</a:t>
            </a:r>
            <a:endParaRPr lang="fi-FI" dirty="0"/>
          </a:p>
          <a:p>
            <a:pPr algn="just"/>
            <a:r>
              <a:rPr lang="en-US" dirty="0" smtClean="0"/>
              <a:t>In general, let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i:i+j</a:t>
            </a:r>
            <a:r>
              <a:rPr lang="en-US" dirty="0" smtClean="0"/>
              <a:t> refer to the concatenation of words x</a:t>
            </a:r>
            <a:r>
              <a:rPr lang="en-US" baseline="-25000" dirty="0" smtClean="0"/>
              <a:t>i</a:t>
            </a:r>
            <a:r>
              <a:rPr lang="en-US" dirty="0" smtClean="0"/>
              <a:t> ,x</a:t>
            </a:r>
            <a:r>
              <a:rPr lang="en-US" baseline="-25000" dirty="0" smtClean="0"/>
              <a:t>i+1</a:t>
            </a:r>
            <a:r>
              <a:rPr lang="en-US" dirty="0" smtClean="0"/>
              <a:t> ,. . .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i+j</a:t>
            </a:r>
            <a:r>
              <a:rPr lang="en-US" dirty="0" smtClean="0"/>
              <a:t> </a:t>
            </a:r>
          </a:p>
          <a:p>
            <a:pPr algn="just"/>
            <a:r>
              <a:rPr lang="en-US" dirty="0"/>
              <a:t>A convolution operation </a:t>
            </a:r>
            <a:r>
              <a:rPr lang="en-US" dirty="0" smtClean="0"/>
              <a:t>involves </a:t>
            </a:r>
            <a:r>
              <a:rPr lang="en-US" dirty="0"/>
              <a:t>a </a:t>
            </a:r>
            <a:r>
              <a:rPr lang="en-US" i="1" dirty="0"/>
              <a:t>filter </a:t>
            </a:r>
            <a:r>
              <a:rPr lang="en-US" dirty="0" err="1" smtClean="0"/>
              <a:t>w∈R</a:t>
            </a:r>
            <a:r>
              <a:rPr lang="en-US" baseline="30000" dirty="0" err="1" smtClean="0"/>
              <a:t>hk</a:t>
            </a:r>
            <a:r>
              <a:rPr lang="en-US" dirty="0"/>
              <a:t>, which is applied to a window of h words to produce a new feature. </a:t>
            </a:r>
            <a:endParaRPr lang="en-US" dirty="0" smtClean="0"/>
          </a:p>
          <a:p>
            <a:pPr marL="685800" lvl="2" indent="0" algn="just">
              <a:buNone/>
            </a:pPr>
            <a:r>
              <a:rPr lang="en-US" dirty="0" smtClean="0"/>
              <a:t>For </a:t>
            </a:r>
            <a:r>
              <a:rPr lang="en-US" dirty="0"/>
              <a:t>example, a feature c</a:t>
            </a:r>
            <a:r>
              <a:rPr lang="en-US" baseline="-25000" dirty="0"/>
              <a:t>i</a:t>
            </a:r>
            <a:r>
              <a:rPr lang="en-US" dirty="0"/>
              <a:t> is generated from a window of words x</a:t>
            </a:r>
            <a:r>
              <a:rPr lang="en-US" baseline="-25000" dirty="0"/>
              <a:t>i:i+h−1 </a:t>
            </a:r>
            <a:r>
              <a:rPr lang="en-US" dirty="0"/>
              <a:t>by </a:t>
            </a:r>
            <a:endParaRPr lang="en-US" dirty="0" smtClean="0"/>
          </a:p>
          <a:p>
            <a:pPr marL="685800" lvl="2" indent="0" algn="ctr">
              <a:buNone/>
            </a:pPr>
            <a:r>
              <a:rPr lang="mr-IN" dirty="0" err="1"/>
              <a:t>c</a:t>
            </a:r>
            <a:r>
              <a:rPr lang="mr-IN" baseline="-25000" dirty="0" err="1"/>
              <a:t>i</a:t>
            </a:r>
            <a:r>
              <a:rPr lang="mr-IN" dirty="0"/>
              <a:t> = </a:t>
            </a:r>
            <a:r>
              <a:rPr lang="mr-IN" i="1" dirty="0" err="1" smtClean="0"/>
              <a:t>f</a:t>
            </a:r>
            <a:r>
              <a:rPr lang="en-US" i="1" dirty="0" smtClean="0"/>
              <a:t> </a:t>
            </a:r>
            <a:r>
              <a:rPr lang="mr-IN" dirty="0" smtClean="0"/>
              <a:t>(</a:t>
            </a:r>
            <a:r>
              <a:rPr lang="mr-IN" dirty="0" err="1" smtClean="0"/>
              <a:t>w</a:t>
            </a:r>
            <a:r>
              <a:rPr lang="en-US" dirty="0" smtClean="0"/>
              <a:t>.</a:t>
            </a:r>
            <a:r>
              <a:rPr lang="mr-IN" dirty="0" smtClean="0"/>
              <a:t>x</a:t>
            </a:r>
            <a:r>
              <a:rPr lang="mr-IN" baseline="-25000" dirty="0" smtClean="0"/>
              <a:t>i:i+h</a:t>
            </a:r>
            <a:r>
              <a:rPr lang="mr-IN" baseline="-25000" dirty="0"/>
              <a:t>−1 </a:t>
            </a:r>
            <a:r>
              <a:rPr lang="mr-IN" dirty="0"/>
              <a:t>+ </a:t>
            </a:r>
            <a:r>
              <a:rPr lang="mr-IN" dirty="0" err="1"/>
              <a:t>b</a:t>
            </a:r>
            <a:r>
              <a:rPr lang="mr-IN" dirty="0"/>
              <a:t>) </a:t>
            </a:r>
            <a:endParaRPr lang="en-US" dirty="0"/>
          </a:p>
          <a:p>
            <a:pPr algn="just"/>
            <a:endParaRPr lang="en-US" i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4880" y="1150706"/>
            <a:ext cx="8431940" cy="247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ts val="375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5702" y="1097389"/>
            <a:ext cx="8431940" cy="25293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ilter </a:t>
            </a:r>
            <a:r>
              <a:rPr lang="en-US" dirty="0"/>
              <a:t>is applied to each possible window of words in the sentence 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{</a:t>
            </a:r>
            <a:r>
              <a:rPr lang="en-US" dirty="0"/>
              <a:t>x</a:t>
            </a:r>
            <a:r>
              <a:rPr lang="en-US" baseline="-25000" dirty="0"/>
              <a:t>1:h</a:t>
            </a:r>
            <a:r>
              <a:rPr lang="en-US" dirty="0"/>
              <a:t>, x</a:t>
            </a:r>
            <a:r>
              <a:rPr lang="en-US" baseline="-25000" dirty="0"/>
              <a:t>2:h+1</a:t>
            </a:r>
            <a:r>
              <a:rPr lang="en-US" dirty="0"/>
              <a:t>, . . . , x</a:t>
            </a:r>
            <a:r>
              <a:rPr lang="en-US" baseline="-25000" dirty="0"/>
              <a:t>n−h+1:n</a:t>
            </a:r>
            <a:r>
              <a:rPr lang="en-US" dirty="0"/>
              <a:t>} to produce a </a:t>
            </a:r>
            <a:r>
              <a:rPr lang="en-US" i="1" dirty="0"/>
              <a:t>feature map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 = [c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,...,c</a:t>
            </a:r>
            <a:r>
              <a:rPr lang="en-US" baseline="-25000" dirty="0" smtClean="0"/>
              <a:t>n−h+1</a:t>
            </a:r>
            <a:r>
              <a:rPr lang="en-US" dirty="0" smtClean="0"/>
              <a:t>] with c∈R</a:t>
            </a:r>
            <a:r>
              <a:rPr lang="en-US" baseline="-25000" dirty="0" smtClean="0"/>
              <a:t>n</a:t>
            </a:r>
            <a:r>
              <a:rPr lang="en-US" baseline="-25000" dirty="0"/>
              <a:t>−h+1 </a:t>
            </a:r>
            <a:endParaRPr lang="en-US" baseline="-25000" dirty="0" smtClean="0"/>
          </a:p>
          <a:p>
            <a:pPr algn="just"/>
            <a:r>
              <a:rPr lang="en-US" dirty="0"/>
              <a:t>A</a:t>
            </a:r>
            <a:r>
              <a:rPr lang="en-US" dirty="0" smtClean="0"/>
              <a:t>pply a max-over-time pooling operation over the feature map and take the maximum value cˆ = max{c}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24" y="3626778"/>
            <a:ext cx="8327057" cy="27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0677"/>
            <a:ext cx="8431940" cy="493229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positive and negative sentences from the raw data </a:t>
            </a:r>
            <a:r>
              <a:rPr lang="en-US" dirty="0" smtClean="0"/>
              <a:t>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the text data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Pad each sentence to the maximum sentence length, which turns out to be </a:t>
            </a:r>
            <a:r>
              <a:rPr lang="en-US" dirty="0" smtClean="0"/>
              <a:t>59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ppend </a:t>
            </a:r>
            <a:r>
              <a:rPr lang="en-US" dirty="0"/>
              <a:t>special &lt;PAD&gt; tokens to all other sentences to make them 59 </a:t>
            </a:r>
            <a:r>
              <a:rPr lang="en-US" dirty="0" smtClean="0"/>
              <a:t>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a vocabulary index and map each word to an integer between 0 and 18,765 (the vocabulary size)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41225"/>
            <a:ext cx="8431940" cy="4932298"/>
          </a:xfrm>
        </p:spPr>
        <p:txBody>
          <a:bodyPr/>
          <a:lstStyle/>
          <a:p>
            <a:r>
              <a:rPr lang="en-US" dirty="0"/>
              <a:t>TensorFlow is a Python library for fast numerical computing created and released by </a:t>
            </a:r>
            <a:r>
              <a:rPr lang="en-US" dirty="0" smtClean="0"/>
              <a:t>Google</a:t>
            </a:r>
          </a:p>
          <a:p>
            <a:r>
              <a:rPr lang="en-US" dirty="0"/>
              <a:t>The API is nominally for the Python programming language, although </a:t>
            </a:r>
            <a:r>
              <a:rPr lang="en-US" dirty="0" smtClean="0"/>
              <a:t>there </a:t>
            </a:r>
            <a:r>
              <a:rPr lang="en-US" dirty="0"/>
              <a:t>is access to the underlying C++ </a:t>
            </a:r>
            <a:r>
              <a:rPr lang="en-US" dirty="0" smtClean="0"/>
              <a:t>API</a:t>
            </a:r>
          </a:p>
          <a:p>
            <a:r>
              <a:rPr lang="en-US" dirty="0"/>
              <a:t>It is a foundation library that can be used to create Deep Learning models directly or by using wrapper libraries that simplify the process built on top of </a:t>
            </a:r>
            <a:r>
              <a:rPr lang="en-US" dirty="0" smtClean="0"/>
              <a:t>TensorFlow</a:t>
            </a:r>
          </a:p>
          <a:p>
            <a:r>
              <a:rPr lang="en-US" dirty="0"/>
              <a:t>TensorFlow works with Python 2.7 and Python 3.3+. You can follow the </a:t>
            </a:r>
            <a:r>
              <a:rPr lang="en-US" dirty="0">
                <a:hlinkClick r:id="rId2"/>
              </a:rPr>
              <a:t>Download and Setup instructions</a:t>
            </a:r>
            <a:r>
              <a:rPr lang="en-US" dirty="0"/>
              <a:t> on the TensorFlow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72" y="1167725"/>
            <a:ext cx="8653001" cy="493229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Current Methods for Classification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Convolutional </a:t>
            </a:r>
            <a:r>
              <a:rPr lang="en-US" dirty="0"/>
              <a:t>Neural Network(CNN)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Implementation &amp; Results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References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cap="all" dirty="0"/>
              <a:t>INPUT </a:t>
            </a:r>
            <a:r>
              <a:rPr lang="en-US" sz="2000" u="sng" cap="all" dirty="0" smtClean="0"/>
              <a:t>PLACEHOLDERS</a:t>
            </a:r>
          </a:p>
          <a:p>
            <a:pPr lvl="1"/>
            <a:r>
              <a:rPr lang="en-US" sz="2000" dirty="0"/>
              <a:t>We start by defining the input data that we pass to our network</a:t>
            </a:r>
            <a:endParaRPr lang="en-US" sz="2000" b="1" cap="all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cap="all" dirty="0"/>
              <a:t>EMBEDDING </a:t>
            </a:r>
            <a:r>
              <a:rPr lang="en-US" sz="2000" u="sng" cap="all" dirty="0" smtClean="0"/>
              <a:t>LAYER</a:t>
            </a:r>
          </a:p>
          <a:p>
            <a:pPr lvl="1"/>
            <a:r>
              <a:rPr lang="en-US" sz="2000" dirty="0"/>
              <a:t>The first layer we define is the embedding layer, which maps vocabulary word indices into low-dimensional vector representations.</a:t>
            </a:r>
            <a:endParaRPr lang="en-US" sz="2000" u="sng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3" y="2189143"/>
            <a:ext cx="7048970" cy="92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2" y="4869075"/>
            <a:ext cx="7048971" cy="131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2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cap="all" dirty="0"/>
              <a:t>CONVOLUTION AND MAX-POOLING </a:t>
            </a:r>
            <a:r>
              <a:rPr lang="en-US" u="sng" cap="all" dirty="0" smtClean="0"/>
              <a:t>LAYERS</a:t>
            </a:r>
          </a:p>
          <a:p>
            <a:pPr lvl="1"/>
            <a:r>
              <a:rPr lang="en-US" dirty="0"/>
              <a:t>build our convolutional layers followed by </a:t>
            </a:r>
            <a:r>
              <a:rPr lang="en-US" dirty="0" smtClean="0"/>
              <a:t>max-pooling</a:t>
            </a:r>
          </a:p>
          <a:p>
            <a:pPr lvl="1"/>
            <a:endParaRPr lang="en-US" u="sng" cap="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2262848"/>
            <a:ext cx="7069518" cy="37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the Network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401163"/>
            <a:ext cx="8432800" cy="43239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Visualize the Network </a:t>
            </a:r>
            <a:endParaRPr lang="en-US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" y="1366463"/>
            <a:ext cx="8517004" cy="43562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10404"/>
            <a:ext cx="8431940" cy="5210942"/>
          </a:xfrm>
        </p:spPr>
        <p:txBody>
          <a:bodyPr/>
          <a:lstStyle/>
          <a:p>
            <a:pPr marL="0" indent="0">
              <a:buNone/>
            </a:pPr>
            <a:r>
              <a:rPr lang="en-US" u="sng" cap="all" dirty="0"/>
              <a:t>DROPOUT </a:t>
            </a:r>
            <a:r>
              <a:rPr lang="en-US" u="sng" cap="all" dirty="0" smtClean="0"/>
              <a:t>LAYER</a:t>
            </a:r>
          </a:p>
          <a:p>
            <a:pPr lvl="1"/>
            <a:r>
              <a:rPr lang="en-US" dirty="0" smtClean="0"/>
              <a:t>It</a:t>
            </a:r>
            <a:r>
              <a:rPr lang="en-US" dirty="0"/>
              <a:t> is </a:t>
            </a:r>
            <a:r>
              <a:rPr lang="en-US" dirty="0" smtClean="0"/>
              <a:t>the most </a:t>
            </a:r>
            <a:r>
              <a:rPr lang="en-US" dirty="0"/>
              <a:t>popular method to regularize convolutional neural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Dropout </a:t>
            </a:r>
            <a:r>
              <a:rPr lang="en-US" dirty="0"/>
              <a:t>layer stochastically “disables” a fraction of its </a:t>
            </a:r>
            <a:r>
              <a:rPr lang="en-US" dirty="0" smtClean="0"/>
              <a:t>neurons</a:t>
            </a:r>
          </a:p>
          <a:p>
            <a:pPr lvl="1"/>
            <a:r>
              <a:rPr lang="en-US" dirty="0"/>
              <a:t>This prevent neurons from co-adapting and forces them to learn individually useful </a:t>
            </a:r>
            <a:r>
              <a:rPr lang="en-US" dirty="0" smtClean="0"/>
              <a:t>features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3" y="4715839"/>
            <a:ext cx="7613152" cy="7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cap="all" dirty="0"/>
              <a:t>SCORES AND PREDICTIONS</a:t>
            </a:r>
          </a:p>
          <a:p>
            <a:pPr lvl="1"/>
            <a:r>
              <a:rPr lang="en-US" dirty="0"/>
              <a:t>Using the feature vector from max-pooling (with dropout applied) we can generate predictions by doing a matrix multiplication and picking the class with the highest </a:t>
            </a:r>
            <a:r>
              <a:rPr lang="en-US" dirty="0" smtClean="0"/>
              <a:t>score</a:t>
            </a:r>
          </a:p>
          <a:p>
            <a:pPr lvl="1"/>
            <a:r>
              <a:rPr lang="en-US" dirty="0"/>
              <a:t>We could also apply a </a:t>
            </a:r>
            <a:r>
              <a:rPr lang="en-US" dirty="0" err="1"/>
              <a:t>softmax</a:t>
            </a:r>
            <a:r>
              <a:rPr lang="en-US" dirty="0"/>
              <a:t> function to convert raw scores into normalized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5" y="4327359"/>
            <a:ext cx="7654248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097389"/>
            <a:ext cx="8431940" cy="5077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cap="all" dirty="0"/>
              <a:t>LOSS AND </a:t>
            </a:r>
            <a:r>
              <a:rPr lang="en-US" sz="2000" u="sng" cap="all" dirty="0" smtClean="0"/>
              <a:t>ACCURACY</a:t>
            </a:r>
            <a:endParaRPr lang="en-US" sz="2000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loss is a measurement of the error our network makes, and our goal is to minimize </a:t>
            </a:r>
            <a:r>
              <a:rPr lang="en-US" sz="2000" dirty="0" smtClean="0"/>
              <a:t>it</a:t>
            </a:r>
          </a:p>
          <a:p>
            <a:pPr lvl="1"/>
            <a:r>
              <a:rPr lang="en-US" sz="2000" dirty="0"/>
              <a:t>The standard loss function for categorization problems it </a:t>
            </a:r>
            <a:r>
              <a:rPr lang="en-US" sz="2000" dirty="0" smtClean="0"/>
              <a:t>the cross-entropy loss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Accuracy = Number of correct predictions /</a:t>
            </a:r>
            <a:r>
              <a:rPr lang="en-US" sz="2000" dirty="0" smtClean="0"/>
              <a:t>Total </a:t>
            </a:r>
            <a:r>
              <a:rPr lang="en-US" sz="2000" dirty="0"/>
              <a:t>number of </a:t>
            </a:r>
            <a:r>
              <a:rPr lang="en-US" sz="2000" dirty="0" smtClean="0"/>
              <a:t>predictions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6" y="3616644"/>
            <a:ext cx="7787811" cy="975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6" y="5160817"/>
            <a:ext cx="7787811" cy="9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Visualize </a:t>
            </a:r>
            <a:r>
              <a:rPr lang="en-US" dirty="0" smtClean="0"/>
              <a:t>the Full </a:t>
            </a:r>
            <a:r>
              <a:rPr lang="en-US" dirty="0"/>
              <a:t>Network </a:t>
            </a:r>
            <a:endParaRPr lang="en-US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57" y="1353817"/>
            <a:ext cx="6411074" cy="4932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169307"/>
            <a:ext cx="8431940" cy="4932298"/>
          </a:xfrm>
        </p:spPr>
        <p:txBody>
          <a:bodyPr/>
          <a:lstStyle/>
          <a:p>
            <a:r>
              <a:rPr lang="en-US" dirty="0" smtClean="0"/>
              <a:t>Database used : Movie Review data from Rotten Tomatoes</a:t>
            </a:r>
          </a:p>
          <a:p>
            <a:r>
              <a:rPr lang="en-US" dirty="0" smtClean="0"/>
              <a:t>Dataset contains 10,662 example review sentences, </a:t>
            </a:r>
            <a:r>
              <a:rPr lang="en-US" dirty="0"/>
              <a:t>half positive and half </a:t>
            </a:r>
            <a:r>
              <a:rPr lang="en-US" dirty="0" smtClean="0"/>
              <a:t>negative</a:t>
            </a:r>
          </a:p>
          <a:p>
            <a:r>
              <a:rPr lang="en-US" dirty="0"/>
              <a:t>The dataset has a vocabulary of size around </a:t>
            </a:r>
            <a:r>
              <a:rPr lang="en-US" dirty="0" smtClean="0"/>
              <a:t>20k</a:t>
            </a:r>
          </a:p>
          <a:p>
            <a:r>
              <a:rPr lang="en-US" dirty="0"/>
              <a:t>D</a:t>
            </a:r>
            <a:r>
              <a:rPr lang="en-US" dirty="0" smtClean="0"/>
              <a:t>ataset </a:t>
            </a:r>
            <a:r>
              <a:rPr lang="en-US" dirty="0"/>
              <a:t>doesn’t come with an official train/test </a:t>
            </a:r>
            <a:r>
              <a:rPr lang="en-US" dirty="0" smtClean="0"/>
              <a:t>split, </a:t>
            </a:r>
            <a:r>
              <a:rPr lang="en-US" dirty="0"/>
              <a:t>so we simply use 10% of the data as a </a:t>
            </a:r>
            <a:r>
              <a:rPr lang="en-US" dirty="0" err="1"/>
              <a:t>dev</a:t>
            </a:r>
            <a:r>
              <a:rPr lang="en-US" dirty="0"/>
              <a:t>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5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530849"/>
            <a:ext cx="8432800" cy="3770616"/>
          </a:xfrm>
        </p:spPr>
      </p:pic>
    </p:spTree>
    <p:extLst>
      <p:ext uri="{BB962C8B-B14F-4D97-AF65-F5344CB8AC3E}">
        <p14:creationId xmlns:p14="http://schemas.microsoft.com/office/powerpoint/2010/main" val="4428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097389"/>
            <a:ext cx="8431940" cy="5087654"/>
          </a:xfrm>
        </p:spPr>
        <p:txBody>
          <a:bodyPr>
            <a:normAutofit fontScale="92500"/>
          </a:bodyPr>
          <a:lstStyle/>
          <a:p>
            <a:r>
              <a:rPr lang="en-US" dirty="0"/>
              <a:t>Classification is the task of learning a </a:t>
            </a:r>
            <a:r>
              <a:rPr lang="en-US" dirty="0" smtClean="0"/>
              <a:t>target </a:t>
            </a:r>
            <a:r>
              <a:rPr lang="en-US" dirty="0"/>
              <a:t>function </a:t>
            </a:r>
            <a:r>
              <a:rPr lang="en-US" i="1" dirty="0"/>
              <a:t>f</a:t>
            </a:r>
            <a:r>
              <a:rPr lang="en-US" dirty="0"/>
              <a:t> that maps each attribute set </a:t>
            </a:r>
            <a:r>
              <a:rPr lang="en-US" b="1" dirty="0"/>
              <a:t>x</a:t>
            </a:r>
            <a:r>
              <a:rPr lang="en-US" dirty="0"/>
              <a:t> to one of the predefined class labels </a:t>
            </a:r>
            <a:r>
              <a:rPr lang="en-US" b="1" dirty="0"/>
              <a:t>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a pervasive problem that encompasses many diverse applications. Examples include detecting spam email messages based upon the message header and content, and classifying galaxies based upon their shapes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13000"/>
            <a:ext cx="8153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1" y="1295345"/>
            <a:ext cx="7222732" cy="2362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0" y="3657599"/>
            <a:ext cx="7222733" cy="27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097389"/>
            <a:ext cx="8431940" cy="5264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a couple of things that stand </a:t>
            </a:r>
            <a:r>
              <a:rPr lang="en-US" dirty="0" smtClean="0"/>
              <a:t>out :</a:t>
            </a:r>
          </a:p>
          <a:p>
            <a:pPr lvl="1"/>
            <a:r>
              <a:rPr lang="en-US" dirty="0"/>
              <a:t>Our training metrics are not smooth because we use small batch sizes. If we used larger batches (or evaluated on the whole training set) we would get a smoother blue </a:t>
            </a:r>
            <a:r>
              <a:rPr lang="en-US" dirty="0" smtClean="0"/>
              <a:t>line</a:t>
            </a:r>
          </a:p>
          <a:p>
            <a:pPr lvl="1"/>
            <a:r>
              <a:rPr lang="en-US" dirty="0"/>
              <a:t>Because </a:t>
            </a:r>
            <a:r>
              <a:rPr lang="en-US" dirty="0" err="1"/>
              <a:t>dev</a:t>
            </a:r>
            <a:r>
              <a:rPr lang="en-US" dirty="0"/>
              <a:t> accuracy is significantly below training accuracy it seems like our network is </a:t>
            </a:r>
            <a:r>
              <a:rPr lang="en-US" dirty="0" err="1"/>
              <a:t>overfitting</a:t>
            </a:r>
            <a:r>
              <a:rPr lang="en-US" dirty="0"/>
              <a:t> the training data, suggesting that we need more data </a:t>
            </a:r>
            <a:r>
              <a:rPr lang="en-US"/>
              <a:t>(</a:t>
            </a:r>
            <a:r>
              <a:rPr lang="en-US" smtClean="0"/>
              <a:t>the MR dataset is very small), </a:t>
            </a:r>
            <a:r>
              <a:rPr lang="en-US" dirty="0"/>
              <a:t>stronger regularization, or fewer model </a:t>
            </a:r>
            <a:r>
              <a:rPr lang="en-US" dirty="0" smtClean="0"/>
              <a:t>parameters </a:t>
            </a:r>
          </a:p>
          <a:p>
            <a:pPr lvl="1"/>
            <a:r>
              <a:rPr lang="en-US" dirty="0"/>
              <a:t>The training loss and accuracy starts out significantly below the </a:t>
            </a:r>
            <a:r>
              <a:rPr lang="en-US" dirty="0" err="1"/>
              <a:t>dev</a:t>
            </a:r>
            <a:r>
              <a:rPr lang="en-US" dirty="0"/>
              <a:t> metrics due to dropout applied 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2625"/>
            <a:ext cx="8431940" cy="5044610"/>
          </a:xfrm>
        </p:spPr>
        <p:txBody>
          <a:bodyPr>
            <a:normAutofit fontScale="92500"/>
          </a:bodyPr>
          <a:lstStyle/>
          <a:p>
            <a:r>
              <a:rPr lang="en-US" dirty="0"/>
              <a:t>Initialize the </a:t>
            </a:r>
            <a:r>
              <a:rPr lang="en-US" dirty="0" err="1"/>
              <a:t>embeddings</a:t>
            </a:r>
            <a:r>
              <a:rPr lang="en-US" dirty="0"/>
              <a:t> with pre-trained </a:t>
            </a:r>
            <a:r>
              <a:rPr lang="en-US" dirty="0" smtClean="0"/>
              <a:t>word2vec vectors</a:t>
            </a:r>
            <a:r>
              <a:rPr lang="en-US" dirty="0"/>
              <a:t>. To make this work you need to use 300-dimensional </a:t>
            </a:r>
            <a:r>
              <a:rPr lang="en-US" dirty="0" smtClean="0"/>
              <a:t>embedding </a:t>
            </a:r>
            <a:r>
              <a:rPr lang="en-US" dirty="0"/>
              <a:t>and initialize them with the pre-trained </a:t>
            </a:r>
            <a:r>
              <a:rPr lang="en-US" dirty="0" smtClean="0"/>
              <a:t>values</a:t>
            </a:r>
          </a:p>
          <a:p>
            <a:r>
              <a:rPr lang="en-US" dirty="0"/>
              <a:t>Constrain the L2 norm of the weight vectors in the last </a:t>
            </a:r>
            <a:r>
              <a:rPr lang="en-US" dirty="0" smtClean="0"/>
              <a:t>layer, </a:t>
            </a:r>
            <a:r>
              <a:rPr lang="en-US" dirty="0"/>
              <a:t>You can do this by defining a new operation that updates the weight values after each training </a:t>
            </a:r>
            <a:r>
              <a:rPr lang="en-US" dirty="0" smtClean="0"/>
              <a:t>step</a:t>
            </a:r>
          </a:p>
          <a:p>
            <a:r>
              <a:rPr lang="en-US" dirty="0"/>
              <a:t>Add L2 regularization to the network to combat </a:t>
            </a:r>
            <a:r>
              <a:rPr lang="en-US" dirty="0" err="1"/>
              <a:t>overfitting</a:t>
            </a:r>
            <a:r>
              <a:rPr lang="en-US" dirty="0"/>
              <a:t>, also experiment with increasing the dropout rate</a:t>
            </a:r>
            <a:r>
              <a:rPr lang="en-US" dirty="0" smtClean="0"/>
              <a:t>.</a:t>
            </a:r>
          </a:p>
          <a:p>
            <a:r>
              <a:rPr lang="en-US" dirty="0"/>
              <a:t>Add histogram summaries for weight updates and layer actions and visualize them in </a:t>
            </a:r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323423"/>
            <a:ext cx="8431940" cy="4954086"/>
          </a:xfrm>
        </p:spPr>
        <p:txBody>
          <a:bodyPr>
            <a:normAutofit/>
          </a:bodyPr>
          <a:lstStyle/>
          <a:p>
            <a:r>
              <a:rPr lang="en-US" dirty="0"/>
              <a:t>A simple convolutional neural network shows the capacity to learn good </a:t>
            </a:r>
            <a:r>
              <a:rPr lang="en-US" dirty="0" smtClean="0"/>
              <a:t>features </a:t>
            </a:r>
            <a:r>
              <a:rPr lang="en-US" dirty="0"/>
              <a:t>for classification tasks in NLP </a:t>
            </a:r>
            <a:endParaRPr lang="en-US" dirty="0" smtClean="0"/>
          </a:p>
          <a:p>
            <a:r>
              <a:rPr lang="en-US" dirty="0"/>
              <a:t>Accuracies in the testing results obtained from the simple convolutional neural network are surprisingly high. So it is highly expected that when a deeper CNN is would be trained using much bigger dataset then results will be better than we see them now </a:t>
            </a:r>
          </a:p>
          <a:p>
            <a:r>
              <a:rPr lang="en-US" dirty="0"/>
              <a:t>Our </a:t>
            </a:r>
            <a:r>
              <a:rPr lang="en-US" dirty="0" smtClean="0"/>
              <a:t>results </a:t>
            </a:r>
            <a:r>
              <a:rPr lang="en-US" dirty="0"/>
              <a:t>add to the </a:t>
            </a:r>
            <a:r>
              <a:rPr lang="en-US" dirty="0" smtClean="0"/>
              <a:t>well established </a:t>
            </a:r>
            <a:r>
              <a:rPr lang="en-US" dirty="0"/>
              <a:t>evidence that </a:t>
            </a:r>
            <a:r>
              <a:rPr lang="en-US" dirty="0" smtClean="0"/>
              <a:t>unsupervised </a:t>
            </a:r>
            <a:r>
              <a:rPr lang="en-US" dirty="0"/>
              <a:t>pre-training of word vectors is an </a:t>
            </a:r>
            <a:r>
              <a:rPr lang="en-US" dirty="0" smtClean="0"/>
              <a:t>important </a:t>
            </a:r>
            <a:r>
              <a:rPr lang="en-US" dirty="0"/>
              <a:t>ingredient in deep learning for NLP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</a:t>
            </a:r>
            <a:r>
              <a:rPr lang="en-US" dirty="0" smtClean="0"/>
              <a:t>Enhancement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61773"/>
            <a:ext cx="8431940" cy="4932298"/>
          </a:xfrm>
        </p:spPr>
        <p:txBody>
          <a:bodyPr/>
          <a:lstStyle/>
          <a:p>
            <a:pPr defTabSz="914400">
              <a:spcBef>
                <a:spcPts val="0"/>
              </a:spcBef>
            </a:pPr>
            <a:r>
              <a:rPr lang="en-US" dirty="0"/>
              <a:t>Use this approach further for multi-class document classification task 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Fine tune word vectors by training the CNN over a huge corpus to generate more semantically rich word vectors </a:t>
            </a:r>
            <a:endParaRPr lang="en-US" dirty="0" smtClean="0"/>
          </a:p>
          <a:p>
            <a:pPr defTabSz="914400">
              <a:spcBef>
                <a:spcPts val="0"/>
              </a:spcBef>
            </a:pPr>
            <a:r>
              <a:rPr lang="en-US" dirty="0"/>
              <a:t>Use this model as a feature generator to train other standard classifiers for various tasks to test the power of the CNN as a robust feature generator 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Use skip-thought vectors i.e. sentence vectors instead of word vectors in this model to test multi-sentence document level classification tasks 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5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Yoon Kim. Convolutional neural networks for sentence classification. EMNLP 2014, 2014. </a:t>
            </a:r>
          </a:p>
          <a:p>
            <a:r>
              <a:rPr lang="en-US" dirty="0"/>
              <a:t>http://</a:t>
            </a:r>
            <a:r>
              <a:rPr lang="en-US" dirty="0" err="1"/>
              <a:t>www.wildml.com</a:t>
            </a:r>
            <a:r>
              <a:rPr lang="en-US" dirty="0"/>
              <a:t>/2015/11/understanding-convolutional-neural-networks-for-</a:t>
            </a:r>
            <a:r>
              <a:rPr lang="en-US" dirty="0" err="1"/>
              <a:t>nlp</a:t>
            </a:r>
            <a:r>
              <a:rPr lang="en-US" dirty="0"/>
              <a:t>/ 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://cs231n.github.io/convolutional-networks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www.tensorflow.org/community/documentation</a:t>
            </a:r>
            <a:endParaRPr lang="en-US" dirty="0" smtClean="0"/>
          </a:p>
          <a:p>
            <a:r>
              <a:rPr lang="en-US" dirty="0"/>
              <a:t>Ronan </a:t>
            </a:r>
            <a:r>
              <a:rPr lang="en-US" dirty="0" err="1"/>
              <a:t>Collobert</a:t>
            </a:r>
            <a:r>
              <a:rPr lang="en-US" dirty="0"/>
              <a:t>, Jason Weston, L ́eon </a:t>
            </a:r>
            <a:r>
              <a:rPr lang="en-US" dirty="0" err="1"/>
              <a:t>Bottou</a:t>
            </a:r>
            <a:r>
              <a:rPr lang="en-US" dirty="0"/>
              <a:t>, Michael </a:t>
            </a:r>
            <a:r>
              <a:rPr lang="en-US" dirty="0" err="1"/>
              <a:t>Karlen</a:t>
            </a:r>
            <a:r>
              <a:rPr lang="en-US" dirty="0"/>
              <a:t>, </a:t>
            </a:r>
            <a:r>
              <a:rPr lang="en-US" dirty="0" err="1"/>
              <a:t>Koray</a:t>
            </a:r>
            <a:r>
              <a:rPr lang="en-US" dirty="0"/>
              <a:t> </a:t>
            </a:r>
            <a:r>
              <a:rPr lang="en-US" dirty="0" err="1"/>
              <a:t>Kavukcuoglu</a:t>
            </a:r>
            <a:r>
              <a:rPr lang="en-US" dirty="0"/>
              <a:t>, and Pavel P. </a:t>
            </a:r>
            <a:r>
              <a:rPr lang="en-US" dirty="0" err="1"/>
              <a:t>Kuksa</a:t>
            </a:r>
            <a:r>
              <a:rPr lang="en-US" dirty="0"/>
              <a:t>. Natural language processing (almost) from scratch. </a:t>
            </a:r>
            <a:r>
              <a:rPr lang="en-US" dirty="0" err="1"/>
              <a:t>CoRR</a:t>
            </a:r>
            <a:r>
              <a:rPr lang="en-US" dirty="0"/>
              <a:t>, abs/1103.0398, 2011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43000" y="2754775"/>
            <a:ext cx="6858000" cy="75518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Thank You!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0677"/>
            <a:ext cx="8431940" cy="50876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u="sng" dirty="0"/>
              <a:t>Categorization</a:t>
            </a:r>
            <a:r>
              <a:rPr lang="en-US" b="1" i="1" dirty="0"/>
              <a:t> </a:t>
            </a:r>
            <a:endParaRPr lang="en-US" b="1" i="1" dirty="0" smtClean="0"/>
          </a:p>
          <a:p>
            <a:pPr lvl="1"/>
            <a:r>
              <a:rPr lang="en-US" dirty="0"/>
              <a:t>Given a set of n classes, determine which </a:t>
            </a:r>
            <a:r>
              <a:rPr lang="en-US" dirty="0" smtClean="0"/>
              <a:t>class </a:t>
            </a:r>
            <a:r>
              <a:rPr lang="en-US" dirty="0"/>
              <a:t>document belongs to 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/>
              <a:t>Deciding what the topic of a news article is, from a fixed list of topic areas such as "sports," "technology," and "politics."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u="sng" dirty="0"/>
              <a:t>Sentiment analysis </a:t>
            </a:r>
          </a:p>
          <a:p>
            <a:pPr lvl="1"/>
            <a:r>
              <a:rPr lang="en-US" dirty="0"/>
              <a:t>Determine if a document is positive/negative towards a specific subject </a:t>
            </a:r>
          </a:p>
          <a:p>
            <a:pPr lvl="1"/>
            <a:r>
              <a:rPr lang="en-US" dirty="0"/>
              <a:t>Example: </a:t>
            </a:r>
            <a:r>
              <a:rPr lang="en-US" dirty="0" smtClean="0"/>
              <a:t>Decide review of movie is positive or negative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2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Naive Bayes </a:t>
            </a:r>
          </a:p>
          <a:p>
            <a:pPr lvl="1"/>
            <a:r>
              <a:rPr lang="en-US" dirty="0"/>
              <a:t>Create probabilities of each word given a class and each class </a:t>
            </a:r>
          </a:p>
          <a:p>
            <a:pPr lvl="1"/>
            <a:r>
              <a:rPr lang="en-US" dirty="0"/>
              <a:t>Combine all probabilities of words in document for each class </a:t>
            </a:r>
          </a:p>
          <a:p>
            <a:pPr lvl="1"/>
            <a:r>
              <a:rPr lang="en-US" dirty="0"/>
              <a:t>Choose class with highest </a:t>
            </a:r>
            <a:r>
              <a:rPr lang="en-US" dirty="0" smtClean="0"/>
              <a:t>probability</a:t>
            </a:r>
            <a:endParaRPr lang="en-US" dirty="0"/>
          </a:p>
          <a:p>
            <a:pPr lvl="1"/>
            <a:r>
              <a:rPr lang="en-US" dirty="0"/>
              <a:t>Assumes all words are independent, which is rarely true </a:t>
            </a:r>
          </a:p>
          <a:p>
            <a:pPr marL="0" indent="0">
              <a:buNone/>
            </a:pPr>
            <a:r>
              <a:rPr lang="en-US" dirty="0"/>
              <a:t>Support Vector Machine (SVM) </a:t>
            </a:r>
            <a:endParaRPr lang="en-US" dirty="0" smtClean="0"/>
          </a:p>
          <a:p>
            <a:pPr lvl="1"/>
            <a:r>
              <a:rPr lang="en-US" dirty="0"/>
              <a:t>Finds an optimal hyper-plane to linearly separate data </a:t>
            </a:r>
          </a:p>
          <a:p>
            <a:pPr lvl="1"/>
            <a:r>
              <a:rPr lang="en-US" dirty="0"/>
              <a:t>Create n “1 vs All” SVMs to classify more than 2 classes, choose class with highest </a:t>
            </a:r>
            <a:r>
              <a:rPr lang="en-US" dirty="0" smtClean="0"/>
              <a:t>confidence</a:t>
            </a:r>
            <a:endParaRPr lang="en-US" dirty="0"/>
          </a:p>
          <a:p>
            <a:pPr lvl="1"/>
            <a:r>
              <a:rPr lang="en-US" dirty="0"/>
              <a:t>Can work poorly if classes are not linearly </a:t>
            </a:r>
            <a:r>
              <a:rPr lang="en-US" dirty="0" smtClean="0"/>
              <a:t>separable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Clustering with mean-NN classification </a:t>
            </a:r>
            <a:endParaRPr lang="en-US" dirty="0" smtClean="0"/>
          </a:p>
          <a:p>
            <a:pPr lvl="1"/>
            <a:r>
              <a:rPr lang="en-US" dirty="0"/>
              <a:t>Combine features into similar </a:t>
            </a:r>
            <a:r>
              <a:rPr lang="en-US" dirty="0" smtClean="0"/>
              <a:t>clusters</a:t>
            </a:r>
            <a:endParaRPr lang="en-US" dirty="0"/>
          </a:p>
          <a:p>
            <a:pPr lvl="1"/>
            <a:r>
              <a:rPr lang="en-US" dirty="0"/>
              <a:t>Choose most popular class in the nearest cluster </a:t>
            </a:r>
          </a:p>
          <a:p>
            <a:pPr lvl="1"/>
            <a:r>
              <a:rPr lang="en-US" dirty="0"/>
              <a:t>Requires manually choosing cluster </a:t>
            </a:r>
            <a:r>
              <a:rPr lang="en-US" dirty="0" smtClean="0"/>
              <a:t>count</a:t>
            </a:r>
          </a:p>
          <a:p>
            <a:pPr lvl="1"/>
            <a:r>
              <a:rPr lang="en-US" dirty="0"/>
              <a:t>Data may be difficult to separate into distinct clusters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Recently, a new semantic sentence embedding </a:t>
            </a:r>
            <a:r>
              <a:rPr lang="en-US" dirty="0" smtClean="0"/>
              <a:t>method has </a:t>
            </a:r>
            <a:r>
              <a:rPr lang="en-US" dirty="0"/>
              <a:t>emerged which models sentences as vectors. We intend to explore how a Convolutional Neural Network(CNN) can work with these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dirty="0"/>
              <a:t>to model documents for various classification tasks.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8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0677"/>
            <a:ext cx="8431940" cy="5087654"/>
          </a:xfrm>
        </p:spPr>
        <p:txBody>
          <a:bodyPr>
            <a:normAutofit/>
          </a:bodyPr>
          <a:lstStyle/>
          <a:p>
            <a:r>
              <a:rPr lang="en-US" dirty="0"/>
              <a:t>The basic computational unit of the brain is a </a:t>
            </a:r>
            <a:r>
              <a:rPr lang="en-US" b="1" dirty="0" smtClean="0"/>
              <a:t>neuron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Each neuron receives input signals from its </a:t>
            </a:r>
            <a:r>
              <a:rPr lang="en-US" b="1" dirty="0"/>
              <a:t>dendrites</a:t>
            </a:r>
            <a:r>
              <a:rPr lang="en-US" dirty="0"/>
              <a:t> and produces output signals along its (single) </a:t>
            </a:r>
            <a:r>
              <a:rPr lang="en-US" b="1" dirty="0"/>
              <a:t>axon</a:t>
            </a:r>
            <a:r>
              <a:rPr lang="en-US" dirty="0" smtClean="0"/>
              <a:t>.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2" y="1905000"/>
            <a:ext cx="8431940" cy="29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0677"/>
            <a:ext cx="8431940" cy="5087654"/>
          </a:xfrm>
        </p:spPr>
        <p:txBody>
          <a:bodyPr>
            <a:norm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signals that travel along the axons (e.g. 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 </a:t>
            </a:r>
            <a:r>
              <a:rPr lang="en-US" sz="2000" dirty="0"/>
              <a:t>interact multiplicatively (e.g. </a:t>
            </a:r>
            <a:r>
              <a:rPr lang="en-US" sz="2000" dirty="0" smtClean="0"/>
              <a:t>w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 </a:t>
            </a:r>
            <a:r>
              <a:rPr lang="en-US" sz="2000" dirty="0"/>
              <a:t>with the dendrites of the other neuron based on the synaptic strength at that synapse (e.g. </a:t>
            </a:r>
            <a:r>
              <a:rPr lang="en-US" sz="2000" dirty="0" smtClean="0"/>
              <a:t>w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The idea is that the synaptic strengths (the weights </a:t>
            </a:r>
            <a:r>
              <a:rPr lang="en-US" sz="2000" dirty="0" smtClean="0"/>
              <a:t>w) </a:t>
            </a:r>
            <a:r>
              <a:rPr lang="en-US" sz="2000" dirty="0"/>
              <a:t>are learnable and control the strength of influence </a:t>
            </a:r>
            <a:r>
              <a:rPr lang="en-US" sz="2000" dirty="0" smtClean="0"/>
              <a:t>of </a:t>
            </a:r>
            <a:r>
              <a:rPr lang="en-US" sz="2000" dirty="0"/>
              <a:t>one neuron on </a:t>
            </a:r>
            <a:r>
              <a:rPr lang="en-US" sz="2000" dirty="0" smtClean="0"/>
              <a:t>another</a:t>
            </a:r>
          </a:p>
          <a:p>
            <a:r>
              <a:rPr lang="en-US" sz="2000" dirty="0"/>
              <a:t>the dendrites carry the signal to the cell body where they all get summed. If the final sum is above a certain threshold, the neuron can </a:t>
            </a:r>
            <a:r>
              <a:rPr lang="en-US" sz="2000" i="1" dirty="0" smtClean="0"/>
              <a:t>fire</a:t>
            </a:r>
          </a:p>
          <a:p>
            <a:r>
              <a:rPr lang="en-US" sz="2000" dirty="0"/>
              <a:t>we model the </a:t>
            </a:r>
            <a:r>
              <a:rPr lang="en-US" sz="2000" i="1" dirty="0"/>
              <a:t>firing rate</a:t>
            </a:r>
            <a:r>
              <a:rPr lang="en-US" sz="2000" dirty="0"/>
              <a:t> of the neuron with an </a:t>
            </a:r>
            <a:r>
              <a:rPr lang="en-US" sz="2000" b="1" dirty="0"/>
              <a:t>activation function</a:t>
            </a:r>
            <a:r>
              <a:rPr lang="en-US" sz="2000" dirty="0"/>
              <a:t> </a:t>
            </a:r>
            <a:r>
              <a:rPr lang="en-US" sz="2000" i="1" dirty="0" smtClean="0"/>
              <a:t>f</a:t>
            </a:r>
            <a:r>
              <a:rPr lang="en-US" sz="2000" b="1" i="1" dirty="0" smtClean="0"/>
              <a:t> </a:t>
            </a:r>
            <a:r>
              <a:rPr lang="en-US" sz="2000" dirty="0" smtClean="0"/>
              <a:t>most popular right now is </a:t>
            </a:r>
            <a:r>
              <a:rPr lang="en-US" sz="2000" dirty="0"/>
              <a:t>Rectified Linear Unit </a:t>
            </a:r>
            <a:r>
              <a:rPr lang="en-US" sz="2000" dirty="0" smtClean="0"/>
              <a:t>(</a:t>
            </a:r>
            <a:r>
              <a:rPr lang="en-US" sz="2000" dirty="0" err="1" smtClean="0"/>
              <a:t>ReLU</a:t>
            </a:r>
            <a:r>
              <a:rPr lang="en-US" sz="2000" dirty="0" smtClean="0"/>
              <a:t>)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</a:t>
            </a:r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2" y="1220677"/>
            <a:ext cx="8431940" cy="5087654"/>
          </a:xfrm>
        </p:spPr>
        <p:txBody>
          <a:bodyPr>
            <a:normAutofit/>
          </a:bodyPr>
          <a:lstStyle/>
          <a:p>
            <a:r>
              <a:rPr lang="en-US" dirty="0"/>
              <a:t>Neural Networks are modeled as collections of neurons that are connected in an acyclic </a:t>
            </a:r>
            <a:r>
              <a:rPr lang="en-US" dirty="0" smtClean="0"/>
              <a:t>graph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outputs of some neurons can become inputs to other neurons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1AECA-778B-F842-91CD-A1C30CE7FE7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2" y="3092520"/>
            <a:ext cx="8431940" cy="31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1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7330</TotalTime>
  <Words>1545</Words>
  <Application>Microsoft Macintosh PowerPoint</Application>
  <PresentationFormat>On-screen Show (4:3)</PresentationFormat>
  <Paragraphs>206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 Rounded MT Bold</vt:lpstr>
      <vt:lpstr>Calibri</vt:lpstr>
      <vt:lpstr>Times New Roman</vt:lpstr>
      <vt:lpstr>Yu Gothic</vt:lpstr>
      <vt:lpstr>Arial</vt:lpstr>
      <vt:lpstr>Office Theme</vt:lpstr>
      <vt:lpstr>PowerPoint Presentation</vt:lpstr>
      <vt:lpstr>Agenda</vt:lpstr>
      <vt:lpstr>Classification</vt:lpstr>
      <vt:lpstr>Classification</vt:lpstr>
      <vt:lpstr>Current Methods</vt:lpstr>
      <vt:lpstr>Current Methods</vt:lpstr>
      <vt:lpstr>Neurons</vt:lpstr>
      <vt:lpstr>Neurons</vt:lpstr>
      <vt:lpstr>Neural Network architectures</vt:lpstr>
      <vt:lpstr>Neural Network</vt:lpstr>
      <vt:lpstr>What is Convolution?</vt:lpstr>
      <vt:lpstr>Convolution Neural Network</vt:lpstr>
      <vt:lpstr>Convolution Neural Network</vt:lpstr>
      <vt:lpstr>Convolution Neural Network in NLP</vt:lpstr>
      <vt:lpstr>CNN architecture for sentence classification </vt:lpstr>
      <vt:lpstr>The Model</vt:lpstr>
      <vt:lpstr>The Model</vt:lpstr>
      <vt:lpstr>Preprocessing</vt:lpstr>
      <vt:lpstr>TensorFlow</vt:lpstr>
      <vt:lpstr>Implementation</vt:lpstr>
      <vt:lpstr>Implementation</vt:lpstr>
      <vt:lpstr>Visualize the Network </vt:lpstr>
      <vt:lpstr>Visualize the Network </vt:lpstr>
      <vt:lpstr>Implementation</vt:lpstr>
      <vt:lpstr>Implementation</vt:lpstr>
      <vt:lpstr>Implementation</vt:lpstr>
      <vt:lpstr>Visualize the Full Network </vt:lpstr>
      <vt:lpstr>Experimental Results</vt:lpstr>
      <vt:lpstr>Results</vt:lpstr>
      <vt:lpstr>Results</vt:lpstr>
      <vt:lpstr>Results</vt:lpstr>
      <vt:lpstr>Extensions</vt:lpstr>
      <vt:lpstr>Conclusion</vt:lpstr>
      <vt:lpstr>Future Enhancement </vt:lpstr>
      <vt:lpstr>Resources 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 PATEL</dc:creator>
  <cp:keywords/>
  <dc:description/>
  <cp:lastModifiedBy>JAY PATEL</cp:lastModifiedBy>
  <cp:revision>213</cp:revision>
  <dcterms:created xsi:type="dcterms:W3CDTF">2016-09-18T11:59:27Z</dcterms:created>
  <dcterms:modified xsi:type="dcterms:W3CDTF">2017-04-20T01:12:47Z</dcterms:modified>
  <cp:category/>
</cp:coreProperties>
</file>