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K Grotesk Bold" panose="020B0604020202020204" charset="0"/>
      <p:regular r:id="rId17"/>
    </p:embeddedFont>
    <p:embeddedFont>
      <p:font typeface="HK Grotesk Ligh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3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8638" y="6392536"/>
            <a:ext cx="8840940" cy="389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84"/>
              </a:lnSpc>
            </a:pPr>
            <a:r>
              <a:rPr lang="en-US" sz="7484" spc="-74" dirty="0">
                <a:solidFill>
                  <a:srgbClr val="FFFFFF"/>
                </a:solidFill>
                <a:latin typeface="HK Grotesk Bold"/>
              </a:rPr>
              <a:t>ENCRYPTION / DECRYPTION OF FILE USING AES 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62025"/>
            <a:ext cx="6001504" cy="339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199">
                <a:solidFill>
                  <a:srgbClr val="FFFFFF"/>
                </a:solidFill>
                <a:latin typeface="HK Grotesk Light"/>
              </a:rPr>
              <a:t>CNS Project By: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HK Grotesk Light"/>
              </a:rPr>
              <a:t>Jay Patel (18DCS070)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HK Grotesk Light"/>
              </a:rPr>
              <a:t>Smit Shah(18DCS112)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FFFFFF"/>
              </a:solidFill>
              <a:latin typeface="HK Grotesk Light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HK Grotesk Light"/>
              </a:rPr>
              <a:t>Under Supervision off: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HK Grotesk Light"/>
              </a:rPr>
              <a:t>Prof. Vidhi Pandya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7986163" y="-1849"/>
            <a:ext cx="10305338" cy="1028884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3D7D6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13311405" y="5173799"/>
            <a:ext cx="5050689" cy="5175713"/>
            <a:chOff x="0" y="0"/>
            <a:chExt cx="6350000" cy="65071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507187"/>
            </a:xfrm>
            <a:custGeom>
              <a:avLst/>
              <a:gdLst/>
              <a:ahLst/>
              <a:cxnLst/>
              <a:rect l="l" t="t" r="r" b="b"/>
              <a:pathLst>
                <a:path w="6350000" h="6507187">
                  <a:moveTo>
                    <a:pt x="6350000" y="6507187"/>
                  </a:moveTo>
                  <a:lnTo>
                    <a:pt x="0" y="6507187"/>
                  </a:lnTo>
                  <a:lnTo>
                    <a:pt x="0" y="0"/>
                  </a:lnTo>
                  <a:lnTo>
                    <a:pt x="6350000" y="650718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972083" y="1028700"/>
            <a:ext cx="2287217" cy="228721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5448894" y="1773174"/>
            <a:ext cx="1333595" cy="117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1"/>
              </a:lnSpc>
            </a:pPr>
            <a:r>
              <a:rPr lang="en-US" sz="8801" spc="-88">
                <a:solidFill>
                  <a:srgbClr val="1B43BD"/>
                </a:solidFill>
                <a:latin typeface="HK Grotesk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850"/>
            <a:ext cx="1246758" cy="10288849"/>
          </a:xfrm>
          <a:prstGeom prst="rect">
            <a:avLst/>
          </a:prstGeom>
          <a:solidFill>
            <a:srgbClr val="F3D7D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B43B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46506" y="1821015"/>
            <a:ext cx="15380127" cy="996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-69">
                <a:solidFill>
                  <a:srgbClr val="1B43BD"/>
                </a:solidFill>
                <a:latin typeface="HK Grotesk Bold"/>
              </a:rPr>
              <a:t>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4831" y="4066576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•https://www.tutorialspoint.com/cryptography/advanced_encryption_standard.html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14831" y="5086350"/>
            <a:ext cx="13690098" cy="9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•https://www.geeksforgeeks.org/fernet-symmetric-encryption-using-cryptography-module-in-python/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4831" y="6491783"/>
            <a:ext cx="13690098" cy="9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•https://levelup.gitconnected.com/encrypt-and-decrypt-files-using-python-python-programming-pyshark-a67774bbf9f4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4831" y="7833960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•https://www.youtube.com/watch?v=zWNA2ThkVT4&amp;feature=emb_logo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14831" y="8806683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•https://www.rfwireless-world.com/Terminology/Advantages-and-disadvantages-of-AES.html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8525383" y="514859"/>
            <a:ext cx="1246758" cy="18297526"/>
          </a:xfrm>
          <a:prstGeom prst="rect">
            <a:avLst/>
          </a:prstGeom>
          <a:solidFill>
            <a:srgbClr val="1B43BD"/>
          </a:solidFill>
        </p:spPr>
      </p:sp>
      <p:sp>
        <p:nvSpPr>
          <p:cNvPr id="3" name="AutoShape 3"/>
          <p:cNvSpPr/>
          <p:nvPr/>
        </p:nvSpPr>
        <p:spPr>
          <a:xfrm>
            <a:off x="17044742" y="0"/>
            <a:ext cx="1246758" cy="10287000"/>
          </a:xfrm>
          <a:prstGeom prst="rect">
            <a:avLst/>
          </a:prstGeom>
          <a:solidFill>
            <a:srgbClr val="1B43BD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04740" y="5594215"/>
            <a:ext cx="4692785" cy="469278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25524" y="2880733"/>
            <a:ext cx="14303315" cy="3247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905"/>
              </a:lnSpc>
            </a:pPr>
            <a:r>
              <a:rPr lang="en-US" sz="22641" spc="-226">
                <a:solidFill>
                  <a:srgbClr val="1B43BD"/>
                </a:solidFill>
                <a:latin typeface="HK Grotesk Bold"/>
              </a:rPr>
              <a:t>Thank you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8290282"/>
            <a:ext cx="1996718" cy="199671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294783" y="0"/>
            <a:ext cx="1996718" cy="199671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28839" y="7940607"/>
            <a:ext cx="1664303" cy="11483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3" y="-1849"/>
            <a:ext cx="1246758" cy="10437232"/>
          </a:xfrm>
          <a:prstGeom prst="rect">
            <a:avLst/>
          </a:prstGeom>
          <a:solidFill>
            <a:srgbClr val="F3D7D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B43B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507904" y="2142237"/>
            <a:ext cx="12181388" cy="100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-69" dirty="0">
                <a:solidFill>
                  <a:srgbClr val="1B43BD"/>
                </a:solidFill>
                <a:latin typeface="HK Grotesk Bold"/>
              </a:rPr>
              <a:t>Outlines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4831" y="3942425"/>
            <a:ext cx="13690098" cy="44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•Abstract.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07904" y="4747333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•AES Symmetric Encryption Algorithm.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4831" y="5614224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•Working of AES Algorithm.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4831" y="6465882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•Advantages of AES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900FA-DC72-4AFB-B481-54B5689E6874}"/>
              </a:ext>
            </a:extLst>
          </p:cNvPr>
          <p:cNvSpPr txBox="1"/>
          <p:nvPr/>
        </p:nvSpPr>
        <p:spPr>
          <a:xfrm>
            <a:off x="1514831" y="7326059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•What is Fernet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D82BC-CBC1-4B19-9BDF-22708FCC09BB}"/>
              </a:ext>
            </a:extLst>
          </p:cNvPr>
          <p:cNvSpPr txBox="1"/>
          <p:nvPr/>
        </p:nvSpPr>
        <p:spPr>
          <a:xfrm>
            <a:off x="1521758" y="8162629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•Flow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61370-5402-4D0D-92D7-82A240B135F6}"/>
              </a:ext>
            </a:extLst>
          </p:cNvPr>
          <p:cNvSpPr txBox="1"/>
          <p:nvPr/>
        </p:nvSpPr>
        <p:spPr>
          <a:xfrm>
            <a:off x="1507904" y="8968026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•Snap Shot of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41651-71C4-44E7-97B1-F46D141A1CCA}"/>
              </a:ext>
            </a:extLst>
          </p:cNvPr>
          <p:cNvSpPr txBox="1"/>
          <p:nvPr/>
        </p:nvSpPr>
        <p:spPr>
          <a:xfrm>
            <a:off x="1521758" y="9819684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0"/>
            <a:ext cx="1246758" cy="10287000"/>
          </a:xfrm>
          <a:prstGeom prst="rect">
            <a:avLst/>
          </a:prstGeom>
          <a:solidFill>
            <a:srgbClr val="F3D7D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B43B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831875" y="2077123"/>
            <a:ext cx="12181388" cy="100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-69" dirty="0">
                <a:solidFill>
                  <a:srgbClr val="1B43BD"/>
                </a:solidFill>
                <a:latin typeface="HK Grotesk Bold"/>
              </a:rPr>
              <a:t>   Abstract: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73267" y="5798824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•Using AES Symmetric Encryption Algorithm.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487122" y="4709862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•Encryption and Decryption of video, image, text files etc.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91211B9-E952-42EA-941A-EA4F0ACA6F18}"/>
              </a:ext>
            </a:extLst>
          </p:cNvPr>
          <p:cNvSpPr txBox="1"/>
          <p:nvPr/>
        </p:nvSpPr>
        <p:spPr>
          <a:xfrm>
            <a:off x="1473267" y="6852362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•Using Fernet library.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0"/>
            <a:ext cx="1246758" cy="10287000"/>
          </a:xfrm>
          <a:prstGeom prst="rect">
            <a:avLst/>
          </a:prstGeom>
          <a:solidFill>
            <a:srgbClr val="F3D7D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B43B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831875" y="2077123"/>
            <a:ext cx="14657101" cy="996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-69">
                <a:solidFill>
                  <a:srgbClr val="1B43BD"/>
                </a:solidFill>
                <a:latin typeface="HK Grotesk Bold"/>
              </a:rPr>
              <a:t>AES Symmetric Encryption Algorithm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4831" y="3857468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•Symmetric key symmetric block cipher. 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14831" y="4787557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•128-bit data, 128/192/256-bit keys.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4831" y="5766143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•Developed as an alternative to the DES algorithm.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4831" y="6788995"/>
            <a:ext cx="13690098" cy="9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•Unlike DES, AES is a family of block ciphers that consists of ciphers of different key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lengths and block sizes.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14831" y="8218762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•Provide full specification and design details.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14831" y="9241614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•Software implementable in C and Java.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0"/>
            <a:ext cx="1246758" cy="10287000"/>
          </a:xfrm>
          <a:prstGeom prst="rect">
            <a:avLst/>
          </a:prstGeom>
          <a:solidFill>
            <a:srgbClr val="F3D7D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B43B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46506" y="1821015"/>
            <a:ext cx="15681534" cy="197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-69">
                <a:solidFill>
                  <a:srgbClr val="1B43BD"/>
                </a:solidFill>
                <a:latin typeface="HK Grotesk Bold"/>
              </a:rPr>
              <a:t>Working of AES Symmetric Encryption Algorithm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4831" y="4476396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•AES works on the methods of substitution and permutation.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14831" y="5491855"/>
            <a:ext cx="13690098" cy="9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•The plaintext data is turned into blocks, and then the encryption is applied using the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encryption key.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4831" y="6598495"/>
            <a:ext cx="13690098" cy="9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•The encryption process consists of various sub-processes such as sub bytes, shift rows, mix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columns, and add round keys.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4831" y="7877455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•Depending upon the size of the key, 10, 12, or 14 such rounds are performed.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14831" y="8773663"/>
            <a:ext cx="13690098" cy="9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•The last round doesn’t include the sub-process of mix columns among all other sub-processes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performed to encrypt the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850"/>
            <a:ext cx="1246758" cy="10288849"/>
          </a:xfrm>
          <a:prstGeom prst="rect">
            <a:avLst/>
          </a:prstGeom>
          <a:solidFill>
            <a:srgbClr val="F3D7D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B43B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46506" y="1821015"/>
            <a:ext cx="15380127" cy="197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-69">
                <a:solidFill>
                  <a:srgbClr val="1B43BD"/>
                </a:solidFill>
                <a:latin typeface="HK Grotesk Bold"/>
              </a:rPr>
              <a:t>The Advantage of Using the AES Encryption Algorithm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4831" y="4616767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•It is safe, fast, and flexible.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14831" y="5769305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•Much quicker algorithm compared to DES.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4831" y="6854603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•Multiple key length options are the biggest advantage.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4831" y="7984167"/>
            <a:ext cx="13690098" cy="9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•Like, for 128 bit, about many attempts are needed to break. This makes it very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difficult to hack it as a result it is very safe protocol.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850"/>
            <a:ext cx="1246758" cy="10288849"/>
          </a:xfrm>
          <a:prstGeom prst="rect">
            <a:avLst/>
          </a:prstGeom>
          <a:solidFill>
            <a:srgbClr val="F3D7D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B43B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46506" y="2077123"/>
            <a:ext cx="15380127" cy="996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-69">
                <a:solidFill>
                  <a:srgbClr val="1B43BD"/>
                </a:solidFill>
                <a:latin typeface="HK Grotesk Bold"/>
              </a:rPr>
              <a:t>What is Fernet?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0803" y="4520360"/>
            <a:ext cx="13690098" cy="451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•Fernet is included in the cryptographic library.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450803" y="5641251"/>
            <a:ext cx="13690098" cy="9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•Fernet is an implementation of symmetric (also known as “secret key”) authenticated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cryptography.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0803" y="7196081"/>
            <a:ext cx="13690098" cy="9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•Fernet guarantees that a message encrypted using it cannot be manipulated or read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21212"/>
                </a:solidFill>
                <a:latin typeface="HK Grotesk Light"/>
              </a:rPr>
              <a:t>without the key.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850"/>
            <a:ext cx="1246758" cy="10288849"/>
          </a:xfrm>
          <a:prstGeom prst="rect">
            <a:avLst/>
          </a:prstGeom>
          <a:solidFill>
            <a:srgbClr val="F3D7D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B43BD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141" r="141"/>
          <a:stretch>
            <a:fillRect/>
          </a:stretch>
        </p:blipFill>
        <p:spPr>
          <a:xfrm>
            <a:off x="4311081" y="2159555"/>
            <a:ext cx="7843578" cy="802142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46506" y="1162591"/>
            <a:ext cx="15380127" cy="996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-69">
                <a:solidFill>
                  <a:srgbClr val="1B43BD"/>
                </a:solidFill>
                <a:latin typeface="HK Grotesk Bold"/>
              </a:rPr>
              <a:t>Flow 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44742" y="-1850"/>
            <a:ext cx="1246758" cy="10288849"/>
          </a:xfrm>
          <a:prstGeom prst="rect">
            <a:avLst/>
          </a:prstGeom>
          <a:solidFill>
            <a:srgbClr val="F3D7D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3961765" y="-1849"/>
            <a:ext cx="4329736" cy="4322808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B43B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46506" y="1821015"/>
            <a:ext cx="15380127" cy="100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spc="-69" dirty="0">
                <a:solidFill>
                  <a:srgbClr val="1B43BD"/>
                </a:solidFill>
                <a:latin typeface="HK Grotesk Bold"/>
              </a:rPr>
              <a:t>Snapshot of Code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47800" y="3695700"/>
            <a:ext cx="1837969" cy="451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Encryption :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826047" y="607663"/>
            <a:ext cx="842075" cy="84207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3" name="TextBox 6">
            <a:extLst>
              <a:ext uri="{FF2B5EF4-FFF2-40B4-BE49-F238E27FC236}">
                <a16:creationId xmlns:a16="http://schemas.microsoft.com/office/drawing/2014/main" id="{1BEBE5A9-DC1E-463E-8B1D-915FA87E128C}"/>
              </a:ext>
            </a:extLst>
          </p:cNvPr>
          <p:cNvSpPr txBox="1"/>
          <p:nvPr/>
        </p:nvSpPr>
        <p:spPr>
          <a:xfrm>
            <a:off x="8471205" y="3695700"/>
            <a:ext cx="1837969" cy="451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21212"/>
                </a:solidFill>
                <a:latin typeface="HK Grotesk Light"/>
              </a:rPr>
              <a:t>Decryption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D6A457-DF4D-425A-99A4-B6535DF9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9" y="4838700"/>
            <a:ext cx="6573982" cy="48257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0FB3EB-FDA5-4A35-ACF7-3017C5CB0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05" y="4828309"/>
            <a:ext cx="7365657" cy="48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2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467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HK Grotesk Bold</vt:lpstr>
      <vt:lpstr>Arial</vt:lpstr>
      <vt:lpstr>Calibri</vt:lpstr>
      <vt:lpstr>HK Grotesk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Pink Simple Empowerment Keynote Presentation</dc:title>
  <dc:creator>Smit Shah</dc:creator>
  <cp:lastModifiedBy>jay patel</cp:lastModifiedBy>
  <cp:revision>16</cp:revision>
  <dcterms:created xsi:type="dcterms:W3CDTF">2006-08-16T00:00:00Z</dcterms:created>
  <dcterms:modified xsi:type="dcterms:W3CDTF">2021-03-16T09:35:25Z</dcterms:modified>
  <dc:identifier>DAEXlfWvmvc</dc:identifier>
</cp:coreProperties>
</file>