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29" r:id="rId1"/>
  </p:sldMasterIdLst>
  <p:notesMasterIdLst>
    <p:notesMasterId r:id="rId17"/>
  </p:notesMasterIdLst>
  <p:sldIdLst>
    <p:sldId id="256" r:id="rId2"/>
    <p:sldId id="259" r:id="rId3"/>
    <p:sldId id="258" r:id="rId4"/>
    <p:sldId id="260" r:id="rId5"/>
    <p:sldId id="261" r:id="rId6"/>
    <p:sldId id="268" r:id="rId7"/>
    <p:sldId id="269" r:id="rId8"/>
    <p:sldId id="270" r:id="rId9"/>
    <p:sldId id="271" r:id="rId10"/>
    <p:sldId id="272" r:id="rId11"/>
    <p:sldId id="264" r:id="rId12"/>
    <p:sldId id="263" r:id="rId13"/>
    <p:sldId id="262" r:id="rId14"/>
    <p:sldId id="267" r:id="rId15"/>
    <p:sldId id="266" r:id="rId16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18"/>
      <p:bold r:id="rId19"/>
      <p:italic r:id="rId20"/>
      <p:boldItalic r:id="rId21"/>
    </p:embeddedFont>
    <p:embeddedFont>
      <p:font typeface="Fira Sans Extra Condensed" panose="020B0503050000020004" pitchFamily="34" charset="0"/>
      <p:regular r:id="rId22"/>
      <p:bold r:id="rId23"/>
      <p:italic r:id="rId24"/>
      <p:boldItalic r:id="rId25"/>
    </p:embeddedFont>
    <p:embeddedFont>
      <p:font typeface="Wingdings 2" panose="05020102010507070707" pitchFamily="18" charset="2"/>
      <p:regular r:id="rId26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97" userDrawn="1">
          <p15:clr>
            <a:srgbClr val="A4A3A4"/>
          </p15:clr>
        </p15:guide>
        <p15:guide id="2" pos="286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7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075" y="62"/>
      </p:cViewPr>
      <p:guideLst>
        <p:guide orient="horz" pos="1597"/>
        <p:guide pos="286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9082141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e4a5a2fcff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e4a5a2fcff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e4a5a2fcff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e4a5a2fcff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8685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e4a5a2fcff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e4a5a2fcff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26182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e4a5a2fcff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e4a5a2fcff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26182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e4a5a2fcff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e4a5a2fcff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26182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e4a5a2fcff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e4a5a2fcff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454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2381"/>
            <a:ext cx="9144000" cy="3902869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7501" y="1086861"/>
            <a:ext cx="7929000" cy="2228288"/>
          </a:xfrm>
        </p:spPr>
        <p:txBody>
          <a:bodyPr/>
          <a:lstStyle>
            <a:lvl1pPr>
              <a:defRPr sz="40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7501" y="3960635"/>
            <a:ext cx="7929000" cy="326231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1/23/2024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228879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500" y="3600450"/>
            <a:ext cx="7921064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9144000" cy="360045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7500" y="4025504"/>
            <a:ext cx="7921064" cy="370284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1/23/2024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548043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473773" y="811092"/>
            <a:ext cx="4749312" cy="242939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8239" y="928877"/>
            <a:ext cx="4420380" cy="1984434"/>
          </a:xfrm>
        </p:spPr>
        <p:txBody>
          <a:bodyPr anchor="b"/>
          <a:lstStyle>
            <a:lvl1pPr algn="l">
              <a:defRPr sz="315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9893" y="3332760"/>
            <a:ext cx="4418727" cy="534931"/>
          </a:xfrm>
        </p:spPr>
        <p:txBody>
          <a:bodyPr anchor="t">
            <a:no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5680982" y="811092"/>
            <a:ext cx="2857501" cy="3056599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1/23/2024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508513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855664" y="1714939"/>
            <a:ext cx="3671336" cy="1877979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017817" y="1826968"/>
            <a:ext cx="3286891" cy="1505842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617000" y="1714500"/>
            <a:ext cx="3660225" cy="1721644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1/23/2024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411193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9144000" cy="1639491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231966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5752239" y="334567"/>
            <a:ext cx="3391762" cy="406122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37656" y="439628"/>
            <a:ext cx="1871093" cy="38510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7501" y="334567"/>
            <a:ext cx="4958655" cy="406122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1/23/2024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43597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9144000" cy="1639491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500" y="335391"/>
            <a:ext cx="7928999" cy="7278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4034" y="1666716"/>
            <a:ext cx="7915931" cy="27273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1/23/2024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673032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9144000" cy="3902869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500" y="2213547"/>
            <a:ext cx="7921064" cy="1101600"/>
          </a:xfrm>
        </p:spPr>
        <p:txBody>
          <a:bodyPr anchor="b"/>
          <a:lstStyle>
            <a:lvl1pPr algn="r">
              <a:defRPr sz="36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500" y="3960901"/>
            <a:ext cx="7921064" cy="325466"/>
          </a:xfrm>
        </p:spPr>
        <p:txBody>
          <a:bodyPr anchor="t">
            <a:noAutofit/>
          </a:bodyPr>
          <a:lstStyle>
            <a:lvl1pPr marL="0" indent="0" algn="r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1/23/2024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133725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9144000" cy="1639491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4034" y="1666716"/>
            <a:ext cx="3889405" cy="272907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62" y="1666715"/>
            <a:ext cx="3895937" cy="272907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983738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9144000" cy="1639491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1046" y="1631156"/>
            <a:ext cx="3892393" cy="432197"/>
          </a:xfrm>
        </p:spPr>
        <p:txBody>
          <a:bodyPr anchor="b">
            <a:noAutofit/>
          </a:bodyPr>
          <a:lstStyle>
            <a:lvl1pPr marL="0" indent="0" algn="ctr">
              <a:buNone/>
              <a:defRPr sz="15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1047" y="2063354"/>
            <a:ext cx="3892392" cy="233243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62" y="1631156"/>
            <a:ext cx="3895937" cy="432197"/>
          </a:xfrm>
        </p:spPr>
        <p:txBody>
          <a:bodyPr anchor="b">
            <a:noAutofit/>
          </a:bodyPr>
          <a:lstStyle>
            <a:lvl1pPr marL="0" indent="0" algn="ctr">
              <a:buNone/>
              <a:defRPr sz="15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62" y="2063354"/>
            <a:ext cx="3895937" cy="233243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1/23/2024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929893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9144000" cy="1639491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1/23/2024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292991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1/23/2024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5508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804864" y="334566"/>
            <a:ext cx="2660650" cy="13609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4" y="334566"/>
            <a:ext cx="2660650" cy="1213797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5" y="334567"/>
            <a:ext cx="4689475" cy="40612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4864" y="1695554"/>
            <a:ext cx="2660650" cy="270023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032334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046" y="545642"/>
            <a:ext cx="3639741" cy="1212872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4573588" y="0"/>
            <a:ext cx="4570412" cy="51435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1046" y="1758513"/>
            <a:ext cx="3639741" cy="2637274"/>
          </a:xfrm>
        </p:spPr>
        <p:txBody>
          <a:bodyPr anchor="t"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914358" y="4531022"/>
            <a:ext cx="732659" cy="273844"/>
          </a:xfrm>
        </p:spPr>
        <p:txBody>
          <a:bodyPr/>
          <a:lstStyle/>
          <a:p>
            <a:fld id="{B61BEF0D-F0BB-DE4B-95CE-6DB70DBA9567}" type="datetimeFigureOut">
              <a:rPr lang="en-US" smtClean="0"/>
              <a:t>1/23/2024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42797" y="4531022"/>
            <a:ext cx="247156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647017" y="4436917"/>
            <a:ext cx="796616" cy="367949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247521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7500" y="335391"/>
            <a:ext cx="7928999" cy="727838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500" y="1638301"/>
            <a:ext cx="7922464" cy="275579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636" y="4531022"/>
            <a:ext cx="6483240" cy="27384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675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00969" y="4531022"/>
            <a:ext cx="1007780" cy="27384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675">
                <a:solidFill>
                  <a:schemeClr val="tx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t>1/23/2024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08749" y="4436917"/>
            <a:ext cx="796616" cy="36794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1500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93377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  <p:sldLayoutId id="2147483742" r:id="rId13"/>
    <p:sldLayoutId id="2147483743" r:id="rId14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3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80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210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270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0B45FB5-BF52-63A1-AF1C-317AB60CA7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8101" y="850106"/>
            <a:ext cx="1863922" cy="2983380"/>
          </a:xfrm>
          <a:prstGeom prst="rect">
            <a:avLst/>
          </a:prstGeom>
        </p:spPr>
      </p:pic>
      <p:sp>
        <p:nvSpPr>
          <p:cNvPr id="62" name="Google Shape;62;p17"/>
          <p:cNvSpPr txBox="1">
            <a:spLocks noGrp="1"/>
          </p:cNvSpPr>
          <p:nvPr>
            <p:ph type="ctrTitle"/>
          </p:nvPr>
        </p:nvSpPr>
        <p:spPr>
          <a:xfrm>
            <a:off x="-42859" y="665677"/>
            <a:ext cx="4357688" cy="190607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4400" dirty="0"/>
              <a:t>BLOODLINK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C83750-A92C-071B-4BDC-6601B83738FC}"/>
              </a:ext>
            </a:extLst>
          </p:cNvPr>
          <p:cNvSpPr txBox="1"/>
          <p:nvPr/>
        </p:nvSpPr>
        <p:spPr>
          <a:xfrm flipH="1">
            <a:off x="524349" y="3914775"/>
            <a:ext cx="53564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Sangani</a:t>
            </a:r>
            <a:r>
              <a:rPr lang="en-US" dirty="0"/>
              <a:t> </a:t>
            </a:r>
            <a:r>
              <a:rPr lang="en-US" dirty="0" err="1"/>
              <a:t>Dhruvit</a:t>
            </a:r>
            <a:r>
              <a:rPr lang="en-US" dirty="0"/>
              <a:t> ( 20BEIT30116 )</a:t>
            </a:r>
          </a:p>
          <a:p>
            <a:r>
              <a:rPr lang="en-US" dirty="0" err="1"/>
              <a:t>Lakkad</a:t>
            </a:r>
            <a:r>
              <a:rPr lang="en-US" dirty="0"/>
              <a:t> </a:t>
            </a:r>
            <a:r>
              <a:rPr lang="en-US" dirty="0" err="1"/>
              <a:t>Ankit</a:t>
            </a:r>
            <a:r>
              <a:rPr lang="en-US" dirty="0"/>
              <a:t> ( 20BEIT30042 )</a:t>
            </a:r>
          </a:p>
          <a:p>
            <a:r>
              <a:rPr lang="en-US" dirty="0" err="1"/>
              <a:t>Bodar</a:t>
            </a:r>
            <a:r>
              <a:rPr lang="en-US" dirty="0"/>
              <a:t> Jay ( 20BEIT30015 )</a:t>
            </a:r>
          </a:p>
          <a:p>
            <a:r>
              <a:rPr lang="en-US" dirty="0" err="1"/>
              <a:t>Golakiya</a:t>
            </a:r>
            <a:r>
              <a:rPr lang="en-US" dirty="0"/>
              <a:t> </a:t>
            </a:r>
            <a:r>
              <a:rPr lang="en-US" dirty="0" err="1"/>
              <a:t>Shrenil</a:t>
            </a:r>
            <a:r>
              <a:rPr lang="en-US" dirty="0"/>
              <a:t> ( 20BEIT30032 )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680007-3C60-0D5B-65D9-B100F33AE1D1}"/>
              </a:ext>
            </a:extLst>
          </p:cNvPr>
          <p:cNvSpPr txBox="1"/>
          <p:nvPr/>
        </p:nvSpPr>
        <p:spPr>
          <a:xfrm>
            <a:off x="7467460" y="4514939"/>
            <a:ext cx="1404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G.No:G-93</a:t>
            </a:r>
            <a:endParaRPr lang="en-IN" dirty="0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25388"/>
          </a:xfrm>
        </p:spPr>
        <p:txBody>
          <a:bodyPr anchor="ctr"/>
          <a:lstStyle/>
          <a:p>
            <a:pPr algn="ctr"/>
            <a:r>
              <a:rPr lang="en-US" dirty="0"/>
              <a:t>CAMP DETIALS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6B5179D-061D-96F6-0C29-6BD7D8B4FD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538" y="1735931"/>
            <a:ext cx="7034880" cy="329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060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34353"/>
          </a:xfrm>
        </p:spPr>
        <p:txBody>
          <a:bodyPr anchor="ctr">
            <a:noAutofit/>
          </a:bodyPr>
          <a:lstStyle/>
          <a:p>
            <a:pPr algn="ctr"/>
            <a:r>
              <a:rPr lang="en-US" dirty="0"/>
              <a:t>BASIC PURPOSE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1397577" y="1773382"/>
            <a:ext cx="6822559" cy="2997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6200" marR="491490" algn="just">
              <a:lnSpc>
                <a:spcPct val="150000"/>
              </a:lnSpc>
              <a:spcBef>
                <a:spcPts val="116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</a:rPr>
              <a:t>Efficient Donor Management:</a:t>
            </a:r>
            <a:r>
              <a:rPr lang="en-US" sz="1800" dirty="0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</a:rPr>
              <a:t> Simplify the donor registration process, allowing individuals to create profiles and manage their donation history.</a:t>
            </a:r>
            <a:endParaRPr lang="en-IN" sz="1800" dirty="0">
              <a:effectLst/>
              <a:latin typeface="Fira Sans Extra Condensed" panose="020B0503050000020004" pitchFamily="34" charset="0"/>
              <a:ea typeface="Times New Roman" panose="02020603050405020304" pitchFamily="18" charset="0"/>
            </a:endParaRPr>
          </a:p>
          <a:p>
            <a:pPr marL="285750" indent="-285750" algn="just">
              <a:buFont typeface="Arial" pitchFamily="34" charset="0"/>
              <a:buChar char="•"/>
            </a:pPr>
            <a:endParaRPr lang="en-US" sz="2000" dirty="0">
              <a:latin typeface="Fira Sans Extra Condensed" panose="020B0503050000020004" pitchFamily="34" charset="0"/>
            </a:endParaRPr>
          </a:p>
          <a:p>
            <a:pPr marL="76200" marR="491490" algn="just">
              <a:lnSpc>
                <a:spcPct val="150000"/>
              </a:lnSpc>
              <a:spcBef>
                <a:spcPts val="116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</a:rPr>
              <a:t>Streamlined Blood Donation </a:t>
            </a:r>
            <a:r>
              <a:rPr lang="en-US" sz="1800" b="1" dirty="0" err="1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</a:rPr>
              <a:t>Process:</a:t>
            </a:r>
            <a:r>
              <a:rPr lang="en-US" sz="1800" dirty="0" err="1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</a:rPr>
              <a:t>Enable</a:t>
            </a:r>
            <a:r>
              <a:rPr lang="en-US" sz="1800" dirty="0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</a:rPr>
              <a:t> donors to easily locate nearby blood drives and donation centers through an intuitive interface.</a:t>
            </a:r>
            <a:endParaRPr lang="en-IN" sz="1800" dirty="0">
              <a:effectLst/>
              <a:latin typeface="Fira Sans Extra Condensed" panose="020B0503050000020004" pitchFamily="34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34353"/>
          </a:xfrm>
        </p:spPr>
        <p:txBody>
          <a:bodyPr anchor="ctr">
            <a:noAutofit/>
          </a:bodyPr>
          <a:lstStyle/>
          <a:p>
            <a:pPr algn="ctr"/>
            <a:r>
              <a:rPr lang="en-US" dirty="0"/>
              <a:t>ADVANTAGES OF BLOODLINK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1432430" y="2100263"/>
            <a:ext cx="62553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itchFamily="34" charset="0"/>
              <a:buChar char="•"/>
            </a:pPr>
            <a:r>
              <a:rPr lang="en-US" sz="2000" dirty="0">
                <a:latin typeface="Fira Sans Extra Condensed" charset="0"/>
              </a:rPr>
              <a:t>Patient friendly</a:t>
            </a:r>
            <a:r>
              <a:rPr lang="en-US" sz="2000" b="0" i="0" dirty="0">
                <a:effectLst/>
                <a:latin typeface="Fira Sans Extra Condensed" charset="0"/>
              </a:rPr>
              <a:t>.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en-US" sz="2000" dirty="0">
                <a:latin typeface="Fira Sans Extra Condensed" charset="0"/>
              </a:rPr>
              <a:t>Various Camps which helps to Blood banks</a:t>
            </a:r>
            <a:r>
              <a:rPr lang="en-US" sz="2000" b="0" i="0" dirty="0">
                <a:effectLst/>
                <a:latin typeface="Fira Sans Extra Condensed" charset="0"/>
              </a:rPr>
              <a:t>.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en-US" sz="2000" dirty="0">
                <a:latin typeface="Fira Sans Extra Condensed" charset="0"/>
              </a:rPr>
              <a:t>Understanding of Blood Groups</a:t>
            </a:r>
            <a:r>
              <a:rPr lang="en-US" sz="2000" b="0" i="0" dirty="0">
                <a:effectLst/>
                <a:latin typeface="Fira Sans Extra Condensed" charset="0"/>
              </a:rPr>
              <a:t>.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en-US" sz="2000" b="0" i="0" dirty="0">
                <a:effectLst/>
                <a:latin typeface="Fira Sans Extra Condensed" charset="0"/>
              </a:rPr>
              <a:t>Blood Stock (</a:t>
            </a:r>
            <a:r>
              <a:rPr lang="en-US" sz="2000" b="0" i="0" dirty="0" err="1">
                <a:effectLst/>
                <a:latin typeface="Fira Sans Extra Condensed" charset="0"/>
              </a:rPr>
              <a:t>Avalibility</a:t>
            </a:r>
            <a:r>
              <a:rPr lang="en-US" sz="2000" b="0" i="0" dirty="0">
                <a:effectLst/>
                <a:latin typeface="Fira Sans Extra Condensed" charset="0"/>
              </a:rPr>
              <a:t>).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16423"/>
          </a:xfrm>
        </p:spPr>
        <p:txBody>
          <a:bodyPr anchor="ctr">
            <a:noAutofit/>
          </a:bodyPr>
          <a:lstStyle/>
          <a:p>
            <a:pPr algn="ctr"/>
            <a:r>
              <a:rPr lang="en-US" dirty="0"/>
              <a:t>FUTURE SCOPE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1384588" y="2072986"/>
            <a:ext cx="593667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itchFamily="34" charset="0"/>
              <a:buChar char="•"/>
            </a:pPr>
            <a:r>
              <a:rPr lang="en-US" sz="2000" b="0" i="0" dirty="0">
                <a:effectLst/>
                <a:latin typeface="Fira Sans Extra Condensed" charset="0"/>
              </a:rPr>
              <a:t>To provide more and more satisfaction is the future scope of our website.</a:t>
            </a:r>
          </a:p>
          <a:p>
            <a:pPr marL="285750" indent="-285750" algn="l">
              <a:buFont typeface="Arial" pitchFamily="34" charset="0"/>
              <a:buChar char="•"/>
            </a:pPr>
            <a:endParaRPr lang="en-US" sz="2000" b="0" i="0" dirty="0">
              <a:effectLst/>
              <a:latin typeface="Fira Sans Extra Condensed" charset="0"/>
            </a:endParaRPr>
          </a:p>
          <a:p>
            <a:pPr marL="285750" indent="-285750" algn="l">
              <a:buFont typeface="Arial" pitchFamily="34" charset="0"/>
              <a:buChar char="•"/>
            </a:pPr>
            <a:r>
              <a:rPr lang="en-US" sz="2000" dirty="0">
                <a:latin typeface="Fira Sans Extra Condensed" charset="0"/>
              </a:rPr>
              <a:t>To minimize the website load while more patient occur in  website.</a:t>
            </a:r>
          </a:p>
          <a:p>
            <a:pPr algn="l"/>
            <a:endParaRPr lang="en-US" sz="2000" dirty="0">
              <a:latin typeface="Fira Sans Extra Condensed" charset="0"/>
            </a:endParaRPr>
          </a:p>
          <a:p>
            <a:pPr marL="285750" indent="-285750" algn="l">
              <a:buFont typeface="Arial" pitchFamily="34" charset="0"/>
              <a:buChar char="•"/>
            </a:pPr>
            <a:r>
              <a:rPr lang="en-US" sz="2000" b="0" i="0" dirty="0">
                <a:effectLst/>
                <a:latin typeface="Fira Sans Extra Condensed" charset="0"/>
              </a:rPr>
              <a:t>Try to </a:t>
            </a:r>
            <a:r>
              <a:rPr lang="en-US" sz="2000" dirty="0">
                <a:latin typeface="Fira Sans Extra Condensed" charset="0"/>
              </a:rPr>
              <a:t>Connect more Blood Camps and Frequently organized</a:t>
            </a:r>
            <a:r>
              <a:rPr lang="en-US" sz="2000" b="0" i="0" dirty="0">
                <a:effectLst/>
                <a:latin typeface="Fira Sans Extra Condensed" charset="0"/>
              </a:rPr>
              <a:t>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43317"/>
          </a:xfrm>
        </p:spPr>
        <p:txBody>
          <a:bodyPr anchor="ctr">
            <a:noAutofit/>
          </a:bodyPr>
          <a:lstStyle/>
          <a:p>
            <a:pPr algn="ctr"/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1482219" y="2087273"/>
            <a:ext cx="5936673" cy="21522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development and implementation of a blood bank website represent a significant step toward achieving the goals of efficient blood management, increased donor engagement, and community awareness. The website serves as a dynamic platform that not only facilitates the blood donation process but also educates, engages, and connects donors with the life-saving mission of the blood bank.</a:t>
            </a:r>
          </a:p>
        </p:txBody>
      </p:sp>
    </p:spTree>
    <p:extLst>
      <p:ext uri="{BB962C8B-B14F-4D97-AF65-F5344CB8AC3E}">
        <p14:creationId xmlns:p14="http://schemas.microsoft.com/office/powerpoint/2010/main" val="26415569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915078"/>
            <a:ext cx="9144000" cy="1107996"/>
          </a:xfrm>
          <a:prstGeom prst="rect">
            <a:avLst/>
          </a:prstGeom>
          <a:noFill/>
        </p:spPr>
        <p:txBody>
          <a:bodyPr wrap="square" rtlCol="0" anchor="ctr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 sz="6600" dirty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3999" cy="1416424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970772" y="1984728"/>
            <a:ext cx="7202456" cy="2811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sz="2000" kern="0" dirty="0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 </a:t>
            </a:r>
            <a:r>
              <a:rPr lang="en-US" sz="2000" kern="0" dirty="0" err="1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BloodLink</a:t>
            </a:r>
            <a:r>
              <a:rPr lang="en-US" sz="2000" kern="0" dirty="0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we are dedicated to saving lives through the collection, processing, and distribution of safe and quality blood and blood products. Our mission is to ensure a reliable and readily available supply of blood for patients in need, and we invite you to be a crucial part of this life-saving endeavor.</a:t>
            </a:r>
            <a:endParaRPr lang="en-IN" sz="2000" kern="100" dirty="0">
              <a:effectLst/>
              <a:latin typeface="Fira Sans Extra Condensed" panose="020B05030500000200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90204" pitchFamily="34" charset="0"/>
              <a:buChar char="•"/>
            </a:pPr>
            <a:endParaRPr lang="en-IN" sz="2000" dirty="0">
              <a:latin typeface="Fira Sans Extra Condensed" panose="020B05030500000200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9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44331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dirty="0"/>
              <a:t>SERVICES</a:t>
            </a:r>
          </a:p>
        </p:txBody>
      </p:sp>
      <p:grpSp>
        <p:nvGrpSpPr>
          <p:cNvPr id="404" name="Google Shape;404;p19"/>
          <p:cNvGrpSpPr/>
          <p:nvPr/>
        </p:nvGrpSpPr>
        <p:grpSpPr>
          <a:xfrm>
            <a:off x="6407756" y="4091518"/>
            <a:ext cx="1980300" cy="668401"/>
            <a:chOff x="6698486" y="3766250"/>
            <a:chExt cx="1980300" cy="668401"/>
          </a:xfrm>
        </p:grpSpPr>
        <p:sp>
          <p:nvSpPr>
            <p:cNvPr id="406" name="Google Shape;406;p19"/>
            <p:cNvSpPr txBox="1"/>
            <p:nvPr/>
          </p:nvSpPr>
          <p:spPr>
            <a:xfrm>
              <a:off x="6698486" y="4086051"/>
              <a:ext cx="19803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 panose="020B0604020202090204"/>
                <a:buNone/>
              </a:pPr>
              <a:r>
                <a:rPr lang="en-US" altLang="en-GB" sz="18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VARIOUS CAMPS</a:t>
              </a:r>
            </a:p>
          </p:txBody>
        </p:sp>
        <p:sp>
          <p:nvSpPr>
            <p:cNvPr id="408" name="Google Shape;408;p19"/>
            <p:cNvSpPr/>
            <p:nvPr/>
          </p:nvSpPr>
          <p:spPr>
            <a:xfrm>
              <a:off x="7528762" y="3766250"/>
              <a:ext cx="330755" cy="319800"/>
            </a:xfrm>
            <a:prstGeom prst="rect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4</a:t>
              </a:r>
            </a:p>
          </p:txBody>
        </p:sp>
      </p:grpSp>
      <p:grpSp>
        <p:nvGrpSpPr>
          <p:cNvPr id="409" name="Google Shape;409;p19"/>
          <p:cNvGrpSpPr/>
          <p:nvPr/>
        </p:nvGrpSpPr>
        <p:grpSpPr>
          <a:xfrm>
            <a:off x="669513" y="4091518"/>
            <a:ext cx="1980300" cy="668401"/>
            <a:chOff x="4642698" y="3766250"/>
            <a:chExt cx="1980300" cy="668401"/>
          </a:xfrm>
        </p:grpSpPr>
        <p:sp>
          <p:nvSpPr>
            <p:cNvPr id="411" name="Google Shape;411;p19"/>
            <p:cNvSpPr txBox="1"/>
            <p:nvPr/>
          </p:nvSpPr>
          <p:spPr>
            <a:xfrm>
              <a:off x="4642698" y="4086051"/>
              <a:ext cx="19803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 panose="020B0604020202090204"/>
                <a:buNone/>
              </a:pPr>
              <a:r>
                <a:rPr lang="en-US" altLang="en-GB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BLOOD BANKS</a:t>
              </a:r>
              <a:endParaRPr lang="en-US" altLang="en-GB" sz="18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13" name="Google Shape;413;p19"/>
            <p:cNvSpPr/>
            <p:nvPr/>
          </p:nvSpPr>
          <p:spPr>
            <a:xfrm>
              <a:off x="5472975" y="3766250"/>
              <a:ext cx="319800" cy="319800"/>
            </a:xfrm>
            <a:prstGeom prst="rect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3</a:t>
              </a:r>
            </a:p>
          </p:txBody>
        </p:sp>
      </p:grpSp>
      <p:grpSp>
        <p:nvGrpSpPr>
          <p:cNvPr id="414" name="Google Shape;414;p19"/>
          <p:cNvGrpSpPr/>
          <p:nvPr/>
        </p:nvGrpSpPr>
        <p:grpSpPr>
          <a:xfrm>
            <a:off x="6328155" y="1924717"/>
            <a:ext cx="2139502" cy="668401"/>
            <a:chOff x="6698486" y="3766250"/>
            <a:chExt cx="1980300" cy="668401"/>
          </a:xfrm>
        </p:grpSpPr>
        <p:sp>
          <p:nvSpPr>
            <p:cNvPr id="416" name="Google Shape;416;p19"/>
            <p:cNvSpPr txBox="1"/>
            <p:nvPr/>
          </p:nvSpPr>
          <p:spPr>
            <a:xfrm>
              <a:off x="6698486" y="4086051"/>
              <a:ext cx="19803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100"/>
              </a:pPr>
              <a:r>
                <a:rPr lang="en-US" altLang="en-GB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REQUEST FOR BLOOD</a:t>
              </a:r>
              <a:endParaRPr lang="en-US" altLang="en-GB" b="1" dirty="0">
                <a:latin typeface="Fira Sans Extra Condensed" panose="020B0503050000020004" pitchFamily="34" charset="0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18" name="Google Shape;418;p19"/>
            <p:cNvSpPr/>
            <p:nvPr/>
          </p:nvSpPr>
          <p:spPr>
            <a:xfrm>
              <a:off x="7528763" y="3766250"/>
              <a:ext cx="319800" cy="319800"/>
            </a:xfrm>
            <a:prstGeom prst="rect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</a:t>
              </a:r>
            </a:p>
          </p:txBody>
        </p:sp>
      </p:grpSp>
      <p:grpSp>
        <p:nvGrpSpPr>
          <p:cNvPr id="419" name="Google Shape;419;p19"/>
          <p:cNvGrpSpPr/>
          <p:nvPr/>
        </p:nvGrpSpPr>
        <p:grpSpPr>
          <a:xfrm>
            <a:off x="669513" y="1924717"/>
            <a:ext cx="1980300" cy="668401"/>
            <a:chOff x="4642698" y="3766250"/>
            <a:chExt cx="1980300" cy="668401"/>
          </a:xfrm>
        </p:grpSpPr>
        <p:sp>
          <p:nvSpPr>
            <p:cNvPr id="421" name="Google Shape;421;p19"/>
            <p:cNvSpPr txBox="1"/>
            <p:nvPr/>
          </p:nvSpPr>
          <p:spPr>
            <a:xfrm>
              <a:off x="4642698" y="4086051"/>
              <a:ext cx="19803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 panose="020B0604020202090204"/>
                <a:buNone/>
              </a:pPr>
              <a:r>
                <a:rPr lang="en-US" altLang="en-GB" sz="1800" b="1" dirty="0">
                  <a:latin typeface="Fira Sans Extra Condensed" panose="020B0503050000020004" pitchFamily="34" charset="0"/>
                  <a:ea typeface="Fira Sans Extra Condensed"/>
                  <a:cs typeface="Fira Sans Extra Condensed"/>
                  <a:sym typeface="Fira Sans Extra Condensed"/>
                </a:rPr>
                <a:t>DONATIONS</a:t>
              </a:r>
            </a:p>
          </p:txBody>
        </p:sp>
        <p:sp>
          <p:nvSpPr>
            <p:cNvPr id="423" name="Google Shape;423;p19"/>
            <p:cNvSpPr/>
            <p:nvPr/>
          </p:nvSpPr>
          <p:spPr>
            <a:xfrm>
              <a:off x="5472975" y="3766250"/>
              <a:ext cx="319800" cy="319800"/>
            </a:xfrm>
            <a:prstGeom prst="rect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DD855C37-C421-9A8C-B616-DBB56F4092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3914" y="2701243"/>
            <a:ext cx="4950619" cy="114740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07458"/>
          </a:xfrm>
        </p:spPr>
        <p:txBody>
          <a:bodyPr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2800" b="1" dirty="0">
                <a:effectLst/>
                <a:ea typeface="Calibri" panose="020F0502020204030204" pitchFamily="34" charset="0"/>
                <a:cs typeface="Shruti" panose="02000500000000000000" pitchFamily="34" charset="0"/>
              </a:rPr>
              <a:t>SOFTWARE REQUIREMENTS (DEVELOPERS)</a:t>
            </a:r>
            <a:endParaRPr lang="en-IN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1142888" y="1864592"/>
            <a:ext cx="452684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buFont typeface="Wingdings" panose="05000000000000000000" pitchFamily="2" charset="2"/>
              <a:buChar char=""/>
            </a:pPr>
            <a:r>
              <a:rPr lang="en-US" dirty="0">
                <a:effectLst/>
                <a:latin typeface="Fira Sans Extra Condensed" charset="0"/>
                <a:ea typeface="Calibri" panose="020F0502020204030204" pitchFamily="34" charset="0"/>
                <a:cs typeface="Shruti" panose="02000500000000000000" pitchFamily="34" charset="0"/>
              </a:rPr>
              <a:t>Front end</a:t>
            </a:r>
            <a:endParaRPr lang="en-IN" dirty="0">
              <a:effectLst/>
              <a:latin typeface="Fira Sans Extra Condensed" charset="0"/>
              <a:ea typeface="Calibri" panose="020F0502020204030204" pitchFamily="34" charset="0"/>
              <a:cs typeface="Shruti" panose="02000500000000000000" pitchFamily="34" charset="0"/>
            </a:endParaRPr>
          </a:p>
          <a:p>
            <a:pPr marL="742950" lvl="1" indent="-285750" algn="just">
              <a:buFont typeface="Courier New" panose="02070409020205090404" pitchFamily="49" charset="0"/>
              <a:buChar char="o"/>
              <a:tabLst>
                <a:tab pos="533400" algn="l"/>
              </a:tabLst>
            </a:pPr>
            <a:r>
              <a:rPr lang="en-US" dirty="0">
                <a:latin typeface="Fira Sans Extra Condensed" charset="0"/>
                <a:ea typeface="Calibri" panose="020F0502020204030204" pitchFamily="34" charset="0"/>
                <a:cs typeface="Shruti" panose="02000500000000000000" pitchFamily="34" charset="0"/>
              </a:rPr>
              <a:t>HTML</a:t>
            </a:r>
          </a:p>
          <a:p>
            <a:pPr marL="742950" lvl="1" indent="-285750" algn="just">
              <a:buFont typeface="Courier New" panose="02070409020205090404" pitchFamily="49" charset="0"/>
              <a:buChar char="o"/>
              <a:tabLst>
                <a:tab pos="533400" algn="l"/>
              </a:tabLst>
            </a:pPr>
            <a:r>
              <a:rPr lang="en-US" dirty="0">
                <a:effectLst/>
                <a:latin typeface="Fira Sans Extra Condensed" charset="0"/>
                <a:ea typeface="Calibri" panose="020F0502020204030204" pitchFamily="34" charset="0"/>
                <a:cs typeface="Shruti" panose="02000500000000000000" pitchFamily="34" charset="0"/>
              </a:rPr>
              <a:t>CSS</a:t>
            </a:r>
          </a:p>
          <a:p>
            <a:pPr marL="742950" lvl="1" indent="-285750" algn="just">
              <a:buFont typeface="Courier New" panose="02070409020205090404" pitchFamily="49" charset="0"/>
              <a:buChar char="o"/>
              <a:tabLst>
                <a:tab pos="533400" algn="l"/>
              </a:tabLst>
            </a:pPr>
            <a:r>
              <a:rPr lang="en-US" dirty="0">
                <a:latin typeface="Fira Sans Extra Condensed" charset="0"/>
                <a:ea typeface="Calibri" panose="020F0502020204030204" pitchFamily="34" charset="0"/>
                <a:cs typeface="Shruti" panose="02000500000000000000" pitchFamily="34" charset="0"/>
              </a:rPr>
              <a:t>React.js</a:t>
            </a:r>
            <a:endParaRPr lang="en-IN" dirty="0">
              <a:effectLst/>
              <a:latin typeface="Fira Sans Extra Condensed" charset="0"/>
              <a:ea typeface="Calibri" panose="020F0502020204030204" pitchFamily="34" charset="0"/>
              <a:cs typeface="Shruti" panose="02000500000000000000" pitchFamily="34" charset="0"/>
            </a:endParaRPr>
          </a:p>
          <a:p>
            <a:pPr marL="342900" lvl="0" indent="-342900" algn="just">
              <a:buFont typeface="Wingdings" panose="05000000000000000000" pitchFamily="2" charset="2"/>
              <a:buChar char=""/>
            </a:pPr>
            <a:r>
              <a:rPr lang="en-US" dirty="0">
                <a:effectLst/>
                <a:latin typeface="Fira Sans Extra Condensed" charset="0"/>
                <a:ea typeface="Calibri" panose="020F0502020204030204" pitchFamily="34" charset="0"/>
                <a:cs typeface="Shruti" panose="02000500000000000000" pitchFamily="34" charset="0"/>
              </a:rPr>
              <a:t>Back end</a:t>
            </a:r>
            <a:endParaRPr lang="en-IN" dirty="0">
              <a:effectLst/>
              <a:latin typeface="Fira Sans Extra Condensed" charset="0"/>
              <a:ea typeface="Calibri" panose="020F0502020204030204" pitchFamily="34" charset="0"/>
              <a:cs typeface="Shruti" panose="02000500000000000000" pitchFamily="34" charset="0"/>
            </a:endParaRPr>
          </a:p>
          <a:p>
            <a:pPr marL="742950" lvl="1" indent="-285750" algn="just">
              <a:buFont typeface="Courier New" panose="02070409020205090404" pitchFamily="49" charset="0"/>
              <a:buChar char="o"/>
              <a:tabLst>
                <a:tab pos="533400" algn="l"/>
              </a:tabLst>
            </a:pPr>
            <a:r>
              <a:rPr lang="en-US" dirty="0">
                <a:effectLst/>
                <a:latin typeface="Fira Sans Extra Condensed" charset="0"/>
                <a:ea typeface="Calibri" panose="020F0502020204030204" pitchFamily="34" charset="0"/>
                <a:cs typeface="Shruti" panose="02000500000000000000" pitchFamily="34" charset="0"/>
              </a:rPr>
              <a:t>Node JS </a:t>
            </a:r>
          </a:p>
          <a:p>
            <a:pPr marL="742950" lvl="1" indent="-285750" algn="just">
              <a:buFont typeface="Courier New" panose="02070409020205090404" pitchFamily="49" charset="0"/>
              <a:buChar char="o"/>
              <a:tabLst>
                <a:tab pos="533400" algn="l"/>
              </a:tabLst>
            </a:pPr>
            <a:r>
              <a:rPr lang="en-US" dirty="0">
                <a:effectLst/>
                <a:latin typeface="Fira Sans Extra Condensed" charset="0"/>
                <a:ea typeface="Calibri" panose="020F0502020204030204" pitchFamily="34" charset="0"/>
                <a:cs typeface="Shruti" panose="02000500000000000000" pitchFamily="34" charset="0"/>
              </a:rPr>
              <a:t>Express </a:t>
            </a:r>
            <a:r>
              <a:rPr lang="en-US" dirty="0" err="1">
                <a:effectLst/>
                <a:latin typeface="Fira Sans Extra Condensed" charset="0"/>
                <a:ea typeface="Calibri" panose="020F0502020204030204" pitchFamily="34" charset="0"/>
                <a:cs typeface="Shruti" panose="02000500000000000000" pitchFamily="34" charset="0"/>
              </a:rPr>
              <a:t>Js</a:t>
            </a:r>
            <a:endParaRPr lang="en-IN" dirty="0">
              <a:effectLst/>
              <a:latin typeface="Fira Sans Extra Condensed" charset="0"/>
              <a:ea typeface="Calibri" panose="020F0502020204030204" pitchFamily="34" charset="0"/>
              <a:cs typeface="Shruti" panose="02000500000000000000" pitchFamily="34" charset="0"/>
            </a:endParaRPr>
          </a:p>
          <a:p>
            <a:pPr marL="342900" lvl="0" indent="-342900" algn="just">
              <a:buFont typeface="Wingdings" panose="05000000000000000000" pitchFamily="2" charset="2"/>
              <a:buChar char=""/>
            </a:pPr>
            <a:r>
              <a:rPr lang="en-US" dirty="0">
                <a:effectLst/>
                <a:latin typeface="Fira Sans Extra Condensed" charset="0"/>
                <a:ea typeface="Calibri" panose="020F0502020204030204" pitchFamily="34" charset="0"/>
                <a:cs typeface="Shruti" panose="02000500000000000000" pitchFamily="34" charset="0"/>
              </a:rPr>
              <a:t>Database</a:t>
            </a:r>
            <a:endParaRPr lang="en-IN" dirty="0">
              <a:effectLst/>
              <a:latin typeface="Fira Sans Extra Condensed" charset="0"/>
              <a:ea typeface="Calibri" panose="020F0502020204030204" pitchFamily="34" charset="0"/>
              <a:cs typeface="Shruti" panose="02000500000000000000" pitchFamily="34" charset="0"/>
            </a:endParaRPr>
          </a:p>
          <a:p>
            <a:pPr marL="742950" lvl="1" indent="-285750" algn="just">
              <a:buFont typeface="Courier New" panose="02070409020205090404" pitchFamily="49" charset="0"/>
              <a:buChar char="o"/>
              <a:tabLst>
                <a:tab pos="533400" algn="l"/>
              </a:tabLst>
            </a:pPr>
            <a:r>
              <a:rPr lang="en-US" dirty="0" err="1">
                <a:effectLst/>
                <a:latin typeface="Fira Sans Extra Condensed" charset="0"/>
                <a:ea typeface="Calibri" panose="020F0502020204030204" pitchFamily="34" charset="0"/>
                <a:cs typeface="Shruti" panose="02000500000000000000" pitchFamily="34" charset="0"/>
              </a:rPr>
              <a:t>MongoDB</a:t>
            </a:r>
            <a:r>
              <a:rPr lang="en-US" dirty="0">
                <a:effectLst/>
                <a:latin typeface="Fira Sans Extra Condensed" charset="0"/>
                <a:ea typeface="Calibri" panose="020F0502020204030204" pitchFamily="34" charset="0"/>
                <a:cs typeface="Shruti" panose="02000500000000000000" pitchFamily="34" charset="0"/>
              </a:rPr>
              <a:t>(Mongoose)</a:t>
            </a:r>
            <a:endParaRPr lang="en-IN" dirty="0">
              <a:effectLst/>
              <a:latin typeface="Fira Sans Extra Condensed" charset="0"/>
              <a:ea typeface="Calibri" panose="020F0502020204030204" pitchFamily="34" charset="0"/>
              <a:cs typeface="Shruti" panose="02000500000000000000" pitchFamily="34" charset="0"/>
            </a:endParaRPr>
          </a:p>
          <a:p>
            <a:pPr marL="342900" lvl="0" indent="-342900" algn="just">
              <a:buFont typeface="Wingdings" panose="05000000000000000000" pitchFamily="2" charset="2"/>
              <a:buChar char=""/>
            </a:pPr>
            <a:r>
              <a:rPr lang="en-US" dirty="0">
                <a:effectLst/>
                <a:latin typeface="Fira Sans Extra Condensed" charset="0"/>
                <a:ea typeface="Calibri" panose="020F0502020204030204" pitchFamily="34" charset="0"/>
                <a:cs typeface="Shruti" panose="02000500000000000000" pitchFamily="34" charset="0"/>
              </a:rPr>
              <a:t>Software</a:t>
            </a:r>
            <a:endParaRPr lang="en-IN" dirty="0">
              <a:effectLst/>
              <a:latin typeface="Fira Sans Extra Condensed" charset="0"/>
              <a:ea typeface="Calibri" panose="020F0502020204030204" pitchFamily="34" charset="0"/>
              <a:cs typeface="Shruti" panose="02000500000000000000" pitchFamily="34" charset="0"/>
            </a:endParaRPr>
          </a:p>
          <a:p>
            <a:pPr marL="742950" lvl="1" indent="-285750" algn="just">
              <a:buFont typeface="Courier New" panose="02070409020205090404" pitchFamily="49" charset="0"/>
              <a:buChar char="o"/>
              <a:tabLst>
                <a:tab pos="533400" algn="l"/>
              </a:tabLst>
            </a:pPr>
            <a:r>
              <a:rPr lang="en-US" dirty="0">
                <a:effectLst/>
                <a:latin typeface="Fira Sans Extra Condensed" charset="0"/>
                <a:ea typeface="Calibri" panose="020F0502020204030204" pitchFamily="34" charset="0"/>
                <a:cs typeface="Shruti" panose="02000500000000000000" pitchFamily="34" charset="0"/>
              </a:rPr>
              <a:t>Vs code </a:t>
            </a:r>
            <a:endParaRPr lang="en-SG" dirty="0">
              <a:effectLst/>
              <a:latin typeface="Fira Sans Extra Condensed" charset="0"/>
              <a:ea typeface="Calibri" panose="020F0502020204030204" pitchFamily="34" charset="0"/>
              <a:cs typeface="Shruti" panose="02000500000000000000" pitchFamily="34" charset="0"/>
            </a:endParaRPr>
          </a:p>
          <a:p>
            <a:pPr marL="742950" lvl="1" indent="-285750" algn="just">
              <a:spcAft>
                <a:spcPts val="1000"/>
              </a:spcAft>
              <a:buFont typeface="Courier New" panose="02070409020205090404" pitchFamily="49" charset="0"/>
              <a:buChar char="o"/>
              <a:tabLst>
                <a:tab pos="533400" algn="l"/>
              </a:tabLst>
            </a:pPr>
            <a:r>
              <a:rPr lang="en-IN" dirty="0">
                <a:latin typeface="Fira Sans Extra Condensed" charset="0"/>
                <a:ea typeface="Calibri" panose="020F0502020204030204" pitchFamily="34" charset="0"/>
                <a:cs typeface="Shruti" panose="02000500000000000000" pitchFamily="34" charset="0"/>
              </a:rPr>
              <a:t>chrome</a:t>
            </a:r>
          </a:p>
        </p:txBody>
      </p:sp>
      <p:pic>
        <p:nvPicPr>
          <p:cNvPr id="5" name="Picture 4" descr="nodejs-1-logo-png-transparen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6620" y="1912620"/>
            <a:ext cx="1989455" cy="1220470"/>
          </a:xfrm>
          <a:prstGeom prst="rect">
            <a:avLst/>
          </a:prstGeom>
        </p:spPr>
      </p:pic>
      <p:pic>
        <p:nvPicPr>
          <p:cNvPr id="7" name="Picture 6" descr="icons8-visual-studio-code-2019-1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5720" y="3253105"/>
            <a:ext cx="800100" cy="800100"/>
          </a:xfrm>
          <a:prstGeom prst="rect">
            <a:avLst/>
          </a:prstGeom>
        </p:spPr>
      </p:pic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5D87F9FA-08B9-C9E6-DFCE-504C6757E7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0186" y="2751326"/>
            <a:ext cx="1602581" cy="100355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04170"/>
          </a:xfrm>
        </p:spPr>
        <p:txBody>
          <a:bodyPr anchor="ctr">
            <a:noAutofit/>
          </a:bodyPr>
          <a:lstStyle/>
          <a:p>
            <a:pPr algn="ctr"/>
            <a:r>
              <a:rPr lang="en-US" dirty="0">
                <a:ea typeface="Calibri" panose="020F0502020204030204" pitchFamily="34" charset="0"/>
                <a:cs typeface="Shruti" panose="02000500000000000000" pitchFamily="34" charset="0"/>
              </a:rPr>
              <a:t>HARDWARE REQUIREMENTS (DEVELOPERS)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1492110" y="1747069"/>
            <a:ext cx="4686151" cy="3567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 algn="just">
              <a:lnSpc>
                <a:spcPct val="115000"/>
              </a:lnSpc>
              <a:buFont typeface="Arial" pitchFamily="34" charset="0"/>
              <a:buChar char="•"/>
            </a:pPr>
            <a:r>
              <a:rPr lang="en-US" sz="1200" dirty="0">
                <a:effectLst/>
                <a:latin typeface="Fira Sans Extra Condensed" charset="0"/>
                <a:ea typeface="Calibri" panose="020F0502020204030204" pitchFamily="34" charset="0"/>
                <a:cs typeface="Arial" pitchFamily="34" charset="0"/>
              </a:rPr>
              <a:t>Processor </a:t>
            </a:r>
            <a:endParaRPr lang="en-IN" sz="1200" dirty="0">
              <a:effectLst/>
              <a:latin typeface="Fira Sans Extra Condensed" charset="0"/>
              <a:ea typeface="Calibri" panose="020F0502020204030204" pitchFamily="34" charset="0"/>
              <a:cs typeface="Arial" pitchFamily="34" charset="0"/>
            </a:endParaRPr>
          </a:p>
          <a:p>
            <a:pPr marL="628650" lvl="1" indent="-171450" algn="just">
              <a:lnSpc>
                <a:spcPct val="115000"/>
              </a:lnSpc>
              <a:buFont typeface="Arial" pitchFamily="34" charset="0"/>
              <a:buChar char="•"/>
              <a:tabLst>
                <a:tab pos="533400" algn="l"/>
              </a:tabLst>
            </a:pPr>
            <a:r>
              <a:rPr lang="en-US" sz="1200" dirty="0">
                <a:effectLst/>
                <a:latin typeface="Fira Sans Extra Condensed" charset="0"/>
                <a:ea typeface="Calibri" panose="020F0502020204030204" pitchFamily="34" charset="0"/>
                <a:cs typeface="Arial" pitchFamily="34" charset="0"/>
              </a:rPr>
              <a:t>Recommended: Windows/ Intel i5</a:t>
            </a:r>
            <a:endParaRPr lang="en-IN" sz="1200" dirty="0">
              <a:effectLst/>
              <a:latin typeface="Fira Sans Extra Condensed" charset="0"/>
              <a:ea typeface="Calibri" panose="020F0502020204030204" pitchFamily="34" charset="0"/>
              <a:cs typeface="Arial" pitchFamily="34" charset="0"/>
            </a:endParaRPr>
          </a:p>
          <a:p>
            <a:pPr marL="628650" lvl="1" indent="-171450" algn="just">
              <a:lnSpc>
                <a:spcPct val="115000"/>
              </a:lnSpc>
              <a:buFont typeface="Arial" pitchFamily="34" charset="0"/>
              <a:buChar char="•"/>
              <a:tabLst>
                <a:tab pos="533400" algn="l"/>
              </a:tabLst>
            </a:pPr>
            <a:r>
              <a:rPr lang="en-US" sz="1200" dirty="0">
                <a:effectLst/>
                <a:latin typeface="Fira Sans Extra Condensed" charset="0"/>
                <a:ea typeface="Calibri" panose="020F0502020204030204" pitchFamily="34" charset="0"/>
                <a:cs typeface="Arial" pitchFamily="34" charset="0"/>
              </a:rPr>
              <a:t>Minimum: </a:t>
            </a:r>
            <a:r>
              <a:rPr lang="en-SG" sz="1200" dirty="0">
                <a:effectLst/>
                <a:latin typeface="Fira Sans Extra Condensed" charset="0"/>
                <a:ea typeface="Calibri" panose="020F0502020204030204" pitchFamily="34" charset="0"/>
                <a:cs typeface="Arial" pitchFamily="34" charset="0"/>
              </a:rPr>
              <a:t>Intel</a:t>
            </a:r>
            <a:r>
              <a:rPr lang="en-US" sz="1200" dirty="0">
                <a:effectLst/>
                <a:latin typeface="Fira Sans Extra Condensed" charset="0"/>
                <a:ea typeface="Calibri" panose="020F0502020204030204" pitchFamily="34" charset="0"/>
                <a:cs typeface="Arial" pitchFamily="34" charset="0"/>
              </a:rPr>
              <a:t> i5</a:t>
            </a:r>
            <a:endParaRPr lang="en-IN" sz="1200" dirty="0">
              <a:effectLst/>
              <a:latin typeface="Fira Sans Extra Condensed" charset="0"/>
              <a:ea typeface="Calibri" panose="020F0502020204030204" pitchFamily="34" charset="0"/>
              <a:cs typeface="Arial" pitchFamily="34" charset="0"/>
            </a:endParaRPr>
          </a:p>
          <a:p>
            <a:pPr marL="171450" lvl="0" indent="-171450" algn="just">
              <a:lnSpc>
                <a:spcPct val="115000"/>
              </a:lnSpc>
              <a:buFont typeface="Arial" pitchFamily="34" charset="0"/>
              <a:buChar char="•"/>
            </a:pPr>
            <a:r>
              <a:rPr lang="en-US" sz="1200" dirty="0">
                <a:effectLst/>
                <a:latin typeface="Fira Sans Extra Condensed" charset="0"/>
                <a:ea typeface="Calibri" panose="020F0502020204030204" pitchFamily="34" charset="0"/>
                <a:cs typeface="Arial" pitchFamily="34" charset="0"/>
              </a:rPr>
              <a:t>System type </a:t>
            </a:r>
            <a:endParaRPr lang="en-IN" sz="1200" dirty="0">
              <a:effectLst/>
              <a:latin typeface="Fira Sans Extra Condensed" charset="0"/>
              <a:ea typeface="Calibri" panose="020F0502020204030204" pitchFamily="34" charset="0"/>
              <a:cs typeface="Arial" pitchFamily="34" charset="0"/>
            </a:endParaRPr>
          </a:p>
          <a:p>
            <a:pPr marL="628650" lvl="1" indent="-171450" algn="just">
              <a:lnSpc>
                <a:spcPct val="115000"/>
              </a:lnSpc>
              <a:buFont typeface="Arial" pitchFamily="34" charset="0"/>
              <a:buChar char="•"/>
              <a:tabLst>
                <a:tab pos="533400" algn="l"/>
              </a:tabLst>
            </a:pPr>
            <a:r>
              <a:rPr lang="en-US" sz="1200" dirty="0">
                <a:effectLst/>
                <a:latin typeface="Fira Sans Extra Condensed" charset="0"/>
                <a:ea typeface="Calibri" panose="020F0502020204030204" pitchFamily="34" charset="0"/>
                <a:cs typeface="Arial" pitchFamily="34" charset="0"/>
              </a:rPr>
              <a:t>64 bit</a:t>
            </a:r>
            <a:endParaRPr lang="en-IN" sz="1200" dirty="0">
              <a:effectLst/>
              <a:latin typeface="Fira Sans Extra Condensed" charset="0"/>
              <a:ea typeface="Calibri" panose="020F0502020204030204" pitchFamily="34" charset="0"/>
              <a:cs typeface="Arial" pitchFamily="34" charset="0"/>
            </a:endParaRPr>
          </a:p>
          <a:p>
            <a:pPr marL="171450" lvl="0" indent="-171450" algn="just">
              <a:lnSpc>
                <a:spcPct val="115000"/>
              </a:lnSpc>
              <a:buFont typeface="Arial" pitchFamily="34" charset="0"/>
              <a:buChar char="•"/>
            </a:pPr>
            <a:r>
              <a:rPr lang="en-US" sz="1200" dirty="0">
                <a:effectLst/>
                <a:latin typeface="Fira Sans Extra Condensed" charset="0"/>
                <a:ea typeface="Calibri" panose="020F0502020204030204" pitchFamily="34" charset="0"/>
                <a:cs typeface="Arial" pitchFamily="34" charset="0"/>
              </a:rPr>
              <a:t>CPU </a:t>
            </a:r>
            <a:endParaRPr lang="en-IN" sz="1200" dirty="0">
              <a:effectLst/>
              <a:latin typeface="Fira Sans Extra Condensed" charset="0"/>
              <a:ea typeface="Calibri" panose="020F0502020204030204" pitchFamily="34" charset="0"/>
              <a:cs typeface="Arial" pitchFamily="34" charset="0"/>
            </a:endParaRPr>
          </a:p>
          <a:p>
            <a:pPr marL="628650" lvl="1" indent="-171450" algn="just">
              <a:lnSpc>
                <a:spcPct val="115000"/>
              </a:lnSpc>
              <a:buFont typeface="Arial" pitchFamily="34" charset="0"/>
              <a:buChar char="•"/>
              <a:tabLst>
                <a:tab pos="533400" algn="l"/>
              </a:tabLst>
            </a:pPr>
            <a:r>
              <a:rPr lang="en-US" sz="1200" dirty="0">
                <a:effectLst/>
                <a:latin typeface="Fira Sans Extra Condensed" charset="0"/>
                <a:ea typeface="Calibri" panose="020F0502020204030204" pitchFamily="34" charset="0"/>
                <a:cs typeface="Arial" pitchFamily="34" charset="0"/>
              </a:rPr>
              <a:t>8-core/4- core</a:t>
            </a:r>
            <a:endParaRPr lang="en-IN" sz="1200" dirty="0">
              <a:effectLst/>
              <a:latin typeface="Fira Sans Extra Condensed" charset="0"/>
              <a:ea typeface="Calibri" panose="020F0502020204030204" pitchFamily="34" charset="0"/>
              <a:cs typeface="Arial" pitchFamily="34" charset="0"/>
            </a:endParaRPr>
          </a:p>
          <a:p>
            <a:pPr marL="171450" lvl="0" indent="-171450" algn="just">
              <a:lnSpc>
                <a:spcPct val="115000"/>
              </a:lnSpc>
              <a:buFont typeface="Arial" pitchFamily="34" charset="0"/>
              <a:buChar char="•"/>
            </a:pPr>
            <a:r>
              <a:rPr lang="en-US" sz="1200" dirty="0">
                <a:effectLst/>
                <a:latin typeface="Fira Sans Extra Condensed" charset="0"/>
                <a:ea typeface="Calibri" panose="020F0502020204030204" pitchFamily="34" charset="0"/>
                <a:cs typeface="Arial" pitchFamily="34" charset="0"/>
              </a:rPr>
              <a:t>GPU</a:t>
            </a:r>
            <a:endParaRPr lang="en-IN" sz="1200" dirty="0">
              <a:effectLst/>
              <a:latin typeface="Fira Sans Extra Condensed" charset="0"/>
              <a:ea typeface="Calibri" panose="020F0502020204030204" pitchFamily="34" charset="0"/>
              <a:cs typeface="Arial" pitchFamily="34" charset="0"/>
            </a:endParaRPr>
          </a:p>
          <a:p>
            <a:pPr marL="628650" lvl="1" indent="-171450" algn="just">
              <a:lnSpc>
                <a:spcPct val="115000"/>
              </a:lnSpc>
              <a:buFont typeface="Arial" pitchFamily="34" charset="0"/>
              <a:buChar char="•"/>
              <a:tabLst>
                <a:tab pos="533400" algn="l"/>
              </a:tabLst>
            </a:pPr>
            <a:r>
              <a:rPr lang="en-US" sz="1200" dirty="0">
                <a:effectLst/>
                <a:latin typeface="Fira Sans Extra Condensed" charset="0"/>
                <a:ea typeface="Calibri" panose="020F0502020204030204" pitchFamily="34" charset="0"/>
                <a:cs typeface="Arial" pitchFamily="34" charset="0"/>
              </a:rPr>
              <a:t>Minimum : </a:t>
            </a:r>
            <a:r>
              <a:rPr lang="en-SG" sz="1200" dirty="0">
                <a:effectLst/>
                <a:latin typeface="Fira Sans Extra Condensed" charset="0"/>
                <a:ea typeface="Calibri" panose="020F0502020204030204" pitchFamily="34" charset="0"/>
                <a:cs typeface="Arial" pitchFamily="34" charset="0"/>
              </a:rPr>
              <a:t>Intel UHD</a:t>
            </a:r>
            <a:endParaRPr lang="en-IN" sz="1200" dirty="0">
              <a:effectLst/>
              <a:latin typeface="Fira Sans Extra Condensed" charset="0"/>
              <a:ea typeface="Calibri" panose="020F0502020204030204" pitchFamily="34" charset="0"/>
              <a:cs typeface="Arial" pitchFamily="34" charset="0"/>
            </a:endParaRPr>
          </a:p>
          <a:p>
            <a:pPr marL="628650" lvl="1" indent="-171450" algn="just">
              <a:lnSpc>
                <a:spcPct val="115000"/>
              </a:lnSpc>
              <a:buFont typeface="Arial" pitchFamily="34" charset="0"/>
              <a:buChar char="•"/>
              <a:tabLst>
                <a:tab pos="533400" algn="l"/>
              </a:tabLst>
            </a:pPr>
            <a:r>
              <a:rPr lang="en-US" sz="1200" dirty="0">
                <a:effectLst/>
                <a:latin typeface="Fira Sans Extra Condensed" charset="0"/>
                <a:ea typeface="Calibri" panose="020F0502020204030204" pitchFamily="34" charset="0"/>
                <a:cs typeface="Arial" pitchFamily="34" charset="0"/>
              </a:rPr>
              <a:t>Recommended</a:t>
            </a:r>
            <a:r>
              <a:rPr lang="en-SG" sz="1200" dirty="0">
                <a:effectLst/>
                <a:latin typeface="Fira Sans Extra Condensed" charset="0"/>
                <a:ea typeface="Calibri" panose="020F0502020204030204" pitchFamily="34" charset="0"/>
                <a:cs typeface="Arial" pitchFamily="34" charset="0"/>
              </a:rPr>
              <a:t>: </a:t>
            </a:r>
            <a:r>
              <a:rPr lang="en-US" sz="1200" dirty="0">
                <a:effectLst/>
                <a:latin typeface="Fira Sans Extra Condensed" charset="0"/>
                <a:ea typeface="Calibri" panose="020F0502020204030204" pitchFamily="34" charset="0"/>
                <a:cs typeface="Arial" pitchFamily="34" charset="0"/>
              </a:rPr>
              <a:t>Nvidia  2 GB</a:t>
            </a:r>
            <a:endParaRPr lang="en-IN" sz="1200" dirty="0">
              <a:effectLst/>
              <a:latin typeface="Fira Sans Extra Condensed" charset="0"/>
              <a:ea typeface="Calibri" panose="020F0502020204030204" pitchFamily="34" charset="0"/>
              <a:cs typeface="Arial" pitchFamily="34" charset="0"/>
            </a:endParaRPr>
          </a:p>
          <a:p>
            <a:pPr marL="171450" lvl="0" indent="-171450" algn="just">
              <a:lnSpc>
                <a:spcPct val="115000"/>
              </a:lnSpc>
              <a:buFont typeface="Arial" pitchFamily="34" charset="0"/>
              <a:buChar char="•"/>
            </a:pPr>
            <a:r>
              <a:rPr lang="en-US" sz="1200" dirty="0">
                <a:effectLst/>
                <a:latin typeface="Fira Sans Extra Condensed" charset="0"/>
                <a:ea typeface="Calibri" panose="020F0502020204030204" pitchFamily="34" charset="0"/>
                <a:cs typeface="Arial" pitchFamily="34" charset="0"/>
              </a:rPr>
              <a:t>RAM </a:t>
            </a:r>
            <a:endParaRPr lang="en-IN" sz="1200" dirty="0">
              <a:effectLst/>
              <a:latin typeface="Fira Sans Extra Condensed" charset="0"/>
              <a:ea typeface="Calibri" panose="020F0502020204030204" pitchFamily="34" charset="0"/>
              <a:cs typeface="Arial" pitchFamily="34" charset="0"/>
            </a:endParaRPr>
          </a:p>
          <a:p>
            <a:pPr marL="628650" lvl="1" indent="-171450" algn="just">
              <a:lnSpc>
                <a:spcPct val="115000"/>
              </a:lnSpc>
              <a:buFont typeface="Arial" pitchFamily="34" charset="0"/>
              <a:buChar char="•"/>
              <a:tabLst>
                <a:tab pos="533400" algn="l"/>
              </a:tabLst>
            </a:pPr>
            <a:r>
              <a:rPr lang="en-US" sz="1200" dirty="0">
                <a:effectLst/>
                <a:latin typeface="Fira Sans Extra Condensed" charset="0"/>
                <a:ea typeface="Calibri" panose="020F0502020204030204" pitchFamily="34" charset="0"/>
                <a:cs typeface="Arial" pitchFamily="34" charset="0"/>
              </a:rPr>
              <a:t>Minimum:4GB</a:t>
            </a:r>
            <a:endParaRPr lang="en-IN" sz="1200" dirty="0">
              <a:effectLst/>
              <a:latin typeface="Fira Sans Extra Condensed" charset="0"/>
              <a:ea typeface="Calibri" panose="020F0502020204030204" pitchFamily="34" charset="0"/>
              <a:cs typeface="Arial" pitchFamily="34" charset="0"/>
            </a:endParaRPr>
          </a:p>
          <a:p>
            <a:pPr marL="628650" lvl="1" indent="-171450" algn="just">
              <a:lnSpc>
                <a:spcPct val="115000"/>
              </a:lnSpc>
              <a:buFont typeface="Arial" pitchFamily="34" charset="0"/>
              <a:buChar char="•"/>
              <a:tabLst>
                <a:tab pos="533400" algn="l"/>
              </a:tabLst>
            </a:pPr>
            <a:r>
              <a:rPr lang="en-US" sz="1200" dirty="0">
                <a:effectLst/>
                <a:latin typeface="Fira Sans Extra Condensed" charset="0"/>
                <a:ea typeface="Calibri" panose="020F0502020204030204" pitchFamily="34" charset="0"/>
                <a:cs typeface="Arial" pitchFamily="34" charset="0"/>
              </a:rPr>
              <a:t>Recommended: 8GB</a:t>
            </a:r>
            <a:endParaRPr lang="en-IN" sz="1200" dirty="0">
              <a:effectLst/>
              <a:latin typeface="Fira Sans Extra Condensed" charset="0"/>
              <a:ea typeface="Calibri" panose="020F0502020204030204" pitchFamily="34" charset="0"/>
              <a:cs typeface="Arial" pitchFamily="34" charset="0"/>
            </a:endParaRPr>
          </a:p>
          <a:p>
            <a:pPr marL="171450" lvl="0" indent="-171450" algn="just">
              <a:lnSpc>
                <a:spcPct val="115000"/>
              </a:lnSpc>
              <a:buFont typeface="Arial" pitchFamily="34" charset="0"/>
              <a:buChar char="•"/>
            </a:pPr>
            <a:r>
              <a:rPr lang="en-US" sz="1200" dirty="0">
                <a:effectLst/>
                <a:latin typeface="Fira Sans Extra Condensed" charset="0"/>
                <a:ea typeface="Calibri" panose="020F0502020204030204" pitchFamily="34" charset="0"/>
                <a:cs typeface="Arial" pitchFamily="34" charset="0"/>
              </a:rPr>
              <a:t>STORAGE</a:t>
            </a:r>
            <a:endParaRPr lang="en-IN" sz="1200" dirty="0">
              <a:effectLst/>
              <a:latin typeface="Fira Sans Extra Condensed" charset="0"/>
              <a:ea typeface="Calibri" panose="020F0502020204030204" pitchFamily="34" charset="0"/>
              <a:cs typeface="Arial" pitchFamily="34" charset="0"/>
            </a:endParaRPr>
          </a:p>
          <a:p>
            <a:pPr marL="628650" lvl="1" indent="-171450" algn="just">
              <a:lnSpc>
                <a:spcPct val="115000"/>
              </a:lnSpc>
              <a:spcAft>
                <a:spcPts val="1000"/>
              </a:spcAft>
              <a:buFont typeface="Arial" pitchFamily="34" charset="0"/>
              <a:buChar char="•"/>
              <a:tabLst>
                <a:tab pos="533400" algn="l"/>
              </a:tabLst>
            </a:pPr>
            <a:r>
              <a:rPr lang="en-US" sz="1200" dirty="0">
                <a:effectLst/>
                <a:latin typeface="Fira Sans Extra Condensed" charset="0"/>
                <a:ea typeface="Calibri" panose="020F0502020204030204" pitchFamily="34" charset="0"/>
                <a:cs typeface="Arial" pitchFamily="34" charset="0"/>
              </a:rPr>
              <a:t>256 GB SSD</a:t>
            </a:r>
            <a:endParaRPr lang="en-IN" sz="1200" dirty="0">
              <a:effectLst/>
              <a:latin typeface="Fira Sans Extra Condensed" charset="0"/>
              <a:ea typeface="Calibri" panose="020F0502020204030204" pitchFamily="34" charset="0"/>
              <a:cs typeface="Arial" pitchFamily="34" charset="0"/>
            </a:endParaRPr>
          </a:p>
          <a:p>
            <a:pPr algn="just"/>
            <a:endParaRPr lang="en-IN" sz="10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0" y="12325"/>
            <a:ext cx="9144000" cy="1425387"/>
          </a:xfrm>
        </p:spPr>
        <p:txBody>
          <a:bodyPr anchor="ctr"/>
          <a:lstStyle/>
          <a:p>
            <a:pPr algn="ctr"/>
            <a:r>
              <a:rPr lang="en-US" altLang="en-GB" dirty="0"/>
              <a:t>LANDING PAGE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E79043-52C5-51F6-529E-8AF371E3D5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8763" y="1721644"/>
            <a:ext cx="5862400" cy="329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62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25387"/>
          </a:xfrm>
        </p:spPr>
        <p:txBody>
          <a:bodyPr anchor="ctr"/>
          <a:lstStyle/>
          <a:p>
            <a:pPr algn="ctr"/>
            <a:r>
              <a:rPr lang="en-US" altLang="en-GB" dirty="0"/>
              <a:t>DONATION PROCESS</a:t>
            </a:r>
            <a:endParaRPr lang="en-IN" dirty="0"/>
          </a:p>
        </p:txBody>
      </p:sp>
      <p:sp>
        <p:nvSpPr>
          <p:cNvPr id="6" name="Google Shape;256;p19"/>
          <p:cNvSpPr txBox="1">
            <a:spLocks/>
          </p:cNvSpPr>
          <p:nvPr/>
        </p:nvSpPr>
        <p:spPr>
          <a:xfrm>
            <a:off x="0" y="0"/>
            <a:ext cx="9144000" cy="1425388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342900" rtl="0" eaLnBrk="1" latinLnBrk="0" hangingPunct="1">
              <a:spcBef>
                <a:spcPct val="0"/>
              </a:spcBef>
              <a:buNone/>
              <a:defRPr sz="3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spcBef>
                <a:spcPts val="0"/>
              </a:spcBef>
            </a:pPr>
            <a:endParaRPr lang="en-US" altLang="en-GB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42604B6-D726-6F6F-ABBB-A1E6DEDB61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0163" y="1735931"/>
            <a:ext cx="5862400" cy="329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578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25388"/>
          </a:xfrm>
        </p:spPr>
        <p:txBody>
          <a:bodyPr anchor="ctr"/>
          <a:lstStyle/>
          <a:p>
            <a:pPr algn="ctr"/>
            <a:r>
              <a:rPr lang="en-US" altLang="en-GB" dirty="0"/>
              <a:t>REGISTER FOR PATIENT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B90FA5-7B1B-C9F2-D219-6049E9E8D5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0800" y="1785938"/>
            <a:ext cx="5862400" cy="329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050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25388"/>
          </a:xfrm>
        </p:spPr>
        <p:txBody>
          <a:bodyPr anchor="ctr"/>
          <a:lstStyle/>
          <a:p>
            <a:pPr algn="ctr"/>
            <a:r>
              <a:rPr lang="en-US" dirty="0"/>
              <a:t>PATIENT DETAILS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A25E0D-A04D-F154-FEBE-3DE865829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858" y="1806819"/>
            <a:ext cx="6530407" cy="329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53698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261</TotalTime>
  <Words>354</Words>
  <Application>Microsoft Office PowerPoint</Application>
  <PresentationFormat>On-screen Show (16:9)</PresentationFormat>
  <Paragraphs>69</Paragraphs>
  <Slides>15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Wingdings</vt:lpstr>
      <vt:lpstr>Courier New</vt:lpstr>
      <vt:lpstr>Calibri</vt:lpstr>
      <vt:lpstr>Wingdings 2</vt:lpstr>
      <vt:lpstr>Fira Sans Extra Condensed</vt:lpstr>
      <vt:lpstr>Century Gothic</vt:lpstr>
      <vt:lpstr>Quotable</vt:lpstr>
      <vt:lpstr>BLOODLINK</vt:lpstr>
      <vt:lpstr>INTRODUCTION</vt:lpstr>
      <vt:lpstr>SERVICES</vt:lpstr>
      <vt:lpstr>SOFTWARE REQUIREMENTS (DEVELOPERS)</vt:lpstr>
      <vt:lpstr>HARDWARE REQUIREMENTS (DEVELOPERS)</vt:lpstr>
      <vt:lpstr>LANDING PAGE</vt:lpstr>
      <vt:lpstr>DONATION PROCESS</vt:lpstr>
      <vt:lpstr>REGISTER FOR PATIENT</vt:lpstr>
      <vt:lpstr>PATIENT DETAILS</vt:lpstr>
      <vt:lpstr>CAMP DETIALS</vt:lpstr>
      <vt:lpstr>BASIC PURPOSE</vt:lpstr>
      <vt:lpstr>ADVANTAGES OF BLOODLINK</vt:lpstr>
      <vt:lpstr>FUTURE SCOPE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 Computer Parts</dc:title>
  <dc:creator>Dell</dc:creator>
  <cp:lastModifiedBy>sangani dhruvit</cp:lastModifiedBy>
  <cp:revision>38</cp:revision>
  <dcterms:created xsi:type="dcterms:W3CDTF">2022-02-08T04:50:06Z</dcterms:created>
  <dcterms:modified xsi:type="dcterms:W3CDTF">2024-01-23T04:05:33Z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1033-3.2.0.6370</vt:lpwstr>
  </property>
</Properties>
</file>