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385" r:id="rId6"/>
    <p:sldId id="386" r:id="rId7"/>
    <p:sldId id="390" r:id="rId8"/>
    <p:sldId id="391" r:id="rId9"/>
    <p:sldId id="392" r:id="rId10"/>
    <p:sldId id="394" r:id="rId11"/>
    <p:sldId id="395" r:id="rId12"/>
    <p:sldId id="393" r:id="rId13"/>
    <p:sldId id="396" r:id="rId14"/>
    <p:sldId id="397" r:id="rId15"/>
    <p:sldId id="399" r:id="rId16"/>
    <p:sldId id="398" r:id="rId17"/>
    <p:sldId id="405" r:id="rId18"/>
    <p:sldId id="401" r:id="rId19"/>
    <p:sldId id="402" r:id="rId20"/>
    <p:sldId id="403" r:id="rId21"/>
    <p:sldId id="404" r:id="rId22"/>
    <p:sldId id="400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DDB29AC-F108-42C6-9A87-7ED856E463A7}">
          <p14:sldIdLst>
            <p14:sldId id="256"/>
            <p14:sldId id="385"/>
            <p14:sldId id="386"/>
            <p14:sldId id="390"/>
            <p14:sldId id="391"/>
            <p14:sldId id="392"/>
            <p14:sldId id="394"/>
            <p14:sldId id="395"/>
            <p14:sldId id="393"/>
            <p14:sldId id="396"/>
            <p14:sldId id="397"/>
            <p14:sldId id="399"/>
            <p14:sldId id="398"/>
            <p14:sldId id="405"/>
            <p14:sldId id="401"/>
            <p14:sldId id="402"/>
            <p14:sldId id="403"/>
            <p14:sldId id="404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66"/>
    <a:srgbClr val="FF6699"/>
    <a:srgbClr val="CC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3708" autoAdjust="0"/>
  </p:normalViewPr>
  <p:slideViewPr>
    <p:cSldViewPr snapToGrid="0">
      <p:cViewPr varScale="1">
        <p:scale>
          <a:sx n="107" d="100"/>
          <a:sy n="107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30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08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14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50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04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832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013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765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9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17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93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72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48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69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39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93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69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91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7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428878" y="1448475"/>
            <a:ext cx="8185179" cy="1836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Database Connectivity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6D8B-EC0C-460E-B14B-24D653A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7" y="3524206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906309" y="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Retrieving data from the table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F61BC-2563-4AE3-A6E9-1D3A66317C1A}"/>
              </a:ext>
            </a:extLst>
          </p:cNvPr>
          <p:cNvSpPr txBox="1"/>
          <p:nvPr/>
        </p:nvSpPr>
        <p:spPr>
          <a:xfrm>
            <a:off x="1217852" y="728535"/>
            <a:ext cx="65666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2000" b="1" dirty="0" err="1">
                <a:solidFill>
                  <a:srgbClr val="0000FF"/>
                </a:solidFill>
                <a:latin typeface=""/>
              </a:rPr>
              <a:t>mysql.connector</a:t>
            </a:r>
            <a:endParaRPr lang="en-IN" sz="2000" b="1" dirty="0">
              <a:solidFill>
                <a:srgbClr val="0000FF"/>
              </a:solidFill>
              <a:latin typeface=""/>
            </a:endParaRP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en-IN" sz="2000" dirty="0">
                <a:latin typeface=""/>
              </a:rPr>
              <a:t>  con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mysql.connector.connect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</a:t>
            </a:r>
          </a:p>
          <a:p>
            <a:r>
              <a:rPr lang="en-IN" sz="2000" dirty="0">
                <a:latin typeface=""/>
              </a:rPr>
              <a:t>  host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"localhost",</a:t>
            </a:r>
          </a:p>
          <a:p>
            <a:r>
              <a:rPr lang="en-IN" sz="2000" dirty="0">
                <a:latin typeface=""/>
              </a:rPr>
              <a:t>  user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"root",</a:t>
            </a:r>
          </a:p>
          <a:p>
            <a:r>
              <a:rPr lang="en-IN" sz="2000" dirty="0">
                <a:latin typeface=""/>
              </a:rPr>
              <a:t>  password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"",</a:t>
            </a:r>
          </a:p>
          <a:p>
            <a:r>
              <a:rPr lang="en-IN" sz="2000" dirty="0">
                <a:latin typeface=""/>
              </a:rPr>
              <a:t>  database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"college"</a:t>
            </a:r>
          </a:p>
          <a:p>
            <a:r>
              <a:rPr lang="en-IN" sz="2000" dirty="0">
                <a:latin typeface=""/>
              </a:rPr>
              <a:t>  )</a:t>
            </a: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"Connection Established Successfully")</a:t>
            </a:r>
          </a:p>
          <a:p>
            <a:r>
              <a:rPr lang="en-IN" sz="2000" dirty="0">
                <a:latin typeface=""/>
              </a:rPr>
              <a:t>  </a:t>
            </a:r>
            <a:endParaRPr lang="en-IN" sz="2000" i="1" dirty="0">
              <a:solidFill>
                <a:srgbClr val="408080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4926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906309" y="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Retrieving data from the table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9FBBA-A8B9-471A-99C0-04921FC0623D}"/>
              </a:ext>
            </a:extLst>
          </p:cNvPr>
          <p:cNvSpPr txBox="1"/>
          <p:nvPr/>
        </p:nvSpPr>
        <p:spPr>
          <a:xfrm>
            <a:off x="543974" y="440503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#creating the cursor object  </a:t>
            </a:r>
          </a:p>
          <a:p>
            <a:r>
              <a:rPr lang="en-IN" sz="1600" dirty="0">
                <a:latin typeface=""/>
              </a:rPr>
              <a:t>  cur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con.cursor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  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print(cur)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i="1" dirty="0">
                <a:solidFill>
                  <a:srgbClr val="408080"/>
                </a:solidFill>
                <a:latin typeface=""/>
              </a:rPr>
              <a:t>#id,name,sem,city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dirty="0" err="1">
                <a:latin typeface=""/>
              </a:rPr>
              <a:t>sql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"select * from student"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dirty="0" err="1">
                <a:latin typeface=""/>
              </a:rPr>
              <a:t>cur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.execute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sql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600" dirty="0">
                <a:latin typeface=""/>
              </a:rPr>
              <a:t>  result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cur.fetchall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sz="1600" dirty="0">
                <a:latin typeface="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"ID    Name     Sem   City")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for row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result: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i="1" dirty="0">
                <a:solidFill>
                  <a:srgbClr val="408080"/>
                </a:solidFill>
                <a:latin typeface=""/>
              </a:rPr>
              <a:t>#print(row)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>
                <a:solidFill>
                  <a:srgbClr val="BB6688"/>
                </a:solidFill>
                <a:latin typeface=""/>
              </a:rPr>
              <a:t>%d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   </a:t>
            </a:r>
            <a:r>
              <a:rPr lang="en-US" sz="1600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   </a:t>
            </a:r>
            <a:r>
              <a:rPr lang="en-US" sz="1600" b="1" dirty="0">
                <a:solidFill>
                  <a:srgbClr val="BB6688"/>
                </a:solidFill>
                <a:latin typeface=""/>
              </a:rPr>
              <a:t>%d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  </a:t>
            </a:r>
            <a:r>
              <a:rPr lang="en-US" sz="1600" b="1" dirty="0">
                <a:solidFill>
                  <a:srgbClr val="BB6688"/>
                </a:solidFill>
                <a:latin typeface=""/>
              </a:rPr>
              <a:t>%s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%(row[0],row[1],row[2],row[3])) 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except: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"Connection Error")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finally: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if con: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dirty="0" err="1">
                <a:latin typeface=""/>
              </a:rPr>
              <a:t>con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"Resources Released")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FC5A5-501C-44D5-8D20-D68F6D2F8325}"/>
              </a:ext>
            </a:extLst>
          </p:cNvPr>
          <p:cNvSpPr txBox="1"/>
          <p:nvPr/>
        </p:nvSpPr>
        <p:spPr>
          <a:xfrm>
            <a:off x="5239593" y="1621825"/>
            <a:ext cx="37304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Connection Established Successfully</a:t>
            </a:r>
          </a:p>
          <a:p>
            <a:r>
              <a:rPr lang="en-US" dirty="0" err="1">
                <a:solidFill>
                  <a:srgbClr val="FF6600"/>
                </a:solidFill>
              </a:rPr>
              <a:t>MySQLCursor</a:t>
            </a:r>
            <a:r>
              <a:rPr lang="en-US" dirty="0">
                <a:solidFill>
                  <a:srgbClr val="FF6600"/>
                </a:solidFill>
              </a:rPr>
              <a:t>: (Nothing executed yet)</a:t>
            </a:r>
          </a:p>
          <a:p>
            <a:r>
              <a:rPr lang="en-US" dirty="0">
                <a:solidFill>
                  <a:srgbClr val="FF6600"/>
                </a:solidFill>
              </a:rPr>
              <a:t>ID    Name     Sem   City</a:t>
            </a:r>
          </a:p>
          <a:p>
            <a:r>
              <a:rPr lang="en-US" dirty="0">
                <a:solidFill>
                  <a:srgbClr val="FF6600"/>
                </a:solidFill>
              </a:rPr>
              <a:t>1    Rakesh    2   Baroda</a:t>
            </a:r>
          </a:p>
          <a:p>
            <a:r>
              <a:rPr lang="en-US" dirty="0">
                <a:solidFill>
                  <a:srgbClr val="FF6600"/>
                </a:solidFill>
              </a:rPr>
              <a:t>2    Mahesh    3   Pune</a:t>
            </a:r>
          </a:p>
          <a:p>
            <a:r>
              <a:rPr lang="en-US" dirty="0">
                <a:solidFill>
                  <a:srgbClr val="FF6600"/>
                </a:solidFill>
              </a:rPr>
              <a:t>Resources Released</a:t>
            </a:r>
            <a:endParaRPr lang="en-IN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906309" y="-113288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Updating data in the table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AF44D-B6A1-4302-B099-6712E26EC22D}"/>
              </a:ext>
            </a:extLst>
          </p:cNvPr>
          <p:cNvSpPr txBox="1"/>
          <p:nvPr/>
        </p:nvSpPr>
        <p:spPr>
          <a:xfrm>
            <a:off x="214439" y="191442"/>
            <a:ext cx="457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mysql.connector</a:t>
            </a:r>
            <a:endParaRPr lang="en-IN" b="1" dirty="0">
              <a:solidFill>
                <a:srgbClr val="0000FF"/>
              </a:solidFill>
              <a:latin typeface=""/>
            </a:endParaRP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en-IN" dirty="0">
                <a:latin typeface=""/>
              </a:rPr>
              <a:t>  con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mysql.connector.connect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</a:p>
          <a:p>
            <a:r>
              <a:rPr lang="en-IN" dirty="0">
                <a:latin typeface=""/>
              </a:rPr>
              <a:t>  host</a:t>
            </a:r>
            <a:r>
              <a:rPr lang="en-IN" dirty="0">
                <a:solidFill>
                  <a:srgbClr val="666666"/>
                </a:solidFill>
                <a:latin typeface=""/>
              </a:rPr>
              <a:t>=</a:t>
            </a:r>
            <a:r>
              <a:rPr lang="en-IN" dirty="0">
                <a:solidFill>
                  <a:srgbClr val="BA2121"/>
                </a:solidFill>
                <a:latin typeface=""/>
              </a:rPr>
              <a:t>"localhost",</a:t>
            </a:r>
          </a:p>
          <a:p>
            <a:r>
              <a:rPr lang="en-IN" dirty="0">
                <a:latin typeface=""/>
              </a:rPr>
              <a:t>  user</a:t>
            </a:r>
            <a:r>
              <a:rPr lang="en-IN" dirty="0">
                <a:solidFill>
                  <a:srgbClr val="666666"/>
                </a:solidFill>
                <a:latin typeface=""/>
              </a:rPr>
              <a:t>=</a:t>
            </a:r>
            <a:r>
              <a:rPr lang="en-IN" dirty="0">
                <a:solidFill>
                  <a:srgbClr val="BA2121"/>
                </a:solidFill>
                <a:latin typeface=""/>
              </a:rPr>
              <a:t>"root",</a:t>
            </a:r>
          </a:p>
          <a:p>
            <a:r>
              <a:rPr lang="en-IN" dirty="0">
                <a:latin typeface=""/>
              </a:rPr>
              <a:t>  password</a:t>
            </a:r>
            <a:r>
              <a:rPr lang="en-IN" dirty="0">
                <a:solidFill>
                  <a:srgbClr val="666666"/>
                </a:solidFill>
                <a:latin typeface=""/>
              </a:rPr>
              <a:t>=</a:t>
            </a:r>
            <a:r>
              <a:rPr lang="en-IN" dirty="0">
                <a:solidFill>
                  <a:srgbClr val="BA2121"/>
                </a:solidFill>
                <a:latin typeface=""/>
              </a:rPr>
              <a:t>"",</a:t>
            </a:r>
          </a:p>
          <a:p>
            <a:r>
              <a:rPr lang="en-IN" dirty="0">
                <a:latin typeface=""/>
              </a:rPr>
              <a:t>  database</a:t>
            </a:r>
            <a:r>
              <a:rPr lang="en-IN" dirty="0">
                <a:solidFill>
                  <a:srgbClr val="666666"/>
                </a:solidFill>
                <a:latin typeface=""/>
              </a:rPr>
              <a:t>=</a:t>
            </a:r>
            <a:r>
              <a:rPr lang="en-IN" dirty="0">
                <a:solidFill>
                  <a:srgbClr val="BA2121"/>
                </a:solidFill>
                <a:latin typeface=""/>
              </a:rPr>
              <a:t>"college"</a:t>
            </a:r>
          </a:p>
          <a:p>
            <a:r>
              <a:rPr lang="en-IN" dirty="0">
                <a:latin typeface=""/>
              </a:rPr>
              <a:t>  )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"Connection Established Successfully")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#creating the cursor object  </a:t>
            </a:r>
          </a:p>
          <a:p>
            <a:r>
              <a:rPr lang="en-IN" dirty="0">
                <a:latin typeface=""/>
              </a:rPr>
              <a:t>  cur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con.cursor</a:t>
            </a:r>
            <a:r>
              <a:rPr lang="en-IN" dirty="0">
                <a:solidFill>
                  <a:srgbClr val="666666"/>
                </a:solidFill>
                <a:latin typeface=""/>
              </a:rPr>
              <a:t>()  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print(cur)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#id,name,sem,city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dirty="0" err="1">
                <a:latin typeface=""/>
              </a:rPr>
              <a:t>sql</a:t>
            </a:r>
            <a:r>
              <a:rPr lang="en-US" dirty="0">
                <a:solidFill>
                  <a:srgbClr val="666666"/>
                </a:solidFill>
                <a:latin typeface=""/>
              </a:rPr>
              <a:t>=</a:t>
            </a:r>
            <a:r>
              <a:rPr lang="en-US" dirty="0">
                <a:solidFill>
                  <a:srgbClr val="BA2121"/>
                </a:solidFill>
                <a:latin typeface=""/>
              </a:rPr>
              <a:t>"update student set city='Baroda' where city='Mumbai'"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dirty="0" err="1">
                <a:latin typeface=""/>
              </a:rPr>
              <a:t>cur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.execute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sql</a:t>
            </a:r>
            <a:r>
              <a:rPr lang="en-IN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print(cur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.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rowcount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,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"Records updated")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except: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"Connection Error")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finally: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if con: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dirty="0" err="1">
                <a:latin typeface=""/>
              </a:rPr>
              <a:t>con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IN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"Resources Released")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78E-549F-47CE-9BEA-59F795C09A60}"/>
              </a:ext>
            </a:extLst>
          </p:cNvPr>
          <p:cNvSpPr txBox="1"/>
          <p:nvPr/>
        </p:nvSpPr>
        <p:spPr>
          <a:xfrm>
            <a:off x="5381204" y="1355793"/>
            <a:ext cx="37627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Connection Established Successfully</a:t>
            </a:r>
          </a:p>
          <a:p>
            <a:r>
              <a:rPr lang="en-US" dirty="0" err="1"/>
              <a:t>MySQLCursor</a:t>
            </a:r>
            <a:r>
              <a:rPr lang="en-US" dirty="0"/>
              <a:t>: (Nothing executed yet)</a:t>
            </a:r>
          </a:p>
          <a:p>
            <a:r>
              <a:rPr lang="en-US" dirty="0"/>
              <a:t>1 Records updated</a:t>
            </a:r>
          </a:p>
          <a:p>
            <a:r>
              <a:rPr lang="en-US" dirty="0"/>
              <a:t>Resources Released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8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906309" y="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Queries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870F6-6765-44AB-844D-1A3CDC1FB7D9}"/>
              </a:ext>
            </a:extLst>
          </p:cNvPr>
          <p:cNvSpPr txBox="1"/>
          <p:nvPr/>
        </p:nvSpPr>
        <p:spPr>
          <a:xfrm>
            <a:off x="675685" y="855091"/>
            <a:ext cx="7408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"SELECT * FROM customers WHERE address =‘</a:t>
            </a:r>
            <a:r>
              <a:rPr lang="en-US" sz="1600" dirty="0" err="1"/>
              <a:t>Parsiwada,Andheri</a:t>
            </a:r>
            <a:r>
              <a:rPr lang="en-US" sz="1600" dirty="0"/>
              <a:t>(E)'"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C3F2F-5B85-47A7-8204-8235F59C6430}"/>
              </a:ext>
            </a:extLst>
          </p:cNvPr>
          <p:cNvSpPr txBox="1"/>
          <p:nvPr/>
        </p:nvSpPr>
        <p:spPr>
          <a:xfrm>
            <a:off x="788974" y="1688570"/>
            <a:ext cx="7294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"DELETE FROM customers WHERE address = ’42,Carter </a:t>
            </a:r>
            <a:r>
              <a:rPr lang="en-US" dirty="0" err="1"/>
              <a:t>Road,Bandra</a:t>
            </a:r>
            <a:r>
              <a:rPr lang="en-US" dirty="0"/>
              <a:t>(W)'"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CDA87-3577-4A8B-A580-18CB194ED289}"/>
              </a:ext>
            </a:extLst>
          </p:cNvPr>
          <p:cNvSpPr txBox="1"/>
          <p:nvPr/>
        </p:nvSpPr>
        <p:spPr>
          <a:xfrm>
            <a:off x="906309" y="25958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"DROP TABLE customers"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E7883-E0CD-4B52-BD03-A0B5E8844974}"/>
              </a:ext>
            </a:extLst>
          </p:cNvPr>
          <p:cNvSpPr txBox="1"/>
          <p:nvPr/>
        </p:nvSpPr>
        <p:spPr>
          <a:xfrm>
            <a:off x="906308" y="3503204"/>
            <a:ext cx="7687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"UPDATE customers SET address = ’23,Beach </a:t>
            </a:r>
            <a:r>
              <a:rPr lang="en-US" dirty="0" err="1"/>
              <a:t>Heaven,Juhu</a:t>
            </a:r>
            <a:r>
              <a:rPr lang="en-US" dirty="0"/>
              <a:t> </a:t>
            </a:r>
            <a:r>
              <a:rPr lang="en-US" dirty="0" err="1"/>
              <a:t>Koliwada</a:t>
            </a:r>
            <a:r>
              <a:rPr lang="en-US" dirty="0"/>
              <a:t>' WHERE address = ’45,Sea </a:t>
            </a:r>
            <a:r>
              <a:rPr lang="en-US" dirty="0" err="1"/>
              <a:t>Queen,SNDT</a:t>
            </a:r>
            <a:r>
              <a:rPr lang="en-US" dirty="0"/>
              <a:t>'"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3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Tkinter with MySQL</a:t>
            </a:r>
          </a:p>
        </p:txBody>
      </p:sp>
    </p:spTree>
    <p:extLst>
      <p:ext uri="{BB962C8B-B14F-4D97-AF65-F5344CB8AC3E}">
        <p14:creationId xmlns:p14="http://schemas.microsoft.com/office/powerpoint/2010/main" val="34155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906309" y="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Login Form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1B893-AE95-435F-A065-1179E09EDA8E}"/>
              </a:ext>
            </a:extLst>
          </p:cNvPr>
          <p:cNvSpPr txBox="1"/>
          <p:nvPr/>
        </p:nvSpPr>
        <p:spPr>
          <a:xfrm>
            <a:off x="1363507" y="728535"/>
            <a:ext cx="58303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tkinter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mysql.connector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 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submitact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():     </a:t>
            </a:r>
          </a:p>
          <a:p>
            <a:r>
              <a:rPr lang="en-IN" sz="1600" dirty="0">
                <a:latin typeface=""/>
              </a:rPr>
              <a:t>    user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Username.get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dirty="0" err="1">
                <a:latin typeface=""/>
              </a:rPr>
              <a:t>passw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password.get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#print(f"The name entered by you is {user} {</a:t>
            </a:r>
            <a:r>
              <a:rPr lang="en-US" sz="1600" i="1" dirty="0" err="1">
                <a:solidFill>
                  <a:srgbClr val="408080"/>
                </a:solidFill>
                <a:latin typeface=""/>
              </a:rPr>
              <a:t>passw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}")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dirty="0" err="1">
                <a:latin typeface=""/>
              </a:rPr>
              <a:t>logintodb</a:t>
            </a:r>
            <a:r>
              <a:rPr lang="en-IN" sz="1600" dirty="0">
                <a:latin typeface=""/>
              </a:rPr>
              <a:t>(user, </a:t>
            </a:r>
            <a:r>
              <a:rPr lang="en-IN" sz="1600" dirty="0" err="1">
                <a:latin typeface=""/>
              </a:rPr>
              <a:t>passw</a:t>
            </a:r>
            <a:r>
              <a:rPr lang="en-IN" sz="1600" dirty="0">
                <a:latin typeface=""/>
              </a:rPr>
              <a:t>)  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logintodb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(user,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passw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1600" dirty="0">
                <a:latin typeface=""/>
              </a:rPr>
              <a:t>    con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mysql.connector.connect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</a:p>
          <a:p>
            <a:r>
              <a:rPr lang="en-IN" sz="1600" dirty="0">
                <a:latin typeface=""/>
              </a:rPr>
              <a:t>              host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"localhost",</a:t>
            </a:r>
          </a:p>
          <a:p>
            <a:r>
              <a:rPr lang="en-IN" sz="1600" dirty="0">
                <a:latin typeface=""/>
              </a:rPr>
              <a:t>              user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"root",</a:t>
            </a:r>
          </a:p>
          <a:p>
            <a:r>
              <a:rPr lang="en-IN" sz="1600" dirty="0">
                <a:latin typeface=""/>
              </a:rPr>
              <a:t>              password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"",</a:t>
            </a:r>
          </a:p>
          <a:p>
            <a:r>
              <a:rPr lang="en-IN" sz="1600" dirty="0">
                <a:latin typeface=""/>
              </a:rPr>
              <a:t>              database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"college"</a:t>
            </a:r>
          </a:p>
          <a:p>
            <a:r>
              <a:rPr lang="en-IN" sz="1600" dirty="0">
                <a:latin typeface=""/>
              </a:rPr>
              <a:t>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397444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906309" y="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Login Form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19A92-EFF4-4131-B61B-81F07EEAAE07}"/>
              </a:ext>
            </a:extLst>
          </p:cNvPr>
          <p:cNvSpPr txBox="1"/>
          <p:nvPr/>
        </p:nvSpPr>
        <p:spPr>
          <a:xfrm>
            <a:off x="1136930" y="440503"/>
            <a:ext cx="56118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"/>
              </a:rPr>
              <a:t>cursor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con.cursor</a:t>
            </a:r>
            <a:r>
              <a:rPr lang="en-IN" dirty="0">
                <a:solidFill>
                  <a:srgbClr val="666666"/>
                </a:solidFill>
                <a:latin typeface=""/>
              </a:rPr>
              <a:t>()         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i="1" dirty="0">
                <a:solidFill>
                  <a:srgbClr val="408080"/>
                </a:solidFill>
                <a:latin typeface=""/>
              </a:rPr>
              <a:t># A Table in the database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dirty="0" err="1">
                <a:latin typeface=""/>
              </a:rPr>
              <a:t>savequery</a:t>
            </a:r>
            <a:r>
              <a:rPr lang="en-IN" dirty="0">
                <a:latin typeface=""/>
              </a:rPr>
              <a:t>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>
                <a:solidFill>
                  <a:srgbClr val="BA2121"/>
                </a:solidFill>
                <a:latin typeface=""/>
              </a:rPr>
              <a:t>"select * from login"     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latin typeface=""/>
              </a:rPr>
              <a:t>cursor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.execute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savequery</a:t>
            </a:r>
            <a:r>
              <a:rPr lang="en-IN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latin typeface=""/>
              </a:rPr>
              <a:t>myresult</a:t>
            </a:r>
            <a:r>
              <a:rPr lang="en-IN" dirty="0">
                <a:latin typeface=""/>
              </a:rPr>
              <a:t>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cursor.fetchall</a:t>
            </a:r>
            <a:r>
              <a:rPr lang="en-IN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dirty="0">
                <a:latin typeface=""/>
              </a:rPr>
              <a:t>        status</a:t>
            </a:r>
            <a:r>
              <a:rPr lang="en-IN" dirty="0">
                <a:solidFill>
                  <a:srgbClr val="666666"/>
                </a:solidFill>
                <a:latin typeface=""/>
              </a:rPr>
              <a:t>=</a:t>
            </a:r>
            <a:r>
              <a:rPr lang="en-IN" dirty="0">
                <a:solidFill>
                  <a:srgbClr val="008000"/>
                </a:solidFill>
                <a:latin typeface=""/>
              </a:rPr>
              <a:t>False 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i="1" dirty="0">
                <a:solidFill>
                  <a:srgbClr val="408080"/>
                </a:solidFill>
                <a:latin typeface=""/>
              </a:rPr>
              <a:t># Printing the result of the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query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for x </a:t>
            </a:r>
            <a:r>
              <a:rPr lang="en-IN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b="1" dirty="0" err="1">
                <a:solidFill>
                  <a:srgbClr val="AA22FF"/>
                </a:solidFill>
                <a:latin typeface=""/>
              </a:rPr>
              <a:t>myresult</a:t>
            </a:r>
            <a:r>
              <a:rPr lang="en-IN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US" dirty="0">
                <a:latin typeface=""/>
              </a:rPr>
              <a:t>        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if x[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0]==user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and x[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1]==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passw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 :</a:t>
            </a:r>
          </a:p>
          <a:p>
            <a:r>
              <a:rPr lang="en-IN" dirty="0">
                <a:latin typeface=""/>
              </a:rPr>
              <a:t>                status</a:t>
            </a:r>
            <a:r>
              <a:rPr lang="en-IN" dirty="0">
                <a:solidFill>
                  <a:srgbClr val="666666"/>
                </a:solidFill>
                <a:latin typeface=""/>
              </a:rPr>
              <a:t>=</a:t>
            </a:r>
            <a:r>
              <a:rPr lang="en-IN" dirty="0">
                <a:solidFill>
                  <a:srgbClr val="008000"/>
                </a:solidFill>
                <a:latin typeface=""/>
              </a:rPr>
              <a:t>True</a:t>
            </a:r>
          </a:p>
          <a:p>
            <a:r>
              <a:rPr lang="en-IN" dirty="0">
                <a:latin typeface=""/>
              </a:rPr>
              <a:t>        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break;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if status:    </a:t>
            </a:r>
          </a:p>
          <a:p>
            <a:r>
              <a:rPr lang="en-IN" dirty="0">
                <a:latin typeface=""/>
              </a:rPr>
              <a:t>    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"Login </a:t>
            </a:r>
            <a:r>
              <a:rPr lang="en-IN" b="1" dirty="0" err="1">
                <a:solidFill>
                  <a:srgbClr val="BA2121"/>
                </a:solidFill>
                <a:latin typeface=""/>
              </a:rPr>
              <a:t>Sccessful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")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else:</a:t>
            </a:r>
          </a:p>
          <a:p>
            <a:r>
              <a:rPr lang="en-IN" dirty="0">
                <a:latin typeface=""/>
              </a:rPr>
              <a:t>    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"Login Failed") 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except: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latin typeface=""/>
              </a:rPr>
              <a:t>db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.rollback</a:t>
            </a:r>
            <a:r>
              <a:rPr lang="en-IN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"Error </a:t>
            </a:r>
            <a:r>
              <a:rPr lang="en-IN" b="1" dirty="0" err="1">
                <a:solidFill>
                  <a:srgbClr val="BA2121"/>
                </a:solidFill>
                <a:latin typeface=""/>
              </a:rPr>
              <a:t>occured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29091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906309" y="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Login Form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37349-FCB3-4D1D-83E9-7F164FFA3CF5}"/>
              </a:ext>
            </a:extLst>
          </p:cNvPr>
          <p:cNvSpPr txBox="1"/>
          <p:nvPr/>
        </p:nvSpPr>
        <p:spPr>
          <a:xfrm>
            <a:off x="1331140" y="623002"/>
            <a:ext cx="51263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Creating GUI </a:t>
            </a:r>
          </a:p>
          <a:p>
            <a:r>
              <a:rPr lang="en-IN" sz="1600" dirty="0">
                <a:latin typeface=""/>
              </a:rPr>
              <a:t>root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Tk()</a:t>
            </a:r>
          </a:p>
          <a:p>
            <a:r>
              <a:rPr lang="en-IN" sz="1600" dirty="0" err="1">
                <a:latin typeface=""/>
              </a:rPr>
              <a:t>root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.geometry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"300x300")</a:t>
            </a:r>
          </a:p>
          <a:p>
            <a:r>
              <a:rPr lang="en-IN" sz="1600" dirty="0" err="1">
                <a:latin typeface=""/>
              </a:rPr>
              <a:t>root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.title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"Login Page")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</a:t>
            </a:r>
            <a:r>
              <a:rPr lang="en-IN" sz="1600" i="1" dirty="0" err="1">
                <a:solidFill>
                  <a:srgbClr val="408080"/>
                </a:solidFill>
                <a:latin typeface=""/>
              </a:rPr>
              <a:t>Definging</a:t>
            </a:r>
            <a:r>
              <a:rPr lang="en-IN" sz="1600" i="1" dirty="0">
                <a:solidFill>
                  <a:srgbClr val="408080"/>
                </a:solidFill>
                <a:latin typeface=""/>
              </a:rPr>
              <a:t> the first row</a:t>
            </a:r>
          </a:p>
          <a:p>
            <a:r>
              <a:rPr lang="en-US" sz="1600" dirty="0" err="1">
                <a:latin typeface=""/>
              </a:rPr>
              <a:t>lblfrstrow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Label(root, text =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"Username -", )</a:t>
            </a:r>
          </a:p>
          <a:p>
            <a:r>
              <a:rPr lang="es-ES" sz="1600" dirty="0">
                <a:latin typeface=""/>
              </a:rPr>
              <a:t>lblfrstrow</a:t>
            </a:r>
            <a:r>
              <a:rPr lang="es-ES" sz="1600" dirty="0">
                <a:solidFill>
                  <a:srgbClr val="666666"/>
                </a:solidFill>
                <a:latin typeface=""/>
              </a:rPr>
              <a:t>.place(x = 50, y = 20)</a:t>
            </a:r>
          </a:p>
          <a:p>
            <a:r>
              <a:rPr lang="en-US" sz="1600" dirty="0">
                <a:latin typeface=""/>
              </a:rPr>
              <a:t>Username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Entry(root, width = 35)</a:t>
            </a:r>
          </a:p>
          <a:p>
            <a:r>
              <a:rPr lang="en-US" sz="1600" dirty="0" err="1">
                <a:latin typeface=""/>
              </a:rPr>
              <a:t>Username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.place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(x = 150, y = 20, width = 100)</a:t>
            </a:r>
          </a:p>
          <a:p>
            <a:r>
              <a:rPr lang="en-US" sz="1600" dirty="0" err="1">
                <a:latin typeface=""/>
              </a:rPr>
              <a:t>lblsecrow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Label(root, text =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"Password -")</a:t>
            </a:r>
          </a:p>
          <a:p>
            <a:r>
              <a:rPr lang="fr-FR" sz="1600" dirty="0">
                <a:latin typeface=""/>
              </a:rPr>
              <a:t>lblsecrow</a:t>
            </a:r>
            <a:r>
              <a:rPr lang="fr-FR" sz="1600" dirty="0">
                <a:solidFill>
                  <a:srgbClr val="666666"/>
                </a:solidFill>
                <a:latin typeface=""/>
              </a:rPr>
              <a:t>.place(x = 50, y = 50)</a:t>
            </a:r>
          </a:p>
          <a:p>
            <a:r>
              <a:rPr lang="en-US" sz="1600" dirty="0">
                <a:latin typeface=""/>
              </a:rPr>
              <a:t>password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Entry(root, show=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"*",width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35)</a:t>
            </a:r>
          </a:p>
          <a:p>
            <a:r>
              <a:rPr lang="en-IN" sz="1600" dirty="0" err="1">
                <a:latin typeface=""/>
              </a:rPr>
              <a:t>password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.place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(x = 150, y = 50, width = 100) </a:t>
            </a:r>
          </a:p>
          <a:p>
            <a:r>
              <a:rPr lang="en-IN" sz="1600" dirty="0" err="1">
                <a:latin typeface=""/>
              </a:rPr>
              <a:t>submitbtn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Button(root, text 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"Login",</a:t>
            </a:r>
          </a:p>
          <a:p>
            <a:r>
              <a:rPr lang="en-IN" sz="1600" dirty="0">
                <a:latin typeface=""/>
              </a:rPr>
              <a:t>                      </a:t>
            </a:r>
            <a:r>
              <a:rPr lang="en-IN" sz="1600" dirty="0" err="1">
                <a:latin typeface=""/>
              </a:rPr>
              <a:t>bg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'blue', command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submitact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sz="1600" dirty="0" err="1">
                <a:latin typeface=""/>
              </a:rPr>
              <a:t>submitbtn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.place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(x = 150, y = 135, width = 55) </a:t>
            </a:r>
          </a:p>
          <a:p>
            <a:r>
              <a:rPr lang="en-IN" sz="1600" dirty="0" err="1">
                <a:latin typeface=""/>
              </a:rPr>
              <a:t>root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.mainloop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895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906309" y="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Login Form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6E3EC-1BD0-4EE6-8E1C-2CC4E65C0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87"/>
          <a:stretch/>
        </p:blipFill>
        <p:spPr>
          <a:xfrm>
            <a:off x="292732" y="664601"/>
            <a:ext cx="2856657" cy="240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429570-A5E1-4190-B5D0-65B6D3967D1C}"/>
              </a:ext>
            </a:extLst>
          </p:cNvPr>
          <p:cNvSpPr txBox="1"/>
          <p:nvPr/>
        </p:nvSpPr>
        <p:spPr>
          <a:xfrm>
            <a:off x="602856" y="3479436"/>
            <a:ext cx="1873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Login Failed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9A4BC5-5429-45DA-A035-322248B19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43963"/>
            <a:ext cx="2934097" cy="2402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2847D-B3B4-41AD-9AE2-9754CC8F9ADF}"/>
              </a:ext>
            </a:extLst>
          </p:cNvPr>
          <p:cNvSpPr txBox="1"/>
          <p:nvPr/>
        </p:nvSpPr>
        <p:spPr>
          <a:xfrm>
            <a:off x="4818807" y="3706013"/>
            <a:ext cx="1873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Login </a:t>
            </a:r>
            <a:r>
              <a:rPr lang="en-IN" dirty="0" err="1"/>
              <a:t>Sccessful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43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51BA1-A0BA-4B08-BC4E-9AEB2112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903" y="2161800"/>
            <a:ext cx="8140587" cy="819900"/>
          </a:xfrm>
        </p:spPr>
        <p:txBody>
          <a:bodyPr/>
          <a:lstStyle/>
          <a:p>
            <a:pPr marL="101600" indent="0">
              <a:buNone/>
            </a:pPr>
            <a:r>
              <a:rPr lang="en-US" sz="2400" dirty="0" err="1"/>
              <a:t>cur.commit</a:t>
            </a:r>
            <a:r>
              <a:rPr lang="en-US" sz="2400" dirty="0"/>
              <a:t>() is required to make the changes in the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202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87824" y="-15098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Temperature Converter App</a:t>
            </a:r>
          </a:p>
          <a:p>
            <a:pPr algn="ctr"/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235D0-19C2-4E54-BC94-424EE20814C0}"/>
              </a:ext>
            </a:extLst>
          </p:cNvPr>
          <p:cNvSpPr txBox="1"/>
          <p:nvPr/>
        </p:nvSpPr>
        <p:spPr>
          <a:xfrm>
            <a:off x="869894" y="728535"/>
            <a:ext cx="72383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tkinter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fahrenheit_to_celsius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():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i="1" dirty="0">
                <a:solidFill>
                  <a:srgbClr val="BA2121"/>
                </a:solidFill>
                <a:latin typeface=""/>
              </a:rPr>
              <a:t>"""Convert the value for Fahrenheit to Celsius and insert the</a:t>
            </a:r>
          </a:p>
          <a:p>
            <a:r>
              <a:rPr lang="en-IN" sz="1600" i="1" dirty="0">
                <a:solidFill>
                  <a:srgbClr val="BA2121"/>
                </a:solidFill>
                <a:latin typeface=""/>
              </a:rPr>
              <a:t>    result into </a:t>
            </a:r>
            <a:r>
              <a:rPr lang="en-IN" sz="1600" i="1" dirty="0" err="1">
                <a:solidFill>
                  <a:srgbClr val="BA2121"/>
                </a:solidFill>
                <a:latin typeface=""/>
              </a:rPr>
              <a:t>lbl_result</a:t>
            </a:r>
            <a:r>
              <a:rPr lang="en-IN" sz="1600" i="1" dirty="0">
                <a:solidFill>
                  <a:srgbClr val="BA2121"/>
                </a:solidFill>
                <a:latin typeface=""/>
              </a:rPr>
              <a:t>.</a:t>
            </a:r>
          </a:p>
          <a:p>
            <a:r>
              <a:rPr lang="en-IN" sz="1600" i="1" dirty="0">
                <a:solidFill>
                  <a:srgbClr val="BA2121"/>
                </a:solidFill>
                <a:latin typeface=""/>
              </a:rPr>
              <a:t>    """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dirty="0" err="1">
                <a:latin typeface=""/>
              </a:rPr>
              <a:t>fahrenheit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txt_temp.get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de-DE" sz="1600" dirty="0">
                <a:latin typeface=""/>
              </a:rPr>
              <a:t>    celsius </a:t>
            </a:r>
            <a:r>
              <a:rPr lang="de-DE" sz="1600" dirty="0">
                <a:solidFill>
                  <a:srgbClr val="666666"/>
                </a:solidFill>
                <a:latin typeface=""/>
              </a:rPr>
              <a:t>= (5/9) * (</a:t>
            </a:r>
            <a:r>
              <a:rPr lang="de-DE" sz="1600" dirty="0">
                <a:solidFill>
                  <a:srgbClr val="008000"/>
                </a:solidFill>
                <a:latin typeface=""/>
              </a:rPr>
              <a:t>float(fahrenheit) </a:t>
            </a:r>
            <a:r>
              <a:rPr lang="de-DE" sz="1600" dirty="0">
                <a:solidFill>
                  <a:srgbClr val="666666"/>
                </a:solidFill>
                <a:latin typeface=""/>
              </a:rPr>
              <a:t>- 32)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dirty="0" err="1">
                <a:latin typeface=""/>
              </a:rPr>
              <a:t>lbl_result</a:t>
            </a:r>
            <a:r>
              <a:rPr lang="en-IN" sz="1600" dirty="0">
                <a:latin typeface=""/>
              </a:rPr>
              <a:t>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"text"]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f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"{round(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celsius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, 2)} </a:t>
            </a:r>
            <a:r>
              <a:rPr lang="en-IN" sz="1600" b="1" dirty="0">
                <a:solidFill>
                  <a:srgbClr val="BB6622"/>
                </a:solidFill>
                <a:latin typeface=""/>
              </a:rPr>
              <a:t>\N{DEGREE CELSIUS}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</a:t>
            </a:r>
          </a:p>
          <a:p>
            <a:r>
              <a:rPr lang="en-IN" sz="1600" dirty="0">
                <a:latin typeface=""/>
              </a:rPr>
              <a:t>window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Tk()</a:t>
            </a:r>
          </a:p>
          <a:p>
            <a:r>
              <a:rPr lang="en-IN" sz="1600" dirty="0" err="1">
                <a:latin typeface=""/>
              </a:rPr>
              <a:t>window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.title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"Temperature Converter")</a:t>
            </a:r>
          </a:p>
          <a:p>
            <a:r>
              <a:rPr lang="en-US" sz="1600" dirty="0" err="1">
                <a:latin typeface=""/>
              </a:rPr>
              <a:t>frm_entry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Frame(master=window)</a:t>
            </a:r>
          </a:p>
          <a:p>
            <a:r>
              <a:rPr lang="en-US" sz="1600" dirty="0" err="1">
                <a:latin typeface=""/>
              </a:rPr>
              <a:t>txt_temp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Entry(master=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frm_entry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, width=10)</a:t>
            </a:r>
          </a:p>
          <a:p>
            <a:r>
              <a:rPr lang="en-IN" sz="1600" dirty="0" err="1">
                <a:latin typeface=""/>
              </a:rPr>
              <a:t>lbl_temp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Label(master=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frm_entry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, text=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dirty="0">
                <a:solidFill>
                  <a:srgbClr val="BB6622"/>
                </a:solidFill>
                <a:latin typeface=""/>
              </a:rPr>
              <a:t>\N{DEGREE FAHRENHEIT}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")</a:t>
            </a:r>
          </a:p>
          <a:p>
            <a:r>
              <a:rPr lang="en-US" sz="1600" dirty="0" err="1">
                <a:latin typeface=""/>
              </a:rPr>
              <a:t>txt_temp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.grid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(row=0, column=0, sticky=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"e")</a:t>
            </a:r>
          </a:p>
          <a:p>
            <a:r>
              <a:rPr lang="en-US" sz="1600" dirty="0" err="1">
                <a:latin typeface=""/>
              </a:rPr>
              <a:t>lbl_temp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.grid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(row=0, column=1, sticky=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"w")</a:t>
            </a:r>
          </a:p>
        </p:txBody>
      </p:sp>
    </p:spTree>
    <p:extLst>
      <p:ext uri="{BB962C8B-B14F-4D97-AF65-F5344CB8AC3E}">
        <p14:creationId xmlns:p14="http://schemas.microsoft.com/office/powerpoint/2010/main" val="35445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87824" y="-15098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Temperature Converter App</a:t>
            </a:r>
          </a:p>
          <a:p>
            <a:pPr algn="ctr"/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200DD-699D-4594-82DE-B44EE256B40A}"/>
              </a:ext>
            </a:extLst>
          </p:cNvPr>
          <p:cNvSpPr txBox="1"/>
          <p:nvPr/>
        </p:nvSpPr>
        <p:spPr>
          <a:xfrm>
            <a:off x="289291" y="416479"/>
            <a:ext cx="69955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>
                <a:latin typeface=""/>
              </a:rPr>
              <a:t>btn_convert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Button(</a:t>
            </a:r>
          </a:p>
          <a:p>
            <a:r>
              <a:rPr lang="en-IN" sz="1600" dirty="0">
                <a:latin typeface=""/>
              </a:rPr>
              <a:t>    master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=window,</a:t>
            </a:r>
          </a:p>
          <a:p>
            <a:r>
              <a:rPr lang="en-US" sz="1600" dirty="0">
                <a:latin typeface=""/>
              </a:rPr>
              <a:t>    text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\N{RIGHTWARDS BLACK ARROW}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",</a:t>
            </a:r>
          </a:p>
          <a:p>
            <a:r>
              <a:rPr lang="en-IN" sz="1600" dirty="0">
                <a:latin typeface=""/>
              </a:rPr>
              <a:t>    command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fahrenheit_to_celsius</a:t>
            </a:r>
            <a:endParaRPr lang="en-IN" sz="1600" dirty="0">
              <a:solidFill>
                <a:srgbClr val="666666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)</a:t>
            </a:r>
          </a:p>
          <a:p>
            <a:r>
              <a:rPr lang="en-US" sz="1600" dirty="0" err="1">
                <a:latin typeface=""/>
              </a:rPr>
              <a:t>lbl_result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Label(master=window, text=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\N{DEGREE CELSIUS}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")</a:t>
            </a:r>
          </a:p>
          <a:p>
            <a:r>
              <a:rPr lang="en-IN" sz="1600" dirty="0" err="1">
                <a:latin typeface=""/>
              </a:rPr>
              <a:t>frm_entry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.grid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(row=0, column=0,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padx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=10)</a:t>
            </a:r>
          </a:p>
          <a:p>
            <a:r>
              <a:rPr lang="en-IN" sz="1600" dirty="0" err="1">
                <a:latin typeface=""/>
              </a:rPr>
              <a:t>btn_convert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.grid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(row=0, column=1,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pady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=10)</a:t>
            </a:r>
          </a:p>
          <a:p>
            <a:r>
              <a:rPr lang="en-IN" sz="1600" dirty="0" err="1">
                <a:latin typeface=""/>
              </a:rPr>
              <a:t>lbl_result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.grid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(row=0, column=2,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padx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=10)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#frm_entry.pack()</a:t>
            </a:r>
          </a:p>
          <a:p>
            <a:r>
              <a:rPr lang="en-IN" sz="1600" dirty="0" err="1">
                <a:latin typeface=""/>
              </a:rPr>
              <a:t>window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.mainloop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EE58C-15FD-45D4-8E37-D611075D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35" y="3413077"/>
            <a:ext cx="3821547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40ED8F-AB7E-4AC6-8D9B-8A6CA3398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618" y="3413077"/>
            <a:ext cx="44386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Database Connectivity with MySQL</a:t>
            </a:r>
          </a:p>
        </p:txBody>
      </p:sp>
    </p:spTree>
    <p:extLst>
      <p:ext uri="{BB962C8B-B14F-4D97-AF65-F5344CB8AC3E}">
        <p14:creationId xmlns:p14="http://schemas.microsoft.com/office/powerpoint/2010/main" val="379435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87824" y="-15098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Installing MySQL Diver</a:t>
            </a:r>
          </a:p>
          <a:p>
            <a:pPr algn="ctr"/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C127B-78D3-464F-9164-5097F2208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40" r="1496" b="20236"/>
          <a:stretch/>
        </p:blipFill>
        <p:spPr>
          <a:xfrm>
            <a:off x="42483" y="728535"/>
            <a:ext cx="9059034" cy="44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906309" y="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Testing MySQL Connection</a:t>
            </a:r>
          </a:p>
          <a:p>
            <a:pPr algn="ctr"/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957DC-9427-46F4-B6C9-B68ABA152B8B}"/>
              </a:ext>
            </a:extLst>
          </p:cNvPr>
          <p:cNvSpPr txBox="1"/>
          <p:nvPr/>
        </p:nvSpPr>
        <p:spPr>
          <a:xfrm>
            <a:off x="469554" y="728535"/>
            <a:ext cx="70720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mysql.connector</a:t>
            </a:r>
            <a:endParaRPr lang="en-IN" sz="1800" b="1" dirty="0">
              <a:solidFill>
                <a:srgbClr val="0000FF"/>
              </a:solidFill>
              <a:latin typeface=""/>
            </a:endParaRPr>
          </a:p>
          <a:p>
            <a:r>
              <a:rPr lang="en-IN" sz="1800" dirty="0" err="1">
                <a:latin typeface=""/>
              </a:rPr>
              <a:t>mydb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mysql.connector.connect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</a:p>
          <a:p>
            <a:r>
              <a:rPr lang="en-IN" sz="1800" dirty="0">
                <a:latin typeface=""/>
              </a:rPr>
              <a:t>  host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"localhost",</a:t>
            </a:r>
          </a:p>
          <a:p>
            <a:r>
              <a:rPr lang="en-IN" sz="1800" dirty="0">
                <a:latin typeface=""/>
              </a:rPr>
              <a:t>  user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"root",</a:t>
            </a:r>
          </a:p>
          <a:p>
            <a:r>
              <a:rPr lang="en-IN" sz="1800" dirty="0">
                <a:latin typeface=""/>
              </a:rPr>
              <a:t>  password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""</a:t>
            </a:r>
          </a:p>
          <a:p>
            <a:r>
              <a:rPr lang="en-IN" sz="1800" dirty="0">
                <a:latin typeface=""/>
              </a:rPr>
              <a:t>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if 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mydb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"Connection Established Successfully")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else: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"Connection Error")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1AEFA-6CA5-4FE4-887E-8F12BA873935}"/>
              </a:ext>
            </a:extLst>
          </p:cNvPr>
          <p:cNvSpPr txBox="1"/>
          <p:nvPr/>
        </p:nvSpPr>
        <p:spPr>
          <a:xfrm>
            <a:off x="4713610" y="42610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Connection Established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1016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906309" y="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Testing MySQL Connection</a:t>
            </a:r>
          </a:p>
          <a:p>
            <a:pPr algn="ctr"/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957DC-9427-46F4-B6C9-B68ABA152B8B}"/>
              </a:ext>
            </a:extLst>
          </p:cNvPr>
          <p:cNvSpPr txBox="1"/>
          <p:nvPr/>
        </p:nvSpPr>
        <p:spPr>
          <a:xfrm>
            <a:off x="469554" y="728535"/>
            <a:ext cx="84802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Steps to connect a python application to the database.</a:t>
            </a:r>
          </a:p>
          <a:p>
            <a:endParaRPr lang="en-US" sz="1800" b="1" dirty="0">
              <a:solidFill>
                <a:srgbClr val="008000"/>
              </a:solidFill>
              <a:latin typeface="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FF6600"/>
                </a:solidFill>
                <a:latin typeface=""/>
              </a:rPr>
              <a:t>Import </a:t>
            </a:r>
            <a:r>
              <a:rPr lang="en-US" sz="1800" b="1" dirty="0" err="1">
                <a:solidFill>
                  <a:srgbClr val="FF6600"/>
                </a:solidFill>
                <a:latin typeface=""/>
              </a:rPr>
              <a:t>mysql.connector</a:t>
            </a:r>
            <a:r>
              <a:rPr lang="en-US" sz="1800" b="1" dirty="0">
                <a:solidFill>
                  <a:srgbClr val="FF6600"/>
                </a:solidFill>
                <a:latin typeface=""/>
              </a:rPr>
              <a:t>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FF6600"/>
                </a:solidFill>
                <a:latin typeface=""/>
              </a:rPr>
              <a:t>Create the connection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FF6600"/>
                </a:solidFill>
                <a:latin typeface=""/>
              </a:rPr>
              <a:t>Create the cursor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FF6600"/>
                </a:solidFill>
                <a:latin typeface=""/>
              </a:rPr>
              <a:t>Execute the query</a:t>
            </a:r>
            <a:endParaRPr lang="en-IN" sz="1800" b="1" dirty="0">
              <a:solidFill>
                <a:srgbClr val="FF6600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8537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906309" y="0"/>
            <a:ext cx="6198498" cy="19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a Database</a:t>
            </a:r>
          </a:p>
          <a:p>
            <a:pPr algn="ctr"/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DC7D7-7554-426C-8CC1-2309466A26EB}"/>
              </a:ext>
            </a:extLst>
          </p:cNvPr>
          <p:cNvSpPr txBox="1"/>
          <p:nvPr/>
        </p:nvSpPr>
        <p:spPr>
          <a:xfrm>
            <a:off x="292732" y="440503"/>
            <a:ext cx="529077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mysql.connector</a:t>
            </a:r>
            <a:endParaRPr lang="en-IN" sz="1600" b="1" dirty="0">
              <a:solidFill>
                <a:srgbClr val="0000FF"/>
              </a:solidFill>
              <a:latin typeface=""/>
            </a:endParaRP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en-IN" sz="1600" dirty="0">
                <a:latin typeface=""/>
              </a:rPr>
              <a:t>  con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mysql.connector.connect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</a:p>
          <a:p>
            <a:r>
              <a:rPr lang="en-IN" sz="1600" dirty="0">
                <a:latin typeface=""/>
              </a:rPr>
              <a:t>  host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"localhost",</a:t>
            </a:r>
          </a:p>
          <a:p>
            <a:r>
              <a:rPr lang="en-IN" sz="1600" dirty="0">
                <a:latin typeface=""/>
              </a:rPr>
              <a:t>  user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"root",</a:t>
            </a:r>
          </a:p>
          <a:p>
            <a:r>
              <a:rPr lang="en-IN" sz="1600" dirty="0">
                <a:latin typeface=""/>
              </a:rPr>
              <a:t>  password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"",</a:t>
            </a:r>
          </a:p>
          <a:p>
            <a:r>
              <a:rPr lang="en-IN" sz="1600" dirty="0">
                <a:latin typeface=""/>
              </a:rPr>
              <a:t>  )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"Connection Established Successfully")</a:t>
            </a:r>
          </a:p>
          <a:p>
            <a:r>
              <a:rPr lang="en-IN" sz="1600" dirty="0">
                <a:latin typeface=""/>
              </a:rPr>
              <a:t>  cur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con.cursor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  </a:t>
            </a:r>
          </a:p>
          <a:p>
            <a:r>
              <a:rPr lang="en-US" sz="1600" dirty="0">
                <a:latin typeface=""/>
              </a:rPr>
              <a:t>  </a:t>
            </a:r>
            <a:r>
              <a:rPr lang="en-US" sz="1600" dirty="0" err="1">
                <a:latin typeface=""/>
              </a:rPr>
              <a:t>cur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.execute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"create database test2")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"1")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dirty="0" err="1">
                <a:latin typeface=""/>
              </a:rPr>
              <a:t>cur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.execute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"show databases")  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dirty="0" err="1">
                <a:latin typeface=""/>
              </a:rPr>
              <a:t>dbs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cur.fetchall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for x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600" b="1" dirty="0" err="1">
                <a:solidFill>
                  <a:srgbClr val="AA22FF"/>
                </a:solidFill>
                <a:latin typeface=""/>
              </a:rPr>
              <a:t>dbs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IN" sz="1600" dirty="0">
                <a:latin typeface=""/>
              </a:rPr>
              <a:t>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except:</a:t>
            </a:r>
          </a:p>
          <a:p>
            <a:r>
              <a:rPr lang="en-IN" sz="1600" dirty="0">
                <a:latin typeface=""/>
              </a:rPr>
              <a:t>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"Connection Error")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1B9DF-75EA-4C83-874E-F0E2470F3250}"/>
              </a:ext>
            </a:extLst>
          </p:cNvPr>
          <p:cNvSpPr txBox="1"/>
          <p:nvPr/>
        </p:nvSpPr>
        <p:spPr>
          <a:xfrm>
            <a:off x="5583504" y="1232922"/>
            <a:ext cx="26339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6600"/>
                </a:solidFill>
              </a:rPr>
              <a:t>1</a:t>
            </a:r>
          </a:p>
          <a:p>
            <a:r>
              <a:rPr lang="en-IN" sz="1600" dirty="0">
                <a:solidFill>
                  <a:srgbClr val="FF6600"/>
                </a:solidFill>
              </a:rPr>
              <a:t>('college',)</a:t>
            </a:r>
          </a:p>
          <a:p>
            <a:r>
              <a:rPr lang="en-IN" sz="1600" dirty="0">
                <a:solidFill>
                  <a:srgbClr val="FF6600"/>
                </a:solidFill>
              </a:rPr>
              <a:t>('company',)</a:t>
            </a:r>
          </a:p>
          <a:p>
            <a:r>
              <a:rPr lang="en-IN" sz="1600" dirty="0">
                <a:solidFill>
                  <a:srgbClr val="FF6600"/>
                </a:solidFill>
              </a:rPr>
              <a:t>('flutter',)</a:t>
            </a:r>
          </a:p>
          <a:p>
            <a:r>
              <a:rPr lang="en-IN" sz="1600" dirty="0">
                <a:solidFill>
                  <a:srgbClr val="FF6600"/>
                </a:solidFill>
              </a:rPr>
              <a:t>('</a:t>
            </a:r>
            <a:r>
              <a:rPr lang="en-IN" sz="1600" dirty="0" err="1">
                <a:solidFill>
                  <a:srgbClr val="FF6600"/>
                </a:solidFill>
              </a:rPr>
              <a:t>information_schema</a:t>
            </a:r>
            <a:r>
              <a:rPr lang="en-IN" sz="1600" dirty="0">
                <a:solidFill>
                  <a:srgbClr val="FF6600"/>
                </a:solidFill>
              </a:rPr>
              <a:t>',)</a:t>
            </a:r>
          </a:p>
          <a:p>
            <a:r>
              <a:rPr lang="en-IN" sz="1600" dirty="0">
                <a:solidFill>
                  <a:srgbClr val="FF6600"/>
                </a:solidFill>
              </a:rPr>
              <a:t>('</a:t>
            </a:r>
            <a:r>
              <a:rPr lang="en-IN" sz="1600" dirty="0" err="1">
                <a:solidFill>
                  <a:srgbClr val="FF6600"/>
                </a:solidFill>
              </a:rPr>
              <a:t>mysql</a:t>
            </a:r>
            <a:r>
              <a:rPr lang="en-IN" sz="1600" dirty="0">
                <a:solidFill>
                  <a:srgbClr val="FF6600"/>
                </a:solidFill>
              </a:rPr>
              <a:t>',)</a:t>
            </a:r>
          </a:p>
          <a:p>
            <a:r>
              <a:rPr lang="en-IN" sz="1600" dirty="0">
                <a:solidFill>
                  <a:srgbClr val="FF6600"/>
                </a:solidFill>
              </a:rPr>
              <a:t>('</a:t>
            </a:r>
            <a:r>
              <a:rPr lang="en-IN" sz="1600" dirty="0" err="1">
                <a:solidFill>
                  <a:srgbClr val="FF6600"/>
                </a:solidFill>
              </a:rPr>
              <a:t>performance_schema</a:t>
            </a:r>
            <a:r>
              <a:rPr lang="en-IN" sz="1600" dirty="0">
                <a:solidFill>
                  <a:srgbClr val="FF6600"/>
                </a:solidFill>
              </a:rPr>
              <a:t>',)</a:t>
            </a:r>
          </a:p>
          <a:p>
            <a:r>
              <a:rPr lang="en-IN" sz="1600" dirty="0">
                <a:solidFill>
                  <a:srgbClr val="FF6600"/>
                </a:solidFill>
              </a:rPr>
              <a:t>('</a:t>
            </a:r>
            <a:r>
              <a:rPr lang="en-IN" sz="1600" dirty="0" err="1">
                <a:solidFill>
                  <a:srgbClr val="FF6600"/>
                </a:solidFill>
              </a:rPr>
              <a:t>phpmyadmin</a:t>
            </a:r>
            <a:r>
              <a:rPr lang="en-IN" sz="1600" dirty="0">
                <a:solidFill>
                  <a:srgbClr val="FF6600"/>
                </a:solidFill>
              </a:rPr>
              <a:t>',)</a:t>
            </a:r>
          </a:p>
          <a:p>
            <a:r>
              <a:rPr lang="en-IN" sz="1600" dirty="0">
                <a:solidFill>
                  <a:srgbClr val="FF6600"/>
                </a:solidFill>
              </a:rPr>
              <a:t>('</a:t>
            </a:r>
            <a:r>
              <a:rPr lang="en-IN" sz="1600" dirty="0" err="1">
                <a:solidFill>
                  <a:srgbClr val="FF6600"/>
                </a:solidFill>
              </a:rPr>
              <a:t>productmaster</a:t>
            </a:r>
            <a:r>
              <a:rPr lang="en-IN" sz="1600" dirty="0">
                <a:solidFill>
                  <a:srgbClr val="FF6600"/>
                </a:solidFill>
              </a:rPr>
              <a:t>',)</a:t>
            </a:r>
          </a:p>
          <a:p>
            <a:r>
              <a:rPr lang="en-IN" sz="1600" dirty="0">
                <a:solidFill>
                  <a:srgbClr val="FF6600"/>
                </a:solidFill>
              </a:rPr>
              <a:t>('test',)</a:t>
            </a:r>
          </a:p>
          <a:p>
            <a:r>
              <a:rPr lang="en-IN" sz="1600" dirty="0">
                <a:solidFill>
                  <a:srgbClr val="FF6600"/>
                </a:solidFill>
              </a:rPr>
              <a:t>('test1',)</a:t>
            </a:r>
          </a:p>
          <a:p>
            <a:r>
              <a:rPr lang="en-IN" sz="1600" dirty="0">
                <a:solidFill>
                  <a:srgbClr val="FF6600"/>
                </a:solidFill>
              </a:rPr>
              <a:t>('test2',)</a:t>
            </a:r>
          </a:p>
        </p:txBody>
      </p:sp>
    </p:spTree>
    <p:extLst>
      <p:ext uri="{BB962C8B-B14F-4D97-AF65-F5344CB8AC3E}">
        <p14:creationId xmlns:p14="http://schemas.microsoft.com/office/powerpoint/2010/main" val="352332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51BA1-A0BA-4B08-BC4E-9AEB2112E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 algn="just">
              <a:buNone/>
            </a:pPr>
            <a:r>
              <a:rPr lang="en-US" sz="2400" dirty="0"/>
              <a:t>We can specify the database name in the connect() method if we want to connect to a specific database.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9573838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9587E5BDF144E9B16F664DA5C0684" ma:contentTypeVersion="2" ma:contentTypeDescription="Create a new document." ma:contentTypeScope="" ma:versionID="d2ea0c9b190c0799e788783214edcdd2">
  <xsd:schema xmlns:xsd="http://www.w3.org/2001/XMLSchema" xmlns:xs="http://www.w3.org/2001/XMLSchema" xmlns:p="http://schemas.microsoft.com/office/2006/metadata/properties" xmlns:ns2="c3d509ac-3f7c-41fc-bc9c-3ccb783e229f" targetNamespace="http://schemas.microsoft.com/office/2006/metadata/properties" ma:root="true" ma:fieldsID="c8a9dc99975c22abc23d0aea8f5a56da" ns2:_="">
    <xsd:import namespace="c3d509ac-3f7c-41fc-bc9c-3ccb783e22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509ac-3f7c-41fc-bc9c-3ccb783e2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5480C7-4D15-4879-822E-09246ADF2C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05A6FD-7CDD-429F-852D-B921321B74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509ac-3f7c-41fc-bc9c-3ccb783e2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46332C-BC0C-4D29-9E1B-DDD861F0CC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11363</TotalTime>
  <Words>1325</Words>
  <Application>Microsoft Office PowerPoint</Application>
  <PresentationFormat>On-screen Show (16:9)</PresentationFormat>
  <Paragraphs>207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Montserrat</vt:lpstr>
      <vt:lpstr>Roboto</vt:lpstr>
      <vt:lpstr>verdana</vt:lpstr>
      <vt:lpstr>Times New Roman</vt:lpstr>
      <vt:lpstr>Aemelia template</vt:lpstr>
      <vt:lpstr>Database Connectivity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lastModifiedBy>Jignesh Rana</cp:lastModifiedBy>
  <cp:revision>587</cp:revision>
  <dcterms:modified xsi:type="dcterms:W3CDTF">2023-08-23T13:50:47Z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0x0101005399587E5BDF144E9B16F664DA5C0684</vt:lpwstr>
  </property>
</Properties>
</file>