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6" r:id="rId3"/>
    <p:sldId id="302" r:id="rId4"/>
    <p:sldId id="282" r:id="rId5"/>
    <p:sldId id="303" r:id="rId6"/>
    <p:sldId id="286" r:id="rId7"/>
    <p:sldId id="289" r:id="rId8"/>
    <p:sldId id="308" r:id="rId9"/>
    <p:sldId id="304" r:id="rId10"/>
    <p:sldId id="300" r:id="rId11"/>
    <p:sldId id="305" r:id="rId12"/>
    <p:sldId id="306" r:id="rId13"/>
    <p:sldId id="30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10" autoAdjust="0"/>
  </p:normalViewPr>
  <p:slideViewPr>
    <p:cSldViewPr snapToGrid="0" showGuides="1">
      <p:cViewPr>
        <p:scale>
          <a:sx n="75" d="100"/>
          <a:sy n="75" d="100"/>
        </p:scale>
        <p:origin x="974" y="3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1/9/2023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1/9/2023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=""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=""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=""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=""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=""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=""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=""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=""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=""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=""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=""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=""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=""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=""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=""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=""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=""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=""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=""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=""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=""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=""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=""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=""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=""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=""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=""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=""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=""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=""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=""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=""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=""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=""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=""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=""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=""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=""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=""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=""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=""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=""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=""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=""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=""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=""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=""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=""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=""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=""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=""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=""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=""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=""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=""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=""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=""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=""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=""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=""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=""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=""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=""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=""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=""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=""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=""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=""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=""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=""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=""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=""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=""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=""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=""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=""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=""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=""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=""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=""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=""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=""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=""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=""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=""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=""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=""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=""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=""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=""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=""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=""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=""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=""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=""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=""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=""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=""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=""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=""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=""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=""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=""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=""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=""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=""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=""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=""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=""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=""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=""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=""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=""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=""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=""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=""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=""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=""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=""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=""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=""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=""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=""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=""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=""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=""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=""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=""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=""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=""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=""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=""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=""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=""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ronline.org/2020/01/23/a-stock-market-boom-is-not-the-basis-of-shared-prosperity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73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="" xmlns:a16="http://schemas.microsoft.com/office/drawing/2014/main" id="{251CEBEB-5088-4E63-81A4-0DCEB5B4520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2745" y="2436914"/>
            <a:ext cx="4986338" cy="3262311"/>
          </a:xfrm>
        </p:spPr>
        <p:txBody>
          <a:bodyPr/>
          <a:lstStyle/>
          <a:p>
            <a:r>
              <a:rPr lang="en-US" dirty="0"/>
              <a:t>Reliance Industries Stock Forecast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="" xmlns:a16="http://schemas.microsoft.com/office/drawing/2014/main" id="{BD8D7DC2-E66D-6A85-5A8D-1ECEA34487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40530" y="-660935"/>
            <a:ext cx="4027369" cy="287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=""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2. Relative Strength Index (RSI)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10</a:t>
            </a:fld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Relative Strength Index (RSI), developed by J. Welles Wilder, is a momentum oscillator that measures the speed and change of price movements.</a:t>
            </a:r>
          </a:p>
          <a:p>
            <a:r>
              <a:rPr lang="en-US" dirty="0"/>
              <a:t> The RSI oscillates between zero and 100. </a:t>
            </a:r>
          </a:p>
          <a:p>
            <a:r>
              <a:rPr lang="en-US" dirty="0"/>
              <a:t>Traditionally the RSI is considered overbought when above 70 and oversold when below 30. </a:t>
            </a:r>
          </a:p>
          <a:p>
            <a:r>
              <a:rPr lang="en-US" dirty="0"/>
              <a:t>Signals can be generated by looking for divergences and failure swings. </a:t>
            </a:r>
          </a:p>
          <a:p>
            <a:r>
              <a:rPr lang="en-US" dirty="0"/>
              <a:t>RSI can also be used to identify the general trend.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970" y="1217832"/>
            <a:ext cx="6741992" cy="520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2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97B522B-7613-28B3-E4A3-7DC929CC4513}"/>
              </a:ext>
            </a:extLst>
          </p:cNvPr>
          <p:cNvSpPr txBox="1"/>
          <p:nvPr/>
        </p:nvSpPr>
        <p:spPr>
          <a:xfrm>
            <a:off x="8456901" y="957890"/>
            <a:ext cx="37350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SMA</a:t>
            </a:r>
            <a:r>
              <a:rPr lang="en-US" dirty="0"/>
              <a:t> is the easiest moving average to construct. It is simply the average price over the specified period. The average is called "moving"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SMAs </a:t>
            </a:r>
            <a:r>
              <a:rPr lang="en-US" dirty="0"/>
              <a:t>are often used to determine trend direction.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</a:t>
            </a:r>
            <a:r>
              <a:rPr lang="en-US" b="1" dirty="0"/>
              <a:t>SMA</a:t>
            </a:r>
            <a:r>
              <a:rPr lang="en-US" dirty="0"/>
              <a:t> is moving up, the trend is up.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 </a:t>
            </a:r>
            <a:r>
              <a:rPr lang="en-US" b="1" dirty="0"/>
              <a:t>SMA</a:t>
            </a:r>
            <a:r>
              <a:rPr lang="en-US" dirty="0"/>
              <a:t> is moving down, the trend is 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 200-bar </a:t>
            </a:r>
            <a:r>
              <a:rPr lang="en-US" b="1" dirty="0"/>
              <a:t>SMA</a:t>
            </a:r>
            <a:r>
              <a:rPr lang="en-US" dirty="0"/>
              <a:t> is common proxy for the long term trend.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50-bar </a:t>
            </a:r>
            <a:r>
              <a:rPr lang="en-US" b="1" dirty="0"/>
              <a:t>SMAs</a:t>
            </a:r>
            <a:r>
              <a:rPr lang="en-US" dirty="0"/>
              <a:t> are typically used to gauge the intermediate trend.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Shorter period </a:t>
            </a:r>
            <a:r>
              <a:rPr lang="en-US" b="1" dirty="0"/>
              <a:t>SMAs</a:t>
            </a:r>
            <a:r>
              <a:rPr lang="en-US" dirty="0"/>
              <a:t> can be used to determine shorter term trends.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77B7D0F-5C58-1D1E-2C92-B13CAAC73AA0}"/>
              </a:ext>
            </a:extLst>
          </p:cNvPr>
          <p:cNvSpPr txBox="1"/>
          <p:nvPr/>
        </p:nvSpPr>
        <p:spPr>
          <a:xfrm>
            <a:off x="1592708" y="496225"/>
            <a:ext cx="599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+mj-lt"/>
              </a:rPr>
              <a:t>3. Simple Moving Average (SMA)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07" y="1451754"/>
            <a:ext cx="7824158" cy="500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9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4A7FBAD-1C19-D9A4-FDCE-F62D9281B4BD}"/>
              </a:ext>
            </a:extLst>
          </p:cNvPr>
          <p:cNvSpPr txBox="1"/>
          <p:nvPr/>
        </p:nvSpPr>
        <p:spPr>
          <a:xfrm>
            <a:off x="1184945" y="1484854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The average directional index (ADX) is used to determine when the price is trending strongly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BCDD6E7B-0347-2407-D69A-800DCF292891}"/>
              </a:ext>
            </a:extLst>
          </p:cNvPr>
          <p:cNvSpPr txBox="1"/>
          <p:nvPr/>
        </p:nvSpPr>
        <p:spPr>
          <a:xfrm>
            <a:off x="1283516" y="310393"/>
            <a:ext cx="5167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+mj-lt"/>
              </a:rPr>
              <a:t>4. Average Directional Movement (ADX)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55581C0-EEE3-E3A7-1CCC-D55DA90DDD9F}"/>
              </a:ext>
            </a:extLst>
          </p:cNvPr>
          <p:cNvSpPr txBox="1"/>
          <p:nvPr/>
        </p:nvSpPr>
        <p:spPr>
          <a:xfrm>
            <a:off x="9387281" y="2131185"/>
            <a:ext cx="26173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ADX is used to quantify trend strength.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ADX calculations are based on a moving average of price range expansion over a given period of time.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default setting is 14 bars, although other time periods can be used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08" y="2131185"/>
            <a:ext cx="8549640" cy="458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11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A2E87A71-64C7-F2FE-9077-0E12C9295F0D}"/>
              </a:ext>
            </a:extLst>
          </p:cNvPr>
          <p:cNvSpPr txBox="1"/>
          <p:nvPr/>
        </p:nvSpPr>
        <p:spPr>
          <a:xfrm>
            <a:off x="8850385" y="889233"/>
            <a:ext cx="29948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Candlestick charts are used by traders to determine possible price movement based on past patterns.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Candlesticks are useful when trading as they show four price points (open, close, high, and low) throughout the period of time the trader specifies.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Many algorithms are based on the same price information shown in candlestick charts.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Trading is often dictated by emotion, which can be read in candlestick charts.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19F717D9-82CB-A410-8F15-C8B62871AAC3}"/>
              </a:ext>
            </a:extLst>
          </p:cNvPr>
          <p:cNvSpPr txBox="1"/>
          <p:nvPr/>
        </p:nvSpPr>
        <p:spPr>
          <a:xfrm>
            <a:off x="1174460" y="658400"/>
            <a:ext cx="4454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+mj-lt"/>
              </a:rPr>
              <a:t>5. Candlestick Pattern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74" y="1380227"/>
            <a:ext cx="8333117" cy="489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0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Mukesh D. Ambani - Chairman and Managing Director - Reliance Industries Limited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Reliance Industries is India’s largest private sector company on all major financial parameters. </a:t>
            </a:r>
          </a:p>
          <a:p>
            <a:r>
              <a:rPr lang="en-US" dirty="0"/>
              <a:t>In 2004, Reliance Industries (RIL) became the first Indian Private Sector </a:t>
            </a:r>
            <a:r>
              <a:rPr lang="en-US" dirty="0" err="1"/>
              <a:t>Organisation</a:t>
            </a:r>
            <a:r>
              <a:rPr lang="en-US" dirty="0"/>
              <a:t> to be listed in the Fortune Global 500 list.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="" xmlns:a16="http://schemas.microsoft.com/office/drawing/2014/main" id="{FA4B90FD-0BF5-DAA7-868B-EB77611308B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560" b="15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7AB7646-A6F9-021F-BA40-AB1B206370B2}"/>
              </a:ext>
            </a:extLst>
          </p:cNvPr>
          <p:cNvSpPr txBox="1"/>
          <p:nvPr/>
        </p:nvSpPr>
        <p:spPr>
          <a:xfrm>
            <a:off x="1280160" y="474664"/>
            <a:ext cx="94327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4400" b="1" dirty="0"/>
              <a:t>Mentors And Team Members</a:t>
            </a:r>
            <a:endParaRPr lang="en-US" sz="4400" dirty="0"/>
          </a:p>
        </p:txBody>
      </p:sp>
      <p:sp>
        <p:nvSpPr>
          <p:cNvPr id="5" name="TextBox 9">
            <a:extLst>
              <a:ext uri="{FF2B5EF4-FFF2-40B4-BE49-F238E27FC236}">
                <a16:creationId xmlns="" xmlns:a16="http://schemas.microsoft.com/office/drawing/2014/main" id="{F1C24153-5A51-F943-1DA5-323224F728AF}"/>
              </a:ext>
            </a:extLst>
          </p:cNvPr>
          <p:cNvSpPr txBox="1"/>
          <p:nvPr/>
        </p:nvSpPr>
        <p:spPr>
          <a:xfrm>
            <a:off x="1478280" y="2006870"/>
            <a:ext cx="3305476" cy="188173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tx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Tahoma" panose="020B0604030504040204" pitchFamily="34" charset="0"/>
              </a:rPr>
              <a:t>Mentors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0" i="0" dirty="0">
                <a:solidFill>
                  <a:schemeClr val="tx2">
                    <a:lumMod val="25000"/>
                  </a:schemeClr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Neha Ramchandani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0" i="0" dirty="0" err="1">
                <a:solidFill>
                  <a:schemeClr val="tx2">
                    <a:lumMod val="25000"/>
                  </a:schemeClr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Himavanth</a:t>
            </a:r>
            <a:r>
              <a:rPr lang="en-IN" sz="2400" b="0" i="0" dirty="0">
                <a:solidFill>
                  <a:schemeClr val="tx2">
                    <a:lumMod val="25000"/>
                  </a:schemeClr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 Ila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="" xmlns:a16="http://schemas.microsoft.com/office/drawing/2014/main" id="{38FE0E5A-7555-A805-7F21-E3CC018BC7D9}"/>
              </a:ext>
            </a:extLst>
          </p:cNvPr>
          <p:cNvSpPr txBox="1"/>
          <p:nvPr/>
        </p:nvSpPr>
        <p:spPr>
          <a:xfrm>
            <a:off x="7808896" y="2006870"/>
            <a:ext cx="4235918" cy="31481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 err="1">
                <a:solidFill>
                  <a:schemeClr val="tx2">
                    <a:lumMod val="2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Akshay</a:t>
            </a:r>
            <a:r>
              <a:rPr lang="en-IN" sz="2400" dirty="0">
                <a:solidFill>
                  <a:srgbClr val="202124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400" dirty="0">
                <a:solidFill>
                  <a:schemeClr val="tx2">
                    <a:lumMod val="2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Patil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Dhiraj </a:t>
            </a:r>
            <a:r>
              <a:rPr lang="en-US" sz="2400" dirty="0" err="1"/>
              <a:t>Navale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Disha Sharma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Jayesh Patil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2">
                    <a:lumMod val="2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Piyush</a:t>
            </a:r>
            <a:r>
              <a:rPr lang="en-IN" sz="2400" dirty="0">
                <a:solidFill>
                  <a:srgbClr val="202124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2400" dirty="0" err="1">
                <a:solidFill>
                  <a:schemeClr val="tx2">
                    <a:lumMod val="25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Dhakate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err="1"/>
              <a:t>Pournima</a:t>
            </a:r>
            <a:r>
              <a:rPr lang="en-US" sz="2400" dirty="0"/>
              <a:t> </a:t>
            </a:r>
            <a:r>
              <a:rPr lang="en-US" sz="2400" dirty="0" err="1"/>
              <a:t>Kotgiri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471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3000"/>
            <a:lum/>
            <a:extLs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7DF2D31-A969-9A4D-3E71-2E532B8BC0B4}"/>
              </a:ext>
            </a:extLst>
          </p:cNvPr>
          <p:cNvSpPr txBox="1"/>
          <p:nvPr/>
        </p:nvSpPr>
        <p:spPr>
          <a:xfrm>
            <a:off x="1720514" y="176282"/>
            <a:ext cx="60976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77CD3153-B822-48B2-3812-CDA6AAEC6253}"/>
              </a:ext>
            </a:extLst>
          </p:cNvPr>
          <p:cNvSpPr txBox="1">
            <a:spLocks/>
          </p:cNvSpPr>
          <p:nvPr/>
        </p:nvSpPr>
        <p:spPr>
          <a:xfrm>
            <a:off x="913795" y="1487606"/>
            <a:ext cx="10353762" cy="49025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2">
                    <a:lumMod val="25000"/>
                  </a:schemeClr>
                </a:solidFill>
                <a:latin typeface="+mj-lt"/>
                <a:ea typeface="Roboto" panose="02000000000000000000" pitchFamily="2" charset="0"/>
              </a:rPr>
              <a:t>Dataset Details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2">
                    <a:lumMod val="25000"/>
                  </a:schemeClr>
                </a:solidFill>
                <a:latin typeface="+mj-lt"/>
                <a:ea typeface="Roboto" panose="02000000000000000000" pitchFamily="2" charset="0"/>
              </a:rPr>
              <a:t>Exploratory Data Analysis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2">
                    <a:lumMod val="25000"/>
                  </a:schemeClr>
                </a:solidFill>
                <a:latin typeface="+mj-lt"/>
                <a:ea typeface="Roboto" panose="02000000000000000000" pitchFamily="2" charset="0"/>
              </a:rPr>
              <a:t>Visualization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2">
                    <a:lumMod val="25000"/>
                  </a:schemeClr>
                </a:solidFill>
                <a:latin typeface="+mj-lt"/>
                <a:ea typeface="Roboto" panose="02000000000000000000" pitchFamily="2" charset="0"/>
              </a:rPr>
              <a:t>Trends in the data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2">
                    <a:lumMod val="25000"/>
                  </a:schemeClr>
                </a:solidFill>
                <a:latin typeface="+mj-lt"/>
                <a:ea typeface="Roboto" panose="02000000000000000000" pitchFamily="2" charset="0"/>
              </a:rPr>
              <a:t>Model building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2">
                    <a:lumMod val="25000"/>
                  </a:schemeClr>
                </a:solidFill>
                <a:latin typeface="+mj-lt"/>
                <a:ea typeface="Roboto" panose="02000000000000000000" pitchFamily="2" charset="0"/>
              </a:rPr>
              <a:t>Stock price forecasting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2">
                    <a:lumMod val="25000"/>
                  </a:schemeClr>
                </a:solidFill>
                <a:latin typeface="+mj-lt"/>
                <a:ea typeface="Roboto" panose="02000000000000000000" pitchFamily="2" charset="0"/>
              </a:rPr>
              <a:t>Model Evaluation </a:t>
            </a: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2">
                    <a:lumMod val="25000"/>
                  </a:schemeClr>
                </a:solidFill>
                <a:latin typeface="+mj-lt"/>
                <a:ea typeface="Roboto" panose="02000000000000000000" pitchFamily="2" charset="0"/>
              </a:rPr>
              <a:t>Deployment</a:t>
            </a:r>
          </a:p>
          <a:p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07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="" xmlns:a16="http://schemas.microsoft.com/office/drawing/2014/main" id="{5FDF20E8-F6CC-41D6-976C-4A289237141D}"/>
              </a:ext>
            </a:extLst>
          </p:cNvPr>
          <p:cNvSpPr>
            <a:spLocks noGrp="1"/>
          </p:cNvSpPr>
          <p:nvPr/>
        </p:nvSpPr>
        <p:spPr>
          <a:xfrm>
            <a:off x="919119" y="340633"/>
            <a:ext cx="10353762" cy="102591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" panose="02000000000000000000" pitchFamily="2" charset="0"/>
                <a:cs typeface="Tahoma" panose="020B0604030504040204" pitchFamily="34" charset="0"/>
              </a:rPr>
              <a:t>PROJECT</a:t>
            </a:r>
            <a:r>
              <a:rPr lang="en-US" b="1" dirty="0">
                <a:solidFill>
                  <a:schemeClr val="bg1"/>
                </a:solidFill>
                <a:effectLst/>
                <a:ea typeface="Roboto" panose="02000000000000000000" pitchFamily="2" charset="0"/>
              </a:rPr>
              <a:t> 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" panose="02000000000000000000" pitchFamily="2" charset="0"/>
                <a:cs typeface="Tahoma" panose="020B0604030504040204" pitchFamily="34" charset="0"/>
              </a:rPr>
              <a:t>ARCHITECTURE</a:t>
            </a:r>
            <a:endParaRPr lang="en-IN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" panose="02000000000000000000" pitchFamily="2" charset="0"/>
              <a:cs typeface="Tahoma" panose="020B0604030504040204" pitchFamily="34" charset="0"/>
            </a:endParaRPr>
          </a:p>
        </p:txBody>
      </p:sp>
      <p:sp>
        <p:nvSpPr>
          <p:cNvPr id="15" name="Arrow: Chevron 14">
            <a:extLst>
              <a:ext uri="{FF2B5EF4-FFF2-40B4-BE49-F238E27FC236}">
                <a16:creationId xmlns="" xmlns:a16="http://schemas.microsoft.com/office/drawing/2014/main" id="{013482D2-1B87-4299-8951-7369B930FB67}"/>
              </a:ext>
            </a:extLst>
          </p:cNvPr>
          <p:cNvSpPr/>
          <p:nvPr/>
        </p:nvSpPr>
        <p:spPr>
          <a:xfrm>
            <a:off x="4341317" y="2038206"/>
            <a:ext cx="2931217" cy="66145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6" name="TextBox 3">
            <a:extLst>
              <a:ext uri="{FF2B5EF4-FFF2-40B4-BE49-F238E27FC236}">
                <a16:creationId xmlns="" xmlns:a16="http://schemas.microsoft.com/office/drawing/2014/main" id="{F9DBB42A-1401-43E0-B856-7925DD9C602A}"/>
              </a:ext>
            </a:extLst>
          </p:cNvPr>
          <p:cNvSpPr txBox="1"/>
          <p:nvPr/>
        </p:nvSpPr>
        <p:spPr>
          <a:xfrm>
            <a:off x="4664300" y="2186824"/>
            <a:ext cx="214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+mj-lt"/>
                <a:ea typeface="Roboto" panose="02000000000000000000" pitchFamily="2" charset="0"/>
              </a:rPr>
              <a:t>Dataset Details</a:t>
            </a:r>
            <a:endParaRPr lang="en-IN" dirty="0">
              <a:solidFill>
                <a:schemeClr val="tx2">
                  <a:lumMod val="25000"/>
                </a:schemeClr>
              </a:solidFill>
              <a:latin typeface="+mj-lt"/>
              <a:ea typeface="Roboto" panose="02000000000000000000" pitchFamily="2" charset="0"/>
            </a:endParaRPr>
          </a:p>
        </p:txBody>
      </p:sp>
      <p:sp>
        <p:nvSpPr>
          <p:cNvPr id="17" name="Arrow: Chevron 16">
            <a:extLst>
              <a:ext uri="{FF2B5EF4-FFF2-40B4-BE49-F238E27FC236}">
                <a16:creationId xmlns="" xmlns:a16="http://schemas.microsoft.com/office/drawing/2014/main" id="{B04185FB-F4BE-4594-BC7A-1119DD5EE0D1}"/>
              </a:ext>
            </a:extLst>
          </p:cNvPr>
          <p:cNvSpPr/>
          <p:nvPr/>
        </p:nvSpPr>
        <p:spPr>
          <a:xfrm>
            <a:off x="4341317" y="2934379"/>
            <a:ext cx="2931217" cy="66145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8" name="TextBox 13">
            <a:extLst>
              <a:ext uri="{FF2B5EF4-FFF2-40B4-BE49-F238E27FC236}">
                <a16:creationId xmlns="" xmlns:a16="http://schemas.microsoft.com/office/drawing/2014/main" id="{8E9D5D5E-C15B-48F6-A03E-03080A932A08}"/>
              </a:ext>
            </a:extLst>
          </p:cNvPr>
          <p:cNvSpPr txBox="1"/>
          <p:nvPr/>
        </p:nvSpPr>
        <p:spPr>
          <a:xfrm>
            <a:off x="4664300" y="3082997"/>
            <a:ext cx="214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+mj-lt"/>
                <a:ea typeface="Roboto" panose="02000000000000000000" pitchFamily="2" charset="0"/>
              </a:rPr>
              <a:t>EDA</a:t>
            </a:r>
            <a:endParaRPr lang="en-IN" dirty="0">
              <a:solidFill>
                <a:schemeClr val="tx2">
                  <a:lumMod val="25000"/>
                </a:schemeClr>
              </a:solidFill>
              <a:latin typeface="+mj-lt"/>
              <a:ea typeface="Roboto" panose="02000000000000000000" pitchFamily="2" charset="0"/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="" xmlns:a16="http://schemas.microsoft.com/office/drawing/2014/main" id="{A988198A-4385-4D91-AB02-11B9BF34DF1D}"/>
              </a:ext>
            </a:extLst>
          </p:cNvPr>
          <p:cNvSpPr/>
          <p:nvPr/>
        </p:nvSpPr>
        <p:spPr>
          <a:xfrm>
            <a:off x="4341317" y="3830552"/>
            <a:ext cx="2931217" cy="66145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20" name="TextBox 15">
            <a:extLst>
              <a:ext uri="{FF2B5EF4-FFF2-40B4-BE49-F238E27FC236}">
                <a16:creationId xmlns="" xmlns:a16="http://schemas.microsoft.com/office/drawing/2014/main" id="{CEA26038-56D9-4258-B5AC-CF1FD30A18A9}"/>
              </a:ext>
            </a:extLst>
          </p:cNvPr>
          <p:cNvSpPr txBox="1"/>
          <p:nvPr/>
        </p:nvSpPr>
        <p:spPr>
          <a:xfrm>
            <a:off x="4664300" y="3979170"/>
            <a:ext cx="214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+mj-lt"/>
                <a:ea typeface="Roboto" panose="02000000000000000000" pitchFamily="2" charset="0"/>
              </a:rPr>
              <a:t>Visualization</a:t>
            </a:r>
            <a:endParaRPr lang="en-IN" dirty="0">
              <a:solidFill>
                <a:schemeClr val="tx2">
                  <a:lumMod val="25000"/>
                </a:schemeClr>
              </a:solidFill>
              <a:latin typeface="+mj-lt"/>
              <a:ea typeface="Roboto" panose="02000000000000000000" pitchFamily="2" charset="0"/>
            </a:endParaRPr>
          </a:p>
        </p:txBody>
      </p:sp>
      <p:sp>
        <p:nvSpPr>
          <p:cNvPr id="21" name="Arrow: Chevron 20">
            <a:extLst>
              <a:ext uri="{FF2B5EF4-FFF2-40B4-BE49-F238E27FC236}">
                <a16:creationId xmlns="" xmlns:a16="http://schemas.microsoft.com/office/drawing/2014/main" id="{C6B41BF8-F6D9-4395-91EA-3C774C060B8E}"/>
              </a:ext>
            </a:extLst>
          </p:cNvPr>
          <p:cNvSpPr/>
          <p:nvPr/>
        </p:nvSpPr>
        <p:spPr>
          <a:xfrm>
            <a:off x="4341317" y="4726725"/>
            <a:ext cx="2931217" cy="66145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22" name="TextBox 17">
            <a:extLst>
              <a:ext uri="{FF2B5EF4-FFF2-40B4-BE49-F238E27FC236}">
                <a16:creationId xmlns="" xmlns:a16="http://schemas.microsoft.com/office/drawing/2014/main" id="{85F3FAA8-980F-4CB0-AD7A-FB030BEF3F73}"/>
              </a:ext>
            </a:extLst>
          </p:cNvPr>
          <p:cNvSpPr txBox="1"/>
          <p:nvPr/>
        </p:nvSpPr>
        <p:spPr>
          <a:xfrm>
            <a:off x="4664300" y="4875343"/>
            <a:ext cx="214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+mj-lt"/>
                <a:ea typeface="Roboto" panose="02000000000000000000" pitchFamily="2" charset="0"/>
              </a:rPr>
              <a:t>Model</a:t>
            </a:r>
            <a:r>
              <a:rPr lang="en-US" dirty="0">
                <a:solidFill>
                  <a:schemeClr val="bg1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+mj-lt"/>
                <a:ea typeface="Roboto" panose="02000000000000000000" pitchFamily="2" charset="0"/>
              </a:rPr>
              <a:t>Building</a:t>
            </a:r>
            <a:endParaRPr lang="en-IN" dirty="0">
              <a:solidFill>
                <a:schemeClr val="tx2">
                  <a:lumMod val="25000"/>
                </a:schemeClr>
              </a:solidFill>
              <a:latin typeface="+mj-lt"/>
              <a:ea typeface="Roboto" panose="02000000000000000000" pitchFamily="2" charset="0"/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="" xmlns:a16="http://schemas.microsoft.com/office/drawing/2014/main" id="{F7A3D205-E98D-4783-AEE0-3BE6390C7357}"/>
              </a:ext>
            </a:extLst>
          </p:cNvPr>
          <p:cNvSpPr/>
          <p:nvPr/>
        </p:nvSpPr>
        <p:spPr>
          <a:xfrm>
            <a:off x="4338408" y="5622898"/>
            <a:ext cx="2931217" cy="66145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24" name="TextBox 19">
            <a:extLst>
              <a:ext uri="{FF2B5EF4-FFF2-40B4-BE49-F238E27FC236}">
                <a16:creationId xmlns="" xmlns:a16="http://schemas.microsoft.com/office/drawing/2014/main" id="{55E8AEAF-EDE3-49AC-A04F-CC815A7758E4}"/>
              </a:ext>
            </a:extLst>
          </p:cNvPr>
          <p:cNvSpPr txBox="1"/>
          <p:nvPr/>
        </p:nvSpPr>
        <p:spPr>
          <a:xfrm>
            <a:off x="4661391" y="5771516"/>
            <a:ext cx="214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solidFill>
                  <a:schemeClr val="tx2">
                    <a:lumMod val="25000"/>
                  </a:schemeClr>
                </a:solidFill>
                <a:latin typeface="+mj-lt"/>
                <a:ea typeface="Roboto" panose="02000000000000000000" pitchFamily="2" charset="0"/>
              </a:rPr>
              <a:t>Evaluation</a:t>
            </a:r>
            <a:endParaRPr lang="en-IN" dirty="0">
              <a:solidFill>
                <a:schemeClr val="tx2">
                  <a:lumMod val="25000"/>
                </a:schemeClr>
              </a:solidFill>
              <a:latin typeface="+mj-lt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32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=""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Details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="" xmlns:a16="http://schemas.microsoft.com/office/drawing/2014/main" id="{643BAE32-4F01-57A1-DBB0-79A84B290D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9976" b="19976"/>
          <a:stretch>
            <a:fillRect/>
          </a:stretch>
        </p:blipFill>
        <p:spPr>
          <a:xfrm>
            <a:off x="371890" y="1471310"/>
            <a:ext cx="5581650" cy="26527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DC62D937-B4A9-6900-ED3D-81172034F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461A62A3-C980-DBF4-80E4-0D7BAA3A5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797" y="1471310"/>
            <a:ext cx="5801013" cy="2818970"/>
          </a:xfrm>
          <a:prstGeom prst="rect">
            <a:avLst/>
          </a:prstGeom>
        </p:spPr>
      </p:pic>
      <p:pic>
        <p:nvPicPr>
          <p:cNvPr id="22" name="Content Placeholder 21">
            <a:extLst>
              <a:ext uri="{FF2B5EF4-FFF2-40B4-BE49-F238E27FC236}">
                <a16:creationId xmlns="" xmlns:a16="http://schemas.microsoft.com/office/drawing/2014/main" id="{F28F0D86-D554-89DE-24E6-C377EC14DE6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3460550" y="4380707"/>
            <a:ext cx="5602494" cy="247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6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8D0BEB88-12D3-41F1-B6BA-706EF7480F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fld id="{03DC2DEF-D2FE-4B45-ABA4-9F153FD1C98A}" type="slidenum">
              <a:rPr lang="en-US" smtClean="0"/>
              <a:t>7</a:t>
            </a:fld>
            <a:endParaRPr lang="en-US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="" xmlns:a16="http://schemas.microsoft.com/office/drawing/2014/main" id="{22953E52-3867-CE4F-C0AC-77BF43A98AD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231990" y="2429505"/>
            <a:ext cx="5589857" cy="3128045"/>
          </a:xfrm>
          <a:prstGeom prst="rect">
            <a:avLst/>
          </a:prstGeom>
        </p:spPr>
      </p:pic>
      <p:pic>
        <p:nvPicPr>
          <p:cNvPr id="22" name="Picture Placeholder 21">
            <a:extLst>
              <a:ext uri="{FF2B5EF4-FFF2-40B4-BE49-F238E27FC236}">
                <a16:creationId xmlns="" xmlns:a16="http://schemas.microsoft.com/office/drawing/2014/main" id="{B81F2CB3-DB17-3C66-C7B5-C1D4C0C2743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tretch>
            <a:fillRect/>
          </a:stretch>
        </p:blipFill>
        <p:spPr>
          <a:xfrm>
            <a:off x="6234858" y="2429505"/>
            <a:ext cx="5584080" cy="3128045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5AF439B3-86F5-39B9-1207-69EE8A7F17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40850" y="2011680"/>
            <a:ext cx="5372096" cy="417825"/>
          </a:xfrm>
        </p:spPr>
        <p:txBody>
          <a:bodyPr/>
          <a:lstStyle/>
          <a:p>
            <a:endParaRPr lang="en-IN" b="0" i="0" dirty="0">
              <a:solidFill>
                <a:srgbClr val="000000"/>
              </a:solidFill>
              <a:effectLst/>
              <a:latin typeface="Inter"/>
            </a:endParaRP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Inter"/>
              </a:rPr>
              <a:t>Descriptive Statistics</a:t>
            </a:r>
          </a:p>
          <a:p>
            <a:endParaRPr lang="en-IN" dirty="0"/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B97C220E-2C36-2CC3-B5EF-C1CFEF4AA1F3}"/>
              </a:ext>
            </a:extLst>
          </p:cNvPr>
          <p:cNvSpPr>
            <a:spLocks noGrp="1"/>
          </p:cNvSpPr>
          <p:nvPr/>
        </p:nvSpPr>
        <p:spPr>
          <a:xfrm>
            <a:off x="919119" y="340633"/>
            <a:ext cx="10353762" cy="102591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" panose="02000000000000000000" pitchFamily="2" charset="0"/>
                <a:cs typeface="Tahoma" panose="020B0604030504040204" pitchFamily="34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14967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20" y="1937934"/>
            <a:ext cx="7995920" cy="30506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77920" y="568960"/>
            <a:ext cx="44399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ahoma" panose="020B0604030504040204" pitchFamily="34" charset="0"/>
              </a:rPr>
              <a:t>Normality</a:t>
            </a:r>
            <a:endParaRPr lang="en-IN" sz="4800" b="1" dirty="0">
              <a:solidFill>
                <a:srgbClr val="000000"/>
              </a:solidFill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17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98F5C5D2-794B-D16C-9EBD-45EF0826CF24}"/>
              </a:ext>
            </a:extLst>
          </p:cNvPr>
          <p:cNvSpPr txBox="1">
            <a:spLocks/>
          </p:cNvSpPr>
          <p:nvPr/>
        </p:nvSpPr>
        <p:spPr>
          <a:xfrm>
            <a:off x="350721" y="260351"/>
            <a:ext cx="11490558" cy="7379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b="1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8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" panose="02000000000000000000" pitchFamily="2" charset="0"/>
                <a:cs typeface="Tahoma" panose="020B0604030504040204" pitchFamily="34" charset="0"/>
              </a:rPr>
              <a:t>Visualizations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EAD9631-2496-3E25-C5C7-73568DB698D9}"/>
              </a:ext>
            </a:extLst>
          </p:cNvPr>
          <p:cNvSpPr txBox="1"/>
          <p:nvPr/>
        </p:nvSpPr>
        <p:spPr>
          <a:xfrm>
            <a:off x="1753299" y="1258349"/>
            <a:ext cx="82883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BOLLINGER BANDS INDICATOR</a:t>
            </a:r>
          </a:p>
          <a:p>
            <a:r>
              <a:rPr lang="en-US" dirty="0"/>
              <a:t>One of the classic trend indicators is the Bollinger bands (BB) indicator,</a:t>
            </a:r>
          </a:p>
          <a:p>
            <a:r>
              <a:rPr lang="en-US" dirty="0"/>
              <a:t>The indicator is made up of 3 lines  – a middle band and two outer ones. The middle band is moving average, usually with the period of 20. Usually the outer bands are set 2 standard deviations above and below the middle band.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CC727F2-EB3F-54F4-B4D8-308964AEE423}"/>
              </a:ext>
            </a:extLst>
          </p:cNvPr>
          <p:cNvSpPr txBox="1"/>
          <p:nvPr/>
        </p:nvSpPr>
        <p:spPr>
          <a:xfrm>
            <a:off x="2937545" y="6018560"/>
            <a:ext cx="6316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b="1" dirty="0"/>
              <a:t>When the volatility in the market increases then these bands expand. When the volatility decreases then these bands contract.</a:t>
            </a:r>
            <a:endParaRPr lang="en-IN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299" y="2757856"/>
            <a:ext cx="8288323" cy="326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8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3109</TotalTime>
  <Words>541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Inter</vt:lpstr>
      <vt:lpstr>Roboto</vt:lpstr>
      <vt:lpstr>Tahoma</vt:lpstr>
      <vt:lpstr>Trebuchet MS</vt:lpstr>
      <vt:lpstr>Wingdings</vt:lpstr>
      <vt:lpstr>Office Theme</vt:lpstr>
      <vt:lpstr>Reliance Industries Stock Forecast</vt:lpstr>
      <vt:lpstr>Mukesh D. Ambani - Chairman and Managing Director - Reliance Industries Limited</vt:lpstr>
      <vt:lpstr>PowerPoint Presentation</vt:lpstr>
      <vt:lpstr>PowerPoint Presentation</vt:lpstr>
      <vt:lpstr>PowerPoint Presentation</vt:lpstr>
      <vt:lpstr>Dataset Details</vt:lpstr>
      <vt:lpstr>PowerPoint Presentation</vt:lpstr>
      <vt:lpstr>PowerPoint Presentation</vt:lpstr>
      <vt:lpstr>PowerPoint Presentation</vt:lpstr>
      <vt:lpstr>2. Relative Strength Index (RSI)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Reliance Industries Stock Forecast</dc:title>
  <dc:creator>Disha sharma</dc:creator>
  <cp:lastModifiedBy>DELL</cp:lastModifiedBy>
  <cp:revision>6</cp:revision>
  <dcterms:created xsi:type="dcterms:W3CDTF">2023-01-05T06:27:57Z</dcterms:created>
  <dcterms:modified xsi:type="dcterms:W3CDTF">2023-01-09T14:49:06Z</dcterms:modified>
</cp:coreProperties>
</file>