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9" r:id="rId11"/>
    <p:sldId id="268" r:id="rId12"/>
    <p:sldId id="261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C3B0A-90EA-47CC-92F3-4C16549725E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618B-05E6-44D5-9C4F-0F551550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1D77B9-60FC-40A7-9903-B45A229A5F2F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FA1-AF80-4741-8130-B0D7D46760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19B-DD0D-4AD4-BD13-BF790B64B6FC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047-BBEA-4DD5-BFE4-7608E517C4E7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1075-88E6-4DE2-8427-8D0CE62F866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EE55-DCE6-4369-B884-C85174B54D7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20E5-A38B-48EE-9184-2413BACF8060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6D74-77D8-4618-9A1D-5CC478B83A1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DC9F-C3F8-40A3-9527-349C65759E2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6A16-518B-49DE-A6F6-CFB27CD33BB0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86BD-8148-48D8-BA6A-B3DE8494376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E4CE06-9F17-4E54-AE8C-D3A2546D4E4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B46-379A-4DAB-AED7-FFE19BC5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988514" cy="4041648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4BB2-4B1E-47E8-A3B6-678BC7CE7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882378" cy="1691640"/>
          </a:xfrm>
        </p:spPr>
        <p:txBody>
          <a:bodyPr/>
          <a:lstStyle/>
          <a:p>
            <a:r>
              <a:rPr lang="en-US" dirty="0"/>
              <a:t>RECOMMENDATION TO IMPROVE SLEEP QUALITY 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A5ED-567A-4D4B-81E1-7B8E31E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69D1-C735-450C-92BA-FED3783A199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675E-2F15-4177-8FE7-E1C64699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31B4-3EDD-4857-BED0-634EA61F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4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25B4-DCAF-491F-9D98-76E94F20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BD96-1DFE-4CDF-B5CD-79B1F212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272"/>
            <a:ext cx="8595360" cy="4824866"/>
          </a:xfrm>
        </p:spPr>
        <p:txBody>
          <a:bodyPr/>
          <a:lstStyle/>
          <a:p>
            <a:r>
              <a:rPr lang="en-US" dirty="0"/>
              <a:t>Through this project I was able to determine the top 2 factors that impact Sleep Quality Score. They happen to be Sleep Duration &amp; Caffeine Intake.</a:t>
            </a:r>
          </a:p>
          <a:p>
            <a:r>
              <a:rPr lang="en-US" dirty="0"/>
              <a:t>Random Forest Regression Model gave me the best results in terms of low error and a high R-Squared value indicating model prediction closer to the actual data.</a:t>
            </a:r>
          </a:p>
          <a:p>
            <a:r>
              <a:rPr lang="en-US" dirty="0"/>
              <a:t>While regularization and transformation did not yield desirable outcome, PCA greatly improved my model’s performance. </a:t>
            </a:r>
          </a:p>
          <a:p>
            <a:r>
              <a:rPr lang="en-US" dirty="0"/>
              <a:t>After applying the model prediction, I created a filtered output for Sleep Duration and Caffeine Intake for Sleep Quality prediction greater than 8. I recommend a minimum of 4hrs and an average of 7.5hrs of sleep. I also recommend  caffeine intake should not exceed 28mg and recommend an average of 5mg. (See </a:t>
            </a:r>
            <a:r>
              <a:rPr lang="en-US" b="1" dirty="0"/>
              <a:t>Appendix A</a:t>
            </a:r>
            <a:r>
              <a:rPr lang="en-US" dirty="0"/>
              <a:t>)</a:t>
            </a:r>
          </a:p>
          <a:p>
            <a:r>
              <a:rPr lang="en-US" dirty="0"/>
              <a:t>As a next step I will explore advance techniques that I learnt recently to explore CNN and LSTM to determine Sleep Apnea.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3164-BAED-4451-BBBD-E5BAD9A9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047-BBEA-4DD5-BFE4-7608E517C4E7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EE8C-1F85-4617-ACCB-C07A585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D682-64C7-4801-B19D-EF90EC1D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4C16-B05A-4BCB-BDBA-7C9CD2D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0526"/>
          </a:xfrm>
        </p:spPr>
        <p:txBody>
          <a:bodyPr>
            <a:noAutofit/>
          </a:bodyPr>
          <a:lstStyle/>
          <a:p>
            <a:r>
              <a:rPr lang="en-US" sz="3200" dirty="0"/>
              <a:t>APPENDIX A: Sleep Duration and Caffeine Intake for predicted sleep quality score of greater than 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A710-13C1-40E6-9234-72D5E1A5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047-BBEA-4DD5-BFE4-7608E517C4E7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57A1-73AD-4DD9-9895-A457F75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56B3-4F94-40A9-A00E-C5BFE711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F16591-7870-45F4-AD6A-8B9B8B5C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435146"/>
              </p:ext>
            </p:extLst>
          </p:nvPr>
        </p:nvGraphicFramePr>
        <p:xfrm>
          <a:off x="1261871" y="1828800"/>
          <a:ext cx="9692640" cy="4351337"/>
        </p:xfrm>
        <a:graphic>
          <a:graphicData uri="http://schemas.openxmlformats.org/drawingml/2006/table">
            <a:tbl>
              <a:tblPr/>
              <a:tblGrid>
                <a:gridCol w="966979">
                  <a:extLst>
                    <a:ext uri="{9D8B030D-6E8A-4147-A177-3AD203B41FA5}">
                      <a16:colId xmlns:a16="http://schemas.microsoft.com/office/drawing/2014/main" val="3330956420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3958062148"/>
                    </a:ext>
                  </a:extLst>
                </a:gridCol>
                <a:gridCol w="2179864">
                  <a:extLst>
                    <a:ext uri="{9D8B030D-6E8A-4147-A177-3AD203B41FA5}">
                      <a16:colId xmlns:a16="http://schemas.microsoft.com/office/drawing/2014/main" val="1741940256"/>
                    </a:ext>
                  </a:extLst>
                </a:gridCol>
                <a:gridCol w="2215133">
                  <a:extLst>
                    <a:ext uri="{9D8B030D-6E8A-4147-A177-3AD203B41FA5}">
                      <a16:colId xmlns:a16="http://schemas.microsoft.com/office/drawing/2014/main" val="2682863573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826687204"/>
                    </a:ext>
                  </a:extLst>
                </a:gridCol>
              </a:tblGrid>
              <a:tr h="51059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index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1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Sleep_Duration_Hours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A0E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E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Caffeine_Intake_mg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Sleep_Quality_Score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forest_pred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D0C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1430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std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A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1.44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B0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8.54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A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F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3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0.63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B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8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0.54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6990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min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B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3.91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3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2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B3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3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7.12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C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8.19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C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C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17133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25%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D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2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7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6.70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D2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2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D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9.36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D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9.48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E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E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E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40659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mean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E7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7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7.57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E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5.06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E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9.61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F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9.63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F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786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50%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F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D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7.61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F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F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9.95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0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2665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75%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8.64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9.51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1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1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9.99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09694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max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2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10.90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2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28.34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002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3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3262"/>
                  </a:ext>
                </a:extLst>
              </a:tr>
              <a:tr h="26659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count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121.0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2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3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121.0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23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3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3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121.0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803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3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121.0</a:t>
                      </a:r>
                    </a:p>
                  </a:txBody>
                  <a:tcPr marL="81333" marR="81333" marT="11296" marB="11296" anchor="ctr">
                    <a:lnL w="1270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37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69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69D5-E0F7-4330-940F-3746979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84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B: SCATTER PLOTS</a:t>
            </a:r>
          </a:p>
        </p:txBody>
      </p:sp>
      <p:pic>
        <p:nvPicPr>
          <p:cNvPr id="4" name="Content Placeholder 3" descr="C:\Users\jaydesai\AppData\Local\Microsoft\Windows\INetCache\Content.MSO\ED966CE3.tmp">
            <a:extLst>
              <a:ext uri="{FF2B5EF4-FFF2-40B4-BE49-F238E27FC236}">
                <a16:creationId xmlns:a16="http://schemas.microsoft.com/office/drawing/2014/main" id="{69399E08-3695-4189-85BD-A12BF58A2B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98" y="1237061"/>
            <a:ext cx="3562373" cy="248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jaydesai\AppData\Local\Microsoft\Windows\INetCache\Content.MSO\1E30DBE9.tmp">
            <a:extLst>
              <a:ext uri="{FF2B5EF4-FFF2-40B4-BE49-F238E27FC236}">
                <a16:creationId xmlns:a16="http://schemas.microsoft.com/office/drawing/2014/main" id="{B9EF780F-2256-48CF-AE63-95BEEC9CFF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0" y="3722700"/>
            <a:ext cx="3505201" cy="2485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1507B4-21E4-4866-9540-87D6F33F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5827-1F23-4709-8111-276C7D2984E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F7503A-CA4F-4E2C-B04F-48FF4354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3A8CBF-959D-425F-A114-5E65AEFE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3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69D5-E0F7-4330-940F-3746979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84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C: HISTOGRAM PLOTS</a:t>
            </a:r>
          </a:p>
        </p:txBody>
      </p:sp>
      <p:pic>
        <p:nvPicPr>
          <p:cNvPr id="8" name="Picture 7" descr="C:\Users\jaydesai\AppData\Local\Microsoft\Windows\INetCache\Content.MSO\875A4EDF.tmp">
            <a:extLst>
              <a:ext uri="{FF2B5EF4-FFF2-40B4-BE49-F238E27FC236}">
                <a16:creationId xmlns:a16="http://schemas.microsoft.com/office/drawing/2014/main" id="{6BE77FF5-9F6D-4BCD-8E7C-8EE13E99BB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935423"/>
            <a:ext cx="4419599" cy="304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aydesai\AppData\Local\Microsoft\Windows\INetCache\Content.MSO\18D79B45.tmp">
            <a:extLst>
              <a:ext uri="{FF2B5EF4-FFF2-40B4-BE49-F238E27FC236}">
                <a16:creationId xmlns:a16="http://schemas.microsoft.com/office/drawing/2014/main" id="{DC97A53B-D599-4DE7-ABEA-69E1A27E48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23" y="935423"/>
            <a:ext cx="4985657" cy="299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jaydesai\AppData\Local\Microsoft\Windows\INetCache\Content.MSO\C53B29B.tmp">
            <a:extLst>
              <a:ext uri="{FF2B5EF4-FFF2-40B4-BE49-F238E27FC236}">
                <a16:creationId xmlns:a16="http://schemas.microsoft.com/office/drawing/2014/main" id="{7BF29176-97CA-40EA-902E-0592CA3FFE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10" y="3809252"/>
            <a:ext cx="4985656" cy="3048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51BF74F-D648-497D-BEAB-18020E96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8-C0CD-4607-AFB0-A43A9DBB8E8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976AD2-57A1-412C-82E1-467A73C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09CFA2-57D3-473F-895B-17EC60B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29EB-118D-434C-8F97-88ACA1D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56804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D: ML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E686-FB14-4213-9FE9-6EAC5A4E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91986"/>
            <a:ext cx="8595360" cy="53002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Principal Component Analysis (PCA) </a:t>
            </a:r>
            <a:r>
              <a:rPr lang="en-US" dirty="0"/>
              <a:t>is a dimensionality reduction technique that transforms high-dimensional data into a lower-dimensional space while preserving as much variance (spread) as possible, simplifying data for analysis and visualization. </a:t>
            </a:r>
          </a:p>
          <a:p>
            <a:r>
              <a:rPr lang="en-US" b="1" dirty="0"/>
              <a:t>Variance Inflation Factor (VIF) </a:t>
            </a:r>
            <a:r>
              <a:rPr lang="en-US" dirty="0"/>
              <a:t>is a metric used to quantify the severity of multicollinearity in regression models, indicating how much the variance of a regression coefficient is inflated due to the correlation between predictor variables</a:t>
            </a:r>
          </a:p>
          <a:p>
            <a:r>
              <a:rPr lang="en-US" dirty="0"/>
              <a:t>In machine learning, </a:t>
            </a:r>
            <a:r>
              <a:rPr lang="en-US" b="1" dirty="0"/>
              <a:t>logarithmic features </a:t>
            </a:r>
            <a:r>
              <a:rPr lang="en-US" dirty="0"/>
              <a:t>are transformations of data using the logarithm function, often used to address skewed data distributions and improve model performance, while </a:t>
            </a:r>
            <a:r>
              <a:rPr lang="en-US" b="1" dirty="0"/>
              <a:t>polynomial features </a:t>
            </a:r>
            <a:r>
              <a:rPr lang="en-US" dirty="0"/>
              <a:t>are new features created by raising existing features to powers, enabling models to capture non-linear relationships. </a:t>
            </a:r>
          </a:p>
          <a:p>
            <a:r>
              <a:rPr lang="en-US" b="1" dirty="0"/>
              <a:t>Regularization techniques </a:t>
            </a:r>
            <a:r>
              <a:rPr lang="en-US" dirty="0"/>
              <a:t>in machine learning, like </a:t>
            </a:r>
            <a:r>
              <a:rPr lang="en-US" b="1" dirty="0"/>
              <a:t>L1 Lasso </a:t>
            </a:r>
            <a:r>
              <a:rPr lang="en-US" dirty="0"/>
              <a:t>and </a:t>
            </a:r>
            <a:r>
              <a:rPr lang="en-US" b="1" dirty="0"/>
              <a:t>L2 Ridge </a:t>
            </a:r>
            <a:r>
              <a:rPr lang="en-US" dirty="0"/>
              <a:t>regularization are used to prevent overfitting and improve a model's ability to generalize to unseen data by adding a penalty term to the loss function, encouraging simpler models. Lasso adds a penalty to the loss function proportional to the absolute value of the model coefficients. Ridge adds a penalty proportional to the square of the model coefficients. </a:t>
            </a:r>
            <a:r>
              <a:rPr lang="en-US" b="1" dirty="0"/>
              <a:t>Elastic Net </a:t>
            </a:r>
            <a:r>
              <a:rPr lang="en-US" dirty="0"/>
              <a:t>Combines both L1 and L2 regularization penalties.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9D02-7303-43F5-B56C-DBE3C73F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EB7E-6287-421C-940A-4E30CD51FE5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70BB-76CA-433F-AB6C-494791A0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1848-F376-42EF-A76E-47FD5B7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0EDA-0F11-4B92-8E64-750C234D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C9FA-B8A9-4AE3-B7F9-2B8F232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91986"/>
            <a:ext cx="8595360" cy="4988151"/>
          </a:xfrm>
        </p:spPr>
        <p:txBody>
          <a:bodyPr>
            <a:normAutofit/>
          </a:bodyPr>
          <a:lstStyle/>
          <a:p>
            <a:r>
              <a:rPr lang="en-US" dirty="0"/>
              <a:t>The motivation of this project is to determine the top factors that impact Sleep Quality</a:t>
            </a:r>
          </a:p>
          <a:p>
            <a:r>
              <a:rPr lang="en-US" dirty="0"/>
              <a:t>This is an important subject since good sleep improves both Physical and Mental health</a:t>
            </a:r>
          </a:p>
          <a:p>
            <a:r>
              <a:rPr lang="en-US" dirty="0"/>
              <a:t>Not getting enough quality sleep regularly raises the risk of many disorders. These range from heart disease and stroke to obesity and dementia.</a:t>
            </a:r>
          </a:p>
          <a:p>
            <a:r>
              <a:rPr lang="en-US" dirty="0"/>
              <a:t>Exploring datasets, I realized several inputs are considered in determining Sleep Quality. </a:t>
            </a:r>
          </a:p>
          <a:p>
            <a:r>
              <a:rPr lang="en-US" dirty="0"/>
              <a:t>One of my goal using ML techniques was to determine 2 and no more than 3 factors that impact Sleep Quality.</a:t>
            </a:r>
          </a:p>
          <a:p>
            <a:r>
              <a:rPr lang="en-US" dirty="0"/>
              <a:t>My other goal was to ensure that the top factors are relatively easy for individuals to monitor and measure without requiring fancy gadgets.               </a:t>
            </a:r>
            <a:r>
              <a:rPr lang="en-US" i="1" dirty="0"/>
              <a:t>(e.g. HRV measurement would require a wearable and hence does not meet my criteria of top factor)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6FD8-7CE0-4112-B264-E8BC93A3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0877-61ED-4F5D-A8D4-20471ECC82C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6B87-B404-4CE3-92DB-742F985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2E53-C143-4B80-9E1E-EF6AAEFD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8A49-AA8E-4773-A38F-116D51CD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028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4180-2567-4F82-896F-9CC41468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38943"/>
            <a:ext cx="8595360" cy="4841195"/>
          </a:xfrm>
        </p:spPr>
        <p:txBody>
          <a:bodyPr/>
          <a:lstStyle/>
          <a:p>
            <a:r>
              <a:rPr lang="en-US" dirty="0"/>
              <a:t>I am using Sleep and Health Metrics data from </a:t>
            </a:r>
            <a:r>
              <a:rPr lang="en-US" u="sng" dirty="0"/>
              <a:t>https://www.kaggle.com/datasets/uom190346a/sleep-and-health-metrics,</a:t>
            </a:r>
            <a:r>
              <a:rPr lang="en-US" dirty="0"/>
              <a:t> a fully synthetic collection with 1000 entries and 9 columns.</a:t>
            </a:r>
          </a:p>
          <a:p>
            <a:r>
              <a:rPr lang="en-US" dirty="0"/>
              <a:t>Using .info() method in Pandas I learnt that all of my data is numerical in float64 format</a:t>
            </a:r>
          </a:p>
          <a:p>
            <a:r>
              <a:rPr lang="en-US" dirty="0"/>
              <a:t>Using the Interquartile Range (IQR) method I removed outliers from the dataset.</a:t>
            </a:r>
          </a:p>
          <a:p>
            <a:r>
              <a:rPr lang="en-US" dirty="0"/>
              <a:t>Using pandas method drop_duplicates(), I removed duplicate frames from the data frame.</a:t>
            </a:r>
          </a:p>
          <a:p>
            <a:r>
              <a:rPr lang="en-US" dirty="0"/>
              <a:t>Using the pandas method dropna(), I removed the rows that contain NULL values.</a:t>
            </a:r>
          </a:p>
          <a:p>
            <a:r>
              <a:rPr lang="en-US" dirty="0"/>
              <a:t>Using trial and error as well as visualization techniques, I created a new data frame with only 2 input columns </a:t>
            </a:r>
            <a:r>
              <a:rPr lang="en-US" i="1" dirty="0"/>
              <a:t>(sleep_duration_hours &amp; caffeine_input_mg) </a:t>
            </a:r>
            <a:r>
              <a:rPr lang="en-US" dirty="0"/>
              <a:t>and sleep_quality_score as the output column.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BB03-1CBA-4F14-BB37-4A507466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033-E65B-4AC8-BAB1-1D598C4A728B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D889-0612-4530-A305-C4C7EBC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D5C4-479A-4072-94D8-8E2D539D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7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ADB0-B13C-4054-850F-9D334638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4147"/>
          </a:xfrm>
        </p:spPr>
        <p:txBody>
          <a:bodyPr>
            <a:normAutofit fontScale="90000"/>
          </a:bodyPr>
          <a:lstStyle/>
          <a:p>
            <a:r>
              <a:rPr lang="en-US" dirty="0"/>
              <a:t>EDA Insights – Heat Map</a:t>
            </a:r>
          </a:p>
        </p:txBody>
      </p:sp>
      <p:pic>
        <p:nvPicPr>
          <p:cNvPr id="4" name="Content Placeholder 3" descr="C:\UCB\HeatMap.png">
            <a:extLst>
              <a:ext uri="{FF2B5EF4-FFF2-40B4-BE49-F238E27FC236}">
                <a16:creationId xmlns:a16="http://schemas.microsoft.com/office/drawing/2014/main" id="{C195CC93-30C6-406B-AAA4-D9A39F51E8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33" y="2424793"/>
            <a:ext cx="501795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DBA684-AF5C-4B95-8F89-E153CEBA8306}"/>
              </a:ext>
            </a:extLst>
          </p:cNvPr>
          <p:cNvSpPr/>
          <p:nvPr/>
        </p:nvSpPr>
        <p:spPr>
          <a:xfrm>
            <a:off x="1096735" y="1033867"/>
            <a:ext cx="9916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Heat Map to visualize correlation of various input parameters impacting Sleep Quality Score.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“Caffeine_Input_mg”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high negative correlation with Sleep Quality Score. On the other hand,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“Sleep_Duration_hours”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 positive correlation with Sleep Quality Score. This helped me identify the top factors that impact Sleep Quality Score!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BF8F85-0367-4DC9-974B-9613BBC6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4E5F-9F2B-4DA2-9A73-135B8CFA489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1FCB12-0976-46CC-9A00-BD16E45B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7B170A-6921-43BE-A92E-A4C234DA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0823-7114-48FB-B9C5-3E283A7C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2747"/>
          </a:xfrm>
        </p:spPr>
        <p:txBody>
          <a:bodyPr/>
          <a:lstStyle/>
          <a:p>
            <a:r>
              <a:rPr lang="en-US" dirty="0"/>
              <a:t>EDA Insights –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2E19-6342-44CA-8883-5DF290D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plotted and compared 2 scatter plots (Caffeine Intake vs Sleep Quality and Sleep Duration Hours vs Sleep Quality) for both the complete data set and limited data set with only 2 input columns and 1 output column</a:t>
            </a:r>
          </a:p>
          <a:p>
            <a:r>
              <a:rPr lang="en-US" dirty="0"/>
              <a:t>The plots in both cases look similar as expected. </a:t>
            </a:r>
          </a:p>
          <a:p>
            <a:r>
              <a:rPr lang="en-US" dirty="0"/>
              <a:t>The scatter plot of Caffeine Intake clear demonstrates its negative correlation with Sleep Quality Score. To have sleep quality score 8 or better caffeine intake has to be less than 25mg!</a:t>
            </a:r>
          </a:p>
          <a:p>
            <a:r>
              <a:rPr lang="en-US" dirty="0"/>
              <a:t>The scatter plot of Sleep Duration is a bit hard to analyze, however, one can clearly see to have a Sleep Quality Score of 8 or better, Sleep Duration has to be 7.5 hours or higher!</a:t>
            </a:r>
          </a:p>
          <a:p>
            <a:r>
              <a:rPr lang="en-US" dirty="0"/>
              <a:t>I have attached the scatter plots in </a:t>
            </a:r>
            <a:r>
              <a:rPr lang="en-US" b="1" dirty="0"/>
              <a:t>Appendix 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786C-9E17-42AC-BC4F-6C014BC2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84-7133-44BB-A7A1-B653C5705C3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A065-1187-410B-8076-B954B81A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A40C-633B-4F60-B533-324E8981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085E-779D-4F83-9D4E-E14C0A63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6419"/>
          </a:xfrm>
        </p:spPr>
        <p:txBody>
          <a:bodyPr/>
          <a:lstStyle/>
          <a:p>
            <a:r>
              <a:rPr lang="en-US" dirty="0"/>
              <a:t>EDA Insights – Histogram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B381-6C9C-40E2-AF9C-6B257728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1" y="1665514"/>
            <a:ext cx="9692639" cy="4514624"/>
          </a:xfrm>
        </p:spPr>
        <p:txBody>
          <a:bodyPr/>
          <a:lstStyle/>
          <a:p>
            <a:r>
              <a:rPr lang="en-US" b="1" dirty="0"/>
              <a:t>Appendix B </a:t>
            </a:r>
            <a:r>
              <a:rPr lang="en-US" dirty="0"/>
              <a:t>contains 3 histograms </a:t>
            </a:r>
            <a:r>
              <a:rPr lang="en-US" i="1" dirty="0"/>
              <a:t>(Sleep Quality Score, Caffeine Intake, and Sleep Duration Hours)</a:t>
            </a:r>
          </a:p>
          <a:p>
            <a:r>
              <a:rPr lang="en-US" dirty="0"/>
              <a:t>Sleep Quality Score histogram indicates majority of the samples or subjects have a low sleep score of 1. This is indicative of a widespread issue and reinforces my belief in importance of this matter.</a:t>
            </a:r>
          </a:p>
          <a:p>
            <a:r>
              <a:rPr lang="en-US" dirty="0"/>
              <a:t>There is another peak in Sleep Quality Score at a high value of 10. About 10% of the sample have a high score of 10. It might be interesting to understand the inputs of this group of individuals as role model values for others to adopt.</a:t>
            </a:r>
          </a:p>
          <a:p>
            <a:r>
              <a:rPr lang="en-US" dirty="0"/>
              <a:t>Roughly 15% of the sample size consume caffeine less than 25mg. </a:t>
            </a:r>
          </a:p>
          <a:p>
            <a:r>
              <a:rPr lang="en-US" dirty="0"/>
              <a:t>Sleep Duration histogram indicates that roughly half of the sample population sleeps more than 7.5hrs and other half sleeps less than that. </a:t>
            </a:r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F66B-9C0B-4D77-843D-23FD026D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667C-7D60-41FE-B634-B3F0DD1EB84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92C6-E9C1-4DD0-8187-D0DE672D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2829-5202-4050-A9FB-E88C4E9A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9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D51-DEB6-4EF1-BB61-A97A317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5597"/>
          </a:xfrm>
        </p:spPr>
        <p:txBody>
          <a:bodyPr>
            <a:normAutofit/>
          </a:bodyPr>
          <a:lstStyle/>
          <a:p>
            <a:r>
              <a:rPr lang="en-US" dirty="0"/>
              <a:t>Modelling Results-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24D-48CE-4BA3-A980-8F611AF5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9136"/>
            <a:ext cx="8595360" cy="5527220"/>
          </a:xfrm>
        </p:spPr>
        <p:txBody>
          <a:bodyPr/>
          <a:lstStyle/>
          <a:p>
            <a:r>
              <a:rPr lang="en-US" dirty="0"/>
              <a:t>I used LinearRegression(), DecisionTreeRegressor() and RandomForestRegressor() to evaluate the models by comparing MSE, RMSE, R-Squared and MAE.</a:t>
            </a:r>
          </a:p>
          <a:p>
            <a:r>
              <a:rPr lang="en-US" dirty="0"/>
              <a:t>I compared the 3 models on both the original data frame as well as the reduced data frame with 2 inputs </a:t>
            </a:r>
            <a:r>
              <a:rPr lang="en-US" i="1" dirty="0"/>
              <a:t>(Caffeine Intake and Sleep Duration) </a:t>
            </a:r>
            <a:r>
              <a:rPr lang="en-US" dirty="0"/>
              <a:t>and one output</a:t>
            </a:r>
            <a:r>
              <a:rPr lang="en-US" i="1" dirty="0"/>
              <a:t>(Sleep Quality Score)</a:t>
            </a:r>
          </a:p>
          <a:p>
            <a:r>
              <a:rPr lang="en-US" dirty="0"/>
              <a:t>Linear Regression model performed poorly on both data frames. Decision Tree performed better than Linear Regression but worse than Random Forest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272FA-6719-4986-8661-5CB645D52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9803"/>
              </p:ext>
            </p:extLst>
          </p:nvPr>
        </p:nvGraphicFramePr>
        <p:xfrm>
          <a:off x="1485898" y="4073979"/>
          <a:ext cx="8371334" cy="249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479">
                  <a:extLst>
                    <a:ext uri="{9D8B030D-6E8A-4147-A177-3AD203B41FA5}">
                      <a16:colId xmlns:a16="http://schemas.microsoft.com/office/drawing/2014/main" val="3014605398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891995726"/>
                    </a:ext>
                  </a:extLst>
                </a:gridCol>
                <a:gridCol w="1038193">
                  <a:extLst>
                    <a:ext uri="{9D8B030D-6E8A-4147-A177-3AD203B41FA5}">
                      <a16:colId xmlns:a16="http://schemas.microsoft.com/office/drawing/2014/main" val="1080232423"/>
                    </a:ext>
                  </a:extLst>
                </a:gridCol>
                <a:gridCol w="1418246">
                  <a:extLst>
                    <a:ext uri="{9D8B030D-6E8A-4147-A177-3AD203B41FA5}">
                      <a16:colId xmlns:a16="http://schemas.microsoft.com/office/drawing/2014/main" val="2803733277"/>
                    </a:ext>
                  </a:extLst>
                </a:gridCol>
                <a:gridCol w="1105127">
                  <a:extLst>
                    <a:ext uri="{9D8B030D-6E8A-4147-A177-3AD203B41FA5}">
                      <a16:colId xmlns:a16="http://schemas.microsoft.com/office/drawing/2014/main" val="3292834362"/>
                    </a:ext>
                  </a:extLst>
                </a:gridCol>
                <a:gridCol w="1289315">
                  <a:extLst>
                    <a:ext uri="{9D8B030D-6E8A-4147-A177-3AD203B41FA5}">
                      <a16:colId xmlns:a16="http://schemas.microsoft.com/office/drawing/2014/main" val="317268472"/>
                    </a:ext>
                  </a:extLst>
                </a:gridCol>
                <a:gridCol w="1381408">
                  <a:extLst>
                    <a:ext uri="{9D8B030D-6E8A-4147-A177-3AD203B41FA5}">
                      <a16:colId xmlns:a16="http://schemas.microsoft.com/office/drawing/2014/main" val="4217258229"/>
                    </a:ext>
                  </a:extLst>
                </a:gridCol>
              </a:tblGrid>
              <a:tr h="52332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COMPARISON OF MODELS ON 2 DATAFRAMES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0113"/>
                  </a:ext>
                </a:extLst>
              </a:tr>
              <a:tr h="24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Original Data frame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Reduced Data frame(2 inputs only)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8892"/>
                  </a:ext>
                </a:extLst>
              </a:tr>
              <a:tr h="68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Linear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Linear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110518"/>
                  </a:ext>
                </a:extLst>
              </a:tr>
              <a:tr h="248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4161438"/>
                  </a:ext>
                </a:extLst>
              </a:tr>
              <a:tr h="248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4979088"/>
                  </a:ext>
                </a:extLst>
              </a:tr>
              <a:tr h="275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R-Squared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1142742"/>
                  </a:ext>
                </a:extLst>
              </a:tr>
              <a:tr h="257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110963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151C-E6E8-453F-83B6-F6237215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49D-5B84-48C6-BB79-0ED6891F678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AA3F-2C66-4BEE-AA3F-F61A9FD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BD7B-26A2-4DCF-9779-791B4A1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1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D51-DEB6-4EF1-BB61-A97A317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5597"/>
          </a:xfrm>
        </p:spPr>
        <p:txBody>
          <a:bodyPr>
            <a:normAutofit/>
          </a:bodyPr>
          <a:lstStyle/>
          <a:p>
            <a:r>
              <a:rPr lang="en-US" sz="3200" dirty="0"/>
              <a:t>Modelling Results- Part 2(Data Pre-Processing)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24D-48CE-4BA3-A980-8F611AF5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9136"/>
            <a:ext cx="8595360" cy="5527220"/>
          </a:xfrm>
        </p:spPr>
        <p:txBody>
          <a:bodyPr/>
          <a:lstStyle/>
          <a:p>
            <a:r>
              <a:rPr lang="en-US" dirty="0"/>
              <a:t>On the reduced data frame, I applied Data Pre-Processing as described in the earlier slide.</a:t>
            </a:r>
          </a:p>
          <a:p>
            <a:r>
              <a:rPr lang="en-US" dirty="0"/>
              <a:t>With Random Forest Regression model, I can see the improvement in MSE(44%), RMSE(26%), MAE(46%), however R-squared deteriorates by 10%. </a:t>
            </a:r>
          </a:p>
          <a:p>
            <a:r>
              <a:rPr lang="en-US" dirty="0"/>
              <a:t>In next slide I present techniques I tried to further improve the above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1E862-06FA-4D7C-9418-DB46C53C3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90284"/>
              </p:ext>
            </p:extLst>
          </p:nvPr>
        </p:nvGraphicFramePr>
        <p:xfrm>
          <a:off x="1319893" y="3815488"/>
          <a:ext cx="8983435" cy="2676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801">
                  <a:extLst>
                    <a:ext uri="{9D8B030D-6E8A-4147-A177-3AD203B41FA5}">
                      <a16:colId xmlns:a16="http://schemas.microsoft.com/office/drawing/2014/main" val="3381999911"/>
                    </a:ext>
                  </a:extLst>
                </a:gridCol>
                <a:gridCol w="1245229">
                  <a:extLst>
                    <a:ext uri="{9D8B030D-6E8A-4147-A177-3AD203B41FA5}">
                      <a16:colId xmlns:a16="http://schemas.microsoft.com/office/drawing/2014/main" val="938502175"/>
                    </a:ext>
                  </a:extLst>
                </a:gridCol>
                <a:gridCol w="1304525">
                  <a:extLst>
                    <a:ext uri="{9D8B030D-6E8A-4147-A177-3AD203B41FA5}">
                      <a16:colId xmlns:a16="http://schemas.microsoft.com/office/drawing/2014/main" val="1016496196"/>
                    </a:ext>
                  </a:extLst>
                </a:gridCol>
                <a:gridCol w="1521946">
                  <a:extLst>
                    <a:ext uri="{9D8B030D-6E8A-4147-A177-3AD203B41FA5}">
                      <a16:colId xmlns:a16="http://schemas.microsoft.com/office/drawing/2014/main" val="997300922"/>
                    </a:ext>
                  </a:extLst>
                </a:gridCol>
                <a:gridCol w="1185932">
                  <a:extLst>
                    <a:ext uri="{9D8B030D-6E8A-4147-A177-3AD203B41FA5}">
                      <a16:colId xmlns:a16="http://schemas.microsoft.com/office/drawing/2014/main" val="65087574"/>
                    </a:ext>
                  </a:extLst>
                </a:gridCol>
                <a:gridCol w="1383588">
                  <a:extLst>
                    <a:ext uri="{9D8B030D-6E8A-4147-A177-3AD203B41FA5}">
                      <a16:colId xmlns:a16="http://schemas.microsoft.com/office/drawing/2014/main" val="368359422"/>
                    </a:ext>
                  </a:extLst>
                </a:gridCol>
                <a:gridCol w="1482414">
                  <a:extLst>
                    <a:ext uri="{9D8B030D-6E8A-4147-A177-3AD203B41FA5}">
                      <a16:colId xmlns:a16="http://schemas.microsoft.com/office/drawing/2014/main" val="3626968544"/>
                    </a:ext>
                  </a:extLst>
                </a:gridCol>
              </a:tblGrid>
              <a:tr h="37533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COMPARISON OF MODELS before and after Data Pre-Processing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5693"/>
                  </a:ext>
                </a:extLst>
              </a:tr>
              <a:tr h="28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Reduced Data frame(2 inputs only)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Reduced Data frame after Data Pre-Processing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7772"/>
                  </a:ext>
                </a:extLst>
              </a:tr>
              <a:tr h="859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Linear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Linear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2282715"/>
                  </a:ext>
                </a:extLst>
              </a:tr>
              <a:tr h="28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284143"/>
                  </a:ext>
                </a:extLst>
              </a:tr>
              <a:tr h="28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7533634"/>
                  </a:ext>
                </a:extLst>
              </a:tr>
              <a:tr h="28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R-Squared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3496604"/>
                  </a:ext>
                </a:extLst>
              </a:tr>
              <a:tr h="296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7444408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33396C-0363-4479-BDF9-B90E01B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DB67-E382-409E-9257-7117E58EE02F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F497D2-D3A5-4BA8-A9CA-A2C3E12C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4F9C3F-BFD0-4B88-9CB2-2262CD96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D51-DEB6-4EF1-BB61-A97A317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5597"/>
          </a:xfrm>
        </p:spPr>
        <p:txBody>
          <a:bodyPr>
            <a:normAutofit/>
          </a:bodyPr>
          <a:lstStyle/>
          <a:p>
            <a:r>
              <a:rPr lang="en-US" dirty="0"/>
              <a:t>Modelling Results- Part 3(PCA)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24D-48CE-4BA3-A980-8F611AF5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9136"/>
            <a:ext cx="8861842" cy="5527220"/>
          </a:xfrm>
        </p:spPr>
        <p:txBody>
          <a:bodyPr/>
          <a:lstStyle/>
          <a:p>
            <a:r>
              <a:rPr lang="en-US" dirty="0"/>
              <a:t>First I tried Ridge, Lasso and Elastic regularization techniques but this did not improve the metrics.</a:t>
            </a:r>
          </a:p>
          <a:p>
            <a:r>
              <a:rPr lang="en-US" dirty="0"/>
              <a:t>I also tried logarithmic and polynomial transformation technique which also did not improve the metrics</a:t>
            </a:r>
          </a:p>
          <a:p>
            <a:r>
              <a:rPr lang="en-US" dirty="0"/>
              <a:t>Finally, I tried PCA technique to create uncorrelated Principal Components. VIF for Caffeine Intake was &gt;5 and for Sleep Duration Hours was &gt;10. This suggested high multicollinearity requiring attention. After applying PCA, I saw improvement in MSE(99%), R-Squared(11%) and MAE(90%) using the same Random Forest Regression model.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286B9-46E2-44C8-9D5D-605E88D6F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1693"/>
              </p:ext>
            </p:extLst>
          </p:nvPr>
        </p:nvGraphicFramePr>
        <p:xfrm>
          <a:off x="1327187" y="4535261"/>
          <a:ext cx="8861843" cy="179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393">
                  <a:extLst>
                    <a:ext uri="{9D8B030D-6E8A-4147-A177-3AD203B41FA5}">
                      <a16:colId xmlns:a16="http://schemas.microsoft.com/office/drawing/2014/main" val="2929508921"/>
                    </a:ext>
                  </a:extLst>
                </a:gridCol>
                <a:gridCol w="2863057">
                  <a:extLst>
                    <a:ext uri="{9D8B030D-6E8A-4147-A177-3AD203B41FA5}">
                      <a16:colId xmlns:a16="http://schemas.microsoft.com/office/drawing/2014/main" val="1389133127"/>
                    </a:ext>
                  </a:extLst>
                </a:gridCol>
                <a:gridCol w="2999393">
                  <a:extLst>
                    <a:ext uri="{9D8B030D-6E8A-4147-A177-3AD203B41FA5}">
                      <a16:colId xmlns:a16="http://schemas.microsoft.com/office/drawing/2014/main" val="4101157186"/>
                    </a:ext>
                  </a:extLst>
                </a:gridCol>
              </a:tblGrid>
              <a:tr h="502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frame after cleaning without PCA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frame after cleaning and PCA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074332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Random Forest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3918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21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83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R-Squared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4275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864138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16AE7-A6F3-40AC-BA59-DB3BDB1A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9C3B-9991-4149-B051-06A9425DF8F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A8E58D-F027-4066-9CD7-6E74920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Capstone Project Report by Jay Desai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D6637D-9CF9-4A66-8A6F-962225D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529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1453</TotalTime>
  <Words>1670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View</vt:lpstr>
      <vt:lpstr>CAPSTONE PROJECT</vt:lpstr>
      <vt:lpstr>Executive Summary</vt:lpstr>
      <vt:lpstr>Data Pre-Processing Overview</vt:lpstr>
      <vt:lpstr>EDA Insights – Heat Map</vt:lpstr>
      <vt:lpstr>EDA Insights – Scatter Plots</vt:lpstr>
      <vt:lpstr>EDA Insights – Histogram Plots</vt:lpstr>
      <vt:lpstr>Modelling Results- Part 1</vt:lpstr>
      <vt:lpstr>Modelling Results- Part 2(Data Pre-Processing)</vt:lpstr>
      <vt:lpstr>Modelling Results- Part 3(PCA)</vt:lpstr>
      <vt:lpstr>CONCLUSION &amp; NEXT STEPS</vt:lpstr>
      <vt:lpstr>APPENDIX A: Sleep Duration and Caffeine Intake for predicted sleep quality score of greater than 8</vt:lpstr>
      <vt:lpstr>APPENDIX B: SCATTER PLOTS</vt:lpstr>
      <vt:lpstr>APPENDIX C: HISTOGRAM PLOTS</vt:lpstr>
      <vt:lpstr>APPENDIX D: ML 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Desai, Jay</dc:creator>
  <cp:lastModifiedBy>Desai, Jay</cp:lastModifiedBy>
  <cp:revision>34</cp:revision>
  <dcterms:created xsi:type="dcterms:W3CDTF">2025-03-15T23:11:13Z</dcterms:created>
  <dcterms:modified xsi:type="dcterms:W3CDTF">2025-03-16T23:24:18Z</dcterms:modified>
</cp:coreProperties>
</file>