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72" r:id="rId6"/>
    <p:sldId id="259" r:id="rId7"/>
    <p:sldId id="273" r:id="rId8"/>
    <p:sldId id="270" r:id="rId9"/>
    <p:sldId id="260" r:id="rId10"/>
    <p:sldId id="274" r:id="rId11"/>
    <p:sldId id="261" r:id="rId12"/>
    <p:sldId id="275" r:id="rId13"/>
    <p:sldId id="262" r:id="rId14"/>
    <p:sldId id="276" r:id="rId15"/>
    <p:sldId id="282" r:id="rId16"/>
    <p:sldId id="263" r:id="rId17"/>
    <p:sldId id="277" r:id="rId18"/>
    <p:sldId id="264" r:id="rId19"/>
    <p:sldId id="278" r:id="rId20"/>
    <p:sldId id="265" r:id="rId21"/>
    <p:sldId id="279" r:id="rId22"/>
    <p:sldId id="266" r:id="rId23"/>
    <p:sldId id="280" r:id="rId24"/>
    <p:sldId id="267" r:id="rId25"/>
    <p:sldId id="281" r:id="rId26"/>
    <p:sldId id="268" r:id="rId27"/>
    <p:sldId id="269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itle" id="{FC70F539-613A-4373-ABB8-F6044A36A0DB}">
          <p14:sldIdLst>
            <p14:sldId id="256"/>
          </p14:sldIdLst>
        </p14:section>
        <p14:section name="Executive Summary" id="{45C554D3-4975-42A0-84C6-8F2A7C39275F}">
          <p14:sldIdLst>
            <p14:sldId id="257"/>
            <p14:sldId id="271"/>
          </p14:sldIdLst>
        </p14:section>
        <p14:section name="KPIs Details" id="{4EA083EC-B431-4F7A-BD3C-A7980B5FB90D}">
          <p14:sldIdLst>
            <p14:sldId id="258"/>
            <p14:sldId id="272"/>
          </p14:sldIdLst>
        </p14:section>
        <p14:section name="Trends Overview" id="{CE3E3376-0790-4988-91CC-8849E0B60C14}">
          <p14:sldIdLst>
            <p14:sldId id="259"/>
            <p14:sldId id="273"/>
          </p14:sldIdLst>
        </p14:section>
        <p14:section name="Technical Analysis" id="{884EE5F8-AF59-474D-BF0A-BB2411610271}">
          <p14:sldIdLst>
            <p14:sldId id="270"/>
          </p14:sldIdLst>
        </p14:section>
        <p14:section name="Risk and Returns" id="{EE149E03-B6C3-4844-8F0E-1528F81C47E1}">
          <p14:sldIdLst>
            <p14:sldId id="260"/>
            <p14:sldId id="274"/>
          </p14:sldIdLst>
        </p14:section>
        <p14:section name="Share Comparisons" id="{5F4C00DC-2FA0-471E-9B2A-DA67D5C54558}">
          <p14:sldIdLst>
            <p14:sldId id="261"/>
            <p14:sldId id="275"/>
          </p14:sldIdLst>
        </p14:section>
        <p14:section name="Deeper Analysis" id="{F45CBE8F-C8C3-4FD3-9886-D44B72C8D435}">
          <p14:sldIdLst>
            <p14:sldId id="262"/>
            <p14:sldId id="276"/>
            <p14:sldId id="282"/>
          </p14:sldIdLst>
        </p14:section>
        <p14:section name="Decomposition Analysis" id="{C4F77ECB-D142-4369-B467-40D2BD710FE8}">
          <p14:sldIdLst>
            <p14:sldId id="263"/>
            <p14:sldId id="277"/>
          </p14:sldIdLst>
        </p14:section>
        <p14:section name="The Influencers" id="{AF74CC61-1CA9-450B-85A1-FF31D45D463D}">
          <p14:sldIdLst>
            <p14:sldId id="264"/>
            <p14:sldId id="278"/>
          </p14:sldIdLst>
        </p14:section>
        <p14:section name="Technical Analysis" id="{2EEEA0CC-0108-4E54-9E9F-63CBC8AD6AEE}">
          <p14:sldIdLst>
            <p14:sldId id="265"/>
            <p14:sldId id="279"/>
            <p14:sldId id="266"/>
            <p14:sldId id="280"/>
          </p14:sldIdLst>
        </p14:section>
        <p14:section name="Slicers Information" id="{5B7C96A6-9DC6-4FBD-A5B9-4225FB4DAEE0}">
          <p14:sldIdLst>
            <p14:sldId id="267"/>
            <p14:sldId id="281"/>
          </p14:sldIdLst>
        </p14:section>
        <p14:section name="Conclution &amp; Tips" id="{3BCFBA3B-99D0-4F54-8F3D-F09E72BDA65E}">
          <p14:sldIdLst>
            <p14:sldId id="268"/>
          </p14:sldIdLst>
        </p14:section>
        <p14:section name="Data Modeling Appendix" id="{C74DE9B0-D9AE-4BED-A572-866ED8040405}">
          <p14:sldIdLst>
            <p14:sldId id="269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7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44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19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90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51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647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52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538055-DDE5-4AF7-982F-DE018CDDF881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B40C9DA-E6DA-4DD8-AA29-19B8A27250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Executive%20Report.docx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Stock Analysis Dashboard Summary</a:t>
            </a:r>
            <a:br>
              <a:rPr lang="en-CA" dirty="0" smtClean="0"/>
            </a:br>
            <a:r>
              <a:rPr lang="en-US" sz="2800" dirty="0" smtClean="0"/>
              <a:t>Comprehensive Financial Overview and Risk Insights</a:t>
            </a:r>
            <a:endParaRPr lang="en-CA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8709"/>
            <a:ext cx="9144000" cy="1655762"/>
          </a:xfrm>
        </p:spPr>
        <p:txBody>
          <a:bodyPr/>
          <a:lstStyle/>
          <a:p>
            <a:r>
              <a:rPr lang="en-US" dirty="0" smtClean="0"/>
              <a:t>Prepared By : Jay Gopani</a:t>
            </a:r>
          </a:p>
          <a:p>
            <a:r>
              <a:rPr lang="en-US" dirty="0" smtClean="0"/>
              <a:t>Date: 30/07/2025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147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34736"/>
            <a:ext cx="11062606" cy="6286500"/>
          </a:xfrm>
        </p:spPr>
      </p:pic>
    </p:spTree>
    <p:extLst>
      <p:ext uri="{BB962C8B-B14F-4D97-AF65-F5344CB8AC3E}">
        <p14:creationId xmlns:p14="http://schemas.microsoft.com/office/powerpoint/2010/main" val="337737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Stock Share Comparison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Title:</a:t>
            </a:r>
          </a:p>
          <a:p>
            <a:pPr marL="0" indent="0">
              <a:buNone/>
            </a:pPr>
            <a:r>
              <a:rPr lang="en-US" dirty="0" smtClean="0"/>
              <a:t>Stock Value Share by Company</a:t>
            </a:r>
          </a:p>
          <a:p>
            <a:pPr marL="0" indent="0">
              <a:buNone/>
            </a:pPr>
            <a:r>
              <a:rPr lang="en-US" b="1" dirty="0" smtClean="0"/>
              <a:t>Chart:</a:t>
            </a:r>
          </a:p>
          <a:p>
            <a:pPr marL="0" indent="0">
              <a:buNone/>
            </a:pPr>
            <a:r>
              <a:rPr lang="en-US" dirty="0" smtClean="0"/>
              <a:t>Donut</a:t>
            </a:r>
            <a:r>
              <a:rPr lang="en-US" b="1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Chart Insight:</a:t>
            </a:r>
          </a:p>
          <a:p>
            <a:pPr marL="0" indent="0">
              <a:buNone/>
            </a:pPr>
            <a:r>
              <a:rPr lang="en-US" dirty="0" smtClean="0"/>
              <a:t>Shows portfolio distribution by total stock value</a:t>
            </a:r>
          </a:p>
          <a:p>
            <a:pPr marL="0" indent="0">
              <a:buNone/>
            </a:pPr>
            <a:r>
              <a:rPr lang="en-US" dirty="0" smtClean="0"/>
              <a:t>Highlights dominant vs. underperforming companies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267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079"/>
            <a:ext cx="10719707" cy="6245678"/>
          </a:xfrm>
        </p:spPr>
      </p:pic>
    </p:spTree>
    <p:extLst>
      <p:ext uri="{BB962C8B-B14F-4D97-AF65-F5344CB8AC3E}">
        <p14:creationId xmlns:p14="http://schemas.microsoft.com/office/powerpoint/2010/main" val="3922509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Company Deep Dive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Title :</a:t>
            </a:r>
          </a:p>
          <a:p>
            <a:r>
              <a:rPr lang="en-US" dirty="0" smtClean="0"/>
              <a:t>Company Analysis Overview</a:t>
            </a:r>
          </a:p>
          <a:p>
            <a:pPr marL="0" indent="0">
              <a:buNone/>
            </a:pPr>
            <a:r>
              <a:rPr lang="en-US" b="1" dirty="0" smtClean="0"/>
              <a:t>Charts :</a:t>
            </a:r>
          </a:p>
          <a:p>
            <a:r>
              <a:rPr lang="en-US" dirty="0" smtClean="0"/>
              <a:t>Clustered Bar Chart – Compare KPIs by company</a:t>
            </a:r>
          </a:p>
          <a:p>
            <a:r>
              <a:rPr lang="en-US" dirty="0" smtClean="0"/>
              <a:t>Waterfall Chart – Change in stock value or return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407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8" y="367393"/>
            <a:ext cx="10931978" cy="6253843"/>
          </a:xfrm>
        </p:spPr>
      </p:pic>
    </p:spTree>
    <p:extLst>
      <p:ext uri="{BB962C8B-B14F-4D97-AF65-F5344CB8AC3E}">
        <p14:creationId xmlns:p14="http://schemas.microsoft.com/office/powerpoint/2010/main" val="229447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269420"/>
            <a:ext cx="11062606" cy="6408965"/>
          </a:xfrm>
        </p:spPr>
      </p:pic>
    </p:spTree>
    <p:extLst>
      <p:ext uri="{BB962C8B-B14F-4D97-AF65-F5344CB8AC3E}">
        <p14:creationId xmlns:p14="http://schemas.microsoft.com/office/powerpoint/2010/main" val="142337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Company Decomposition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Title : </a:t>
            </a:r>
          </a:p>
          <a:p>
            <a:pPr marL="0" indent="0">
              <a:buNone/>
            </a:pPr>
            <a:r>
              <a:rPr lang="en-CA" dirty="0" smtClean="0"/>
              <a:t>Company-wise Performance Breakdown </a:t>
            </a:r>
          </a:p>
          <a:p>
            <a:pPr marL="0" indent="0">
              <a:buNone/>
            </a:pPr>
            <a:r>
              <a:rPr lang="en-CA" b="1" dirty="0" smtClean="0"/>
              <a:t>Chart :</a:t>
            </a:r>
          </a:p>
          <a:p>
            <a:pPr marL="0" indent="0">
              <a:buNone/>
            </a:pPr>
            <a:r>
              <a:rPr lang="en-CA" dirty="0" smtClean="0"/>
              <a:t>Decomposition Tree</a:t>
            </a:r>
          </a:p>
          <a:p>
            <a:r>
              <a:rPr lang="en-US" dirty="0" smtClean="0"/>
              <a:t>Breakdown by Company &gt; Date or Risk</a:t>
            </a:r>
          </a:p>
          <a:p>
            <a:pPr marL="0" indent="0">
              <a:buNone/>
            </a:pPr>
            <a:r>
              <a:rPr lang="en-CA" b="1" dirty="0" smtClean="0"/>
              <a:t>Insight </a:t>
            </a:r>
            <a:r>
              <a:rPr lang="en-CA" dirty="0" smtClean="0"/>
              <a:t>:</a:t>
            </a:r>
          </a:p>
          <a:p>
            <a:r>
              <a:rPr lang="en-US" dirty="0" smtClean="0"/>
              <a:t>Interactive analysis of factors driving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990138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21" y="326571"/>
            <a:ext cx="10915649" cy="6270172"/>
          </a:xfrm>
        </p:spPr>
      </p:pic>
    </p:spTree>
    <p:extLst>
      <p:ext uri="{BB962C8B-B14F-4D97-AF65-F5344CB8AC3E}">
        <p14:creationId xmlns:p14="http://schemas.microsoft.com/office/powerpoint/2010/main" val="153914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Influencers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Title :</a:t>
            </a:r>
          </a:p>
          <a:p>
            <a:pPr marL="0" indent="0">
              <a:buNone/>
            </a:pPr>
            <a:r>
              <a:rPr lang="en-CA" dirty="0" smtClean="0"/>
              <a:t>Key Factors Driving Return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Charts :</a:t>
            </a:r>
          </a:p>
          <a:p>
            <a:pPr marL="0" indent="0">
              <a:buNone/>
            </a:pPr>
            <a:r>
              <a:rPr lang="en-CA" dirty="0" smtClean="0"/>
              <a:t>Key Influencer Visual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CA" b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CA" b="1" dirty="0" smtClean="0"/>
              <a:t>Insight </a:t>
            </a:r>
            <a:r>
              <a:rPr lang="en-CA" dirty="0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CA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/>
              <a:t>Identifies </a:t>
            </a:r>
            <a:r>
              <a:rPr lang="en-US" altLang="en-US" dirty="0"/>
              <a:t>features most impacting total return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Uses AI-based model for decision impact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481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79" y="351064"/>
            <a:ext cx="10997292" cy="6229349"/>
          </a:xfrm>
        </p:spPr>
      </p:pic>
    </p:spTree>
    <p:extLst>
      <p:ext uri="{BB962C8B-B14F-4D97-AF65-F5344CB8AC3E}">
        <p14:creationId xmlns:p14="http://schemas.microsoft.com/office/powerpoint/2010/main" val="304042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Executive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Covers performance of companies: </a:t>
            </a:r>
            <a:r>
              <a:rPr lang="en-US" dirty="0" err="1" smtClean="0"/>
              <a:t>Zorto</a:t>
            </a:r>
            <a:r>
              <a:rPr lang="en-US" dirty="0" smtClean="0"/>
              <a:t>, </a:t>
            </a:r>
            <a:r>
              <a:rPr lang="en-US" dirty="0" err="1" smtClean="0"/>
              <a:t>Maxp</a:t>
            </a:r>
            <a:r>
              <a:rPr lang="en-US" dirty="0" smtClean="0"/>
              <a:t>, </a:t>
            </a:r>
            <a:r>
              <a:rPr lang="en-US" dirty="0" err="1" smtClean="0"/>
              <a:t>Survelia</a:t>
            </a:r>
            <a:r>
              <a:rPr lang="en-US" dirty="0" smtClean="0"/>
              <a:t>, </a:t>
            </a:r>
            <a:r>
              <a:rPr lang="en-US" dirty="0" err="1" smtClean="0"/>
              <a:t>Jecco</a:t>
            </a:r>
            <a:endParaRPr lang="en-US" dirty="0" smtClean="0"/>
          </a:p>
          <a:p>
            <a:r>
              <a:rPr lang="en-US" dirty="0" smtClean="0"/>
              <a:t>Tracks total return, risk, and daily return metrics</a:t>
            </a:r>
          </a:p>
          <a:p>
            <a:r>
              <a:rPr lang="en-US" dirty="0" smtClean="0"/>
              <a:t>Identifies trends over time and relative company positioning</a:t>
            </a:r>
          </a:p>
          <a:p>
            <a:r>
              <a:rPr lang="en-US" dirty="0" smtClean="0"/>
              <a:t>Enables dynamic slicing and comparative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700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Technical Indicators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Title </a:t>
            </a:r>
            <a:r>
              <a:rPr lang="en-CA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Technical Indicators – Moving </a:t>
            </a:r>
            <a:r>
              <a:rPr lang="en-US" dirty="0" err="1" smtClean="0"/>
              <a:t>Avg</a:t>
            </a:r>
            <a:r>
              <a:rPr lang="en-US" dirty="0" smtClean="0"/>
              <a:t> &amp; Volatility</a:t>
            </a:r>
          </a:p>
          <a:p>
            <a:pPr marL="0" indent="0">
              <a:buNone/>
            </a:pPr>
            <a:endParaRPr lang="en-CA" b="1" dirty="0" smtClean="0"/>
          </a:p>
          <a:p>
            <a:pPr marL="0" indent="0">
              <a:buNone/>
            </a:pPr>
            <a:r>
              <a:rPr lang="en-CA" b="1" dirty="0" smtClean="0"/>
              <a:t>Charts </a:t>
            </a:r>
            <a:r>
              <a:rPr lang="en-CA" dirty="0" smtClean="0"/>
              <a:t>: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Line Chart – 14-day Moving Average vs. Actual Price</a:t>
            </a:r>
          </a:p>
          <a:p>
            <a:pPr marL="514350" lvl="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dirty="0"/>
              <a:t>Line Chart – 14-day Volatility (Standard Deviation</a:t>
            </a:r>
            <a:r>
              <a:rPr lang="en-US" altLang="en-US" dirty="0" smtClean="0"/>
              <a:t>)</a:t>
            </a:r>
            <a:endParaRPr lang="en-CA" alt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CA" b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CA" b="1" dirty="0" smtClean="0"/>
              <a:t>Insight </a:t>
            </a:r>
            <a:r>
              <a:rPr lang="en-CA" dirty="0" smtClean="0"/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Helps detect trend reversals or stability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/>
              <a:t>Volatility signals market risk level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886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" y="261256"/>
            <a:ext cx="11046279" cy="6302829"/>
          </a:xfrm>
        </p:spPr>
      </p:pic>
    </p:spTree>
    <p:extLst>
      <p:ext uri="{BB962C8B-B14F-4D97-AF65-F5344CB8AC3E}">
        <p14:creationId xmlns:p14="http://schemas.microsoft.com/office/powerpoint/2010/main" val="356138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RSI or MACD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Title : </a:t>
            </a:r>
          </a:p>
          <a:p>
            <a:pPr marL="0" indent="0">
              <a:buNone/>
            </a:pPr>
            <a:r>
              <a:rPr lang="en-US" dirty="0" smtClean="0"/>
              <a:t>Momentum Indicator – RSI </a:t>
            </a:r>
          </a:p>
          <a:p>
            <a:pPr marL="0" indent="0">
              <a:buNone/>
            </a:pPr>
            <a:r>
              <a:rPr lang="en-US" b="1" dirty="0" smtClean="0"/>
              <a:t>Chart : </a:t>
            </a:r>
          </a:p>
          <a:p>
            <a:pPr marL="0" indent="0">
              <a:buNone/>
            </a:pPr>
            <a:r>
              <a:rPr lang="en-US" dirty="0" smtClean="0"/>
              <a:t>Line or Custom Visual </a:t>
            </a:r>
          </a:p>
          <a:p>
            <a:r>
              <a:rPr lang="en-US" dirty="0" smtClean="0"/>
              <a:t>Based on calculated RSI values over 14 days</a:t>
            </a:r>
          </a:p>
          <a:p>
            <a:pPr marL="0" indent="0">
              <a:buNone/>
            </a:pPr>
            <a:r>
              <a:rPr lang="en-US" b="1" dirty="0" smtClean="0"/>
              <a:t>Insight : </a:t>
            </a:r>
          </a:p>
          <a:p>
            <a:r>
              <a:rPr lang="en-US" dirty="0" smtClean="0"/>
              <a:t>Indicates overbought/oversold status</a:t>
            </a:r>
          </a:p>
          <a:p>
            <a:r>
              <a:rPr lang="en-US" dirty="0" smtClean="0"/>
              <a:t>Supports trading signals and timing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0065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6" y="318408"/>
            <a:ext cx="10874828" cy="6237514"/>
          </a:xfrm>
        </p:spPr>
      </p:pic>
    </p:spTree>
    <p:extLst>
      <p:ext uri="{BB962C8B-B14F-4D97-AF65-F5344CB8AC3E}">
        <p14:creationId xmlns:p14="http://schemas.microsoft.com/office/powerpoint/2010/main" val="248727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Slicers and Interactivity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Title : </a:t>
            </a:r>
          </a:p>
          <a:p>
            <a:pPr marL="0" indent="0">
              <a:buNone/>
            </a:pPr>
            <a:r>
              <a:rPr lang="en-US" dirty="0" smtClean="0"/>
              <a:t>Slicers and Interactivity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Content : </a:t>
            </a:r>
          </a:p>
          <a:p>
            <a:r>
              <a:rPr lang="en-US" dirty="0" smtClean="0"/>
              <a:t>Company slicer (global filter across all pages)</a:t>
            </a:r>
          </a:p>
          <a:p>
            <a:r>
              <a:rPr lang="en-US" dirty="0" smtClean="0"/>
              <a:t>Date-based filtering</a:t>
            </a:r>
          </a:p>
          <a:p>
            <a:r>
              <a:rPr lang="en-US" dirty="0" smtClean="0"/>
              <a:t>Dynamic visuals adjust based on selections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1090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" y="236763"/>
            <a:ext cx="10809514" cy="6376307"/>
          </a:xfrm>
        </p:spPr>
      </p:pic>
    </p:spTree>
    <p:extLst>
      <p:ext uri="{BB962C8B-B14F-4D97-AF65-F5344CB8AC3E}">
        <p14:creationId xmlns:p14="http://schemas.microsoft.com/office/powerpoint/2010/main" val="331808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 &amp; Next Steps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Title : </a:t>
            </a:r>
          </a:p>
          <a:p>
            <a:pPr marL="0" indent="0">
              <a:buNone/>
            </a:pPr>
            <a:r>
              <a:rPr lang="en-CA" dirty="0" smtClean="0"/>
              <a:t>Insights and Recommendations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US" b="1" dirty="0" smtClean="0"/>
              <a:t>Bullet Points :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r>
              <a:rPr lang="en-US" dirty="0" smtClean="0"/>
              <a:t>Continue monitoring stock volatility and return patterns </a:t>
            </a:r>
          </a:p>
          <a:p>
            <a:r>
              <a:rPr lang="en-US" dirty="0" smtClean="0"/>
              <a:t>Consider risk-adjusted return for investment decisions </a:t>
            </a:r>
          </a:p>
          <a:p>
            <a:r>
              <a:rPr lang="en-US" dirty="0" smtClean="0"/>
              <a:t>Enhance model with fundamental data or sector comparison </a:t>
            </a:r>
          </a:p>
          <a:p>
            <a:r>
              <a:rPr lang="en-US" dirty="0" smtClean="0"/>
              <a:t>Use forecasting tools for future projections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443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 smtClean="0"/>
              <a:t>Title : </a:t>
            </a:r>
          </a:p>
          <a:p>
            <a:pPr marL="0" indent="0">
              <a:buNone/>
            </a:pPr>
            <a:r>
              <a:rPr lang="en-CA" dirty="0" smtClean="0"/>
              <a:t>Appendix – Data Source &amp; Model 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Content : </a:t>
            </a:r>
          </a:p>
          <a:p>
            <a:r>
              <a:rPr lang="en-US" dirty="0" smtClean="0"/>
              <a:t>Source: </a:t>
            </a:r>
            <a:r>
              <a:rPr lang="en-US" dirty="0" err="1" smtClean="0"/>
              <a:t>StockDataLong</a:t>
            </a:r>
            <a:r>
              <a:rPr lang="en-US" dirty="0" smtClean="0"/>
              <a:t> (Power BI model) </a:t>
            </a:r>
          </a:p>
          <a:p>
            <a:r>
              <a:rPr lang="en-US" dirty="0" smtClean="0"/>
              <a:t>Measures used: Total Return %, </a:t>
            </a:r>
            <a:r>
              <a:rPr lang="en-US" dirty="0" err="1" smtClean="0"/>
              <a:t>Avg</a:t>
            </a:r>
            <a:r>
              <a:rPr lang="en-US" dirty="0" smtClean="0"/>
              <a:t> Risk, Daily Return, etc. </a:t>
            </a:r>
          </a:p>
          <a:p>
            <a:r>
              <a:rPr lang="en-US" dirty="0" smtClean="0"/>
              <a:t>Visual Types: Line, Scatter, Donut, Decomposition Tree, </a:t>
            </a:r>
            <a:r>
              <a:rPr lang="en-US" dirty="0" smtClean="0"/>
              <a:t>Waterfall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 smtClean="0">
                <a:hlinkClick r:id="rId3" action="ppaction://hlinkfile"/>
              </a:rPr>
              <a:t>Executive Report.docx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8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6" y="195944"/>
            <a:ext cx="10809514" cy="6392182"/>
          </a:xfrm>
        </p:spPr>
      </p:pic>
    </p:spTree>
    <p:extLst>
      <p:ext uri="{BB962C8B-B14F-4D97-AF65-F5344CB8AC3E}">
        <p14:creationId xmlns:p14="http://schemas.microsoft.com/office/powerpoint/2010/main" val="178075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905" y="1717439"/>
            <a:ext cx="10058400" cy="1609344"/>
          </a:xfrm>
        </p:spPr>
        <p:txBody>
          <a:bodyPr/>
          <a:lstStyle/>
          <a:p>
            <a:pPr algn="ctr"/>
            <a:r>
              <a:rPr lang="en-CA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335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0" y="277587"/>
            <a:ext cx="10985779" cy="6310992"/>
          </a:xfrm>
        </p:spPr>
      </p:pic>
    </p:spTree>
    <p:extLst>
      <p:ext uri="{BB962C8B-B14F-4D97-AF65-F5344CB8AC3E}">
        <p14:creationId xmlns:p14="http://schemas.microsoft.com/office/powerpoint/2010/main" val="97030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KPIs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Total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of Daily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Risk by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Sum of Stock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Average Risk by Daily Return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27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13" y="1053192"/>
            <a:ext cx="9879659" cy="3282043"/>
          </a:xfrm>
        </p:spPr>
      </p:pic>
    </p:spTree>
    <p:extLst>
      <p:ext uri="{BB962C8B-B14F-4D97-AF65-F5344CB8AC3E}">
        <p14:creationId xmlns:p14="http://schemas.microsoft.com/office/powerpoint/2010/main" val="2747133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Trend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Chart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Multiline chart with Small Multiples (Company-wise)</a:t>
            </a:r>
          </a:p>
          <a:p>
            <a:r>
              <a:rPr lang="en-US" b="1" dirty="0" smtClean="0"/>
              <a:t>Insight</a:t>
            </a:r>
            <a:r>
              <a:rPr lang="en-US" dirty="0" smtClean="0"/>
              <a:t>:</a:t>
            </a:r>
          </a:p>
          <a:p>
            <a:r>
              <a:rPr lang="en-US" dirty="0" smtClean="0"/>
              <a:t>Observe peaks and troughs in stock value movement</a:t>
            </a:r>
          </a:p>
          <a:p>
            <a:r>
              <a:rPr lang="en-US" dirty="0" smtClean="0"/>
              <a:t>Compare trend strength and direction across companies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088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5" y="391886"/>
            <a:ext cx="10785022" cy="6115049"/>
          </a:xfrm>
        </p:spPr>
      </p:pic>
    </p:spTree>
    <p:extLst>
      <p:ext uri="{BB962C8B-B14F-4D97-AF65-F5344CB8AC3E}">
        <p14:creationId xmlns:p14="http://schemas.microsoft.com/office/powerpoint/2010/main" val="2577192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93" y="344426"/>
            <a:ext cx="10131878" cy="6333960"/>
          </a:xfrm>
        </p:spPr>
      </p:pic>
    </p:spTree>
    <p:extLst>
      <p:ext uri="{BB962C8B-B14F-4D97-AF65-F5344CB8AC3E}">
        <p14:creationId xmlns:p14="http://schemas.microsoft.com/office/powerpoint/2010/main" val="22717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vs Return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Chart</a:t>
            </a:r>
            <a:r>
              <a:rPr lang="en-US" dirty="0" smtClean="0"/>
              <a:t>: </a:t>
            </a:r>
            <a:r>
              <a:rPr lang="en-US" b="1" dirty="0" smtClean="0"/>
              <a:t>Scatter Chart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X-Axis: Average Risk</a:t>
            </a:r>
          </a:p>
          <a:p>
            <a:r>
              <a:rPr lang="en-US" dirty="0" smtClean="0"/>
              <a:t>Y-Axis: Total Return</a:t>
            </a:r>
          </a:p>
          <a:p>
            <a:r>
              <a:rPr lang="en-US" dirty="0" smtClean="0"/>
              <a:t>Size: Daily Return</a:t>
            </a:r>
          </a:p>
          <a:p>
            <a:r>
              <a:rPr lang="en-US" dirty="0" smtClean="0"/>
              <a:t>Legend: Company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Insight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Evaluates risk-return efficiency</a:t>
            </a:r>
          </a:p>
          <a:p>
            <a:r>
              <a:rPr lang="en-US" dirty="0" smtClean="0"/>
              <a:t>Identifies outlier stocks with high return or high volatility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4929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  <p:sndAc>
          <p:stSnd>
            <p:snd r:embed="rId2" name="breeze.wav"/>
          </p:stSnd>
        </p:sndAc>
      </p:transition>
    </mc:Choice>
    <mc:Fallback>
      <p:transition>
        <p:push dir="u"/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167</TotalTime>
  <Words>449</Words>
  <Application>Microsoft Office PowerPoint</Application>
  <PresentationFormat>Widescreen</PresentationFormat>
  <Paragraphs>113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Rockwell</vt:lpstr>
      <vt:lpstr>Rockwell Condensed</vt:lpstr>
      <vt:lpstr>Wingdings</vt:lpstr>
      <vt:lpstr>Wood Type</vt:lpstr>
      <vt:lpstr>Stock Analysis Dashboard Summary Comprehensive Financial Overview and Risk Insights</vt:lpstr>
      <vt:lpstr>Executive Summary</vt:lpstr>
      <vt:lpstr>PowerPoint Presentation</vt:lpstr>
      <vt:lpstr>Key KPIs</vt:lpstr>
      <vt:lpstr>PowerPoint Presentation</vt:lpstr>
      <vt:lpstr>Trend Overview</vt:lpstr>
      <vt:lpstr>PowerPoint Presentation</vt:lpstr>
      <vt:lpstr>PowerPoint Presentation</vt:lpstr>
      <vt:lpstr>Risk vs Return</vt:lpstr>
      <vt:lpstr>PowerPoint Presentation</vt:lpstr>
      <vt:lpstr>Stock Share Comparison</vt:lpstr>
      <vt:lpstr>PowerPoint Presentation</vt:lpstr>
      <vt:lpstr>Company Deep Dive</vt:lpstr>
      <vt:lpstr>PowerPoint Presentation</vt:lpstr>
      <vt:lpstr>PowerPoint Presentation</vt:lpstr>
      <vt:lpstr>Company Decomposition</vt:lpstr>
      <vt:lpstr>PowerPoint Presentation</vt:lpstr>
      <vt:lpstr>Key Influencers</vt:lpstr>
      <vt:lpstr>PowerPoint Presentation</vt:lpstr>
      <vt:lpstr>Technical Indicators</vt:lpstr>
      <vt:lpstr>PowerPoint Presentation</vt:lpstr>
      <vt:lpstr>RSI or MACD</vt:lpstr>
      <vt:lpstr>PowerPoint Presentation</vt:lpstr>
      <vt:lpstr>Slicers and Interactivity</vt:lpstr>
      <vt:lpstr>PowerPoint Presentation</vt:lpstr>
      <vt:lpstr>Conclusion &amp; Next Steps</vt:lpstr>
      <vt:lpstr>Appendix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Dashboard Summary Comprehensive Financial Overview and Risk Insights</dc:title>
  <dc:creator>Jay Gopani</dc:creator>
  <cp:lastModifiedBy>Jay Gopani</cp:lastModifiedBy>
  <cp:revision>11</cp:revision>
  <dcterms:created xsi:type="dcterms:W3CDTF">2025-07-30T11:29:52Z</dcterms:created>
  <dcterms:modified xsi:type="dcterms:W3CDTF">2025-07-30T14:21:36Z</dcterms:modified>
</cp:coreProperties>
</file>