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4" r:id="rId3"/>
    <p:sldId id="273" r:id="rId4"/>
    <p:sldId id="279" r:id="rId5"/>
    <p:sldId id="274" r:id="rId6"/>
    <p:sldId id="275" r:id="rId7"/>
    <p:sldId id="276" r:id="rId8"/>
    <p:sldId id="277" r:id="rId9"/>
    <p:sldId id="280" r:id="rId10"/>
    <p:sldId id="283" r:id="rId11"/>
    <p:sldId id="282" r:id="rId1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B877E-5527-4843-B5BA-11EEC8537AA4}" type="datetimeFigureOut">
              <a:rPr lang="ko-KR" altLang="en-US" smtClean="0"/>
              <a:pPr/>
              <a:t>2019-03-18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1A22A-10D6-4DFD-8391-D5D4EF9E71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782B3-6839-49B7-B11F-50270F4BE647}" type="datetimeFigureOut">
              <a:rPr lang="ko-KR" altLang="en-US" smtClean="0"/>
              <a:pPr/>
              <a:t>2019-03-18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18BFF-790A-4CB6-815A-C7411B5D52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18BFF-790A-4CB6-815A-C7411B5D52C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18BFF-790A-4CB6-815A-C7411B5D52C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2539-B0A2-41C4-9AC5-43C983C27E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2539-B0A2-41C4-9AC5-43C983C27E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Picture 14" descr="fly high hwaseun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DFFFC"/>
              </a:clrFrom>
              <a:clrTo>
                <a:srgbClr val="FDFF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09879" y="6629400"/>
            <a:ext cx="169862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11"/>
          <p:cNvSpPr>
            <a:spLocks noChangeShapeType="1"/>
          </p:cNvSpPr>
          <p:nvPr userDrawn="1"/>
        </p:nvSpPr>
        <p:spPr bwMode="auto">
          <a:xfrm>
            <a:off x="992189" y="6562725"/>
            <a:ext cx="8127098" cy="1107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/>
          <a:lstStyle/>
          <a:p>
            <a:pPr eaLnBrk="1" latinLnBrk="1" hangingPunct="1">
              <a:defRPr/>
            </a:pPr>
            <a:endParaRPr lang="ko-KR" altLang="en-US" sz="1569">
              <a:solidFill>
                <a:srgbClr val="000000"/>
              </a:solidFill>
              <a:latin typeface="굴림"/>
              <a:ea typeface="굴림"/>
            </a:endParaRPr>
          </a:p>
        </p:txBody>
      </p:sp>
      <p:pic>
        <p:nvPicPr>
          <p:cNvPr id="11" name="그림 15" descr="로고1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96025"/>
            <a:ext cx="10096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2539-B0A2-41C4-9AC5-43C983C27E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2539-B0A2-41C4-9AC5-43C983C27E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2539-B0A2-41C4-9AC5-43C983C27E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2539-B0A2-41C4-9AC5-43C983C27ED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Picture 14" descr="fly high hwaseun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DFFFC"/>
              </a:clrFrom>
              <a:clrTo>
                <a:srgbClr val="FDFF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80312" y="6629400"/>
            <a:ext cx="169862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992189" y="6562725"/>
            <a:ext cx="8135335" cy="1107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/>
          <a:lstStyle/>
          <a:p>
            <a:pPr eaLnBrk="1" latinLnBrk="1" hangingPunct="1">
              <a:defRPr/>
            </a:pPr>
            <a:endParaRPr lang="ko-KR" altLang="en-US" sz="1569">
              <a:solidFill>
                <a:srgbClr val="000000"/>
              </a:solidFill>
              <a:latin typeface="굴림"/>
              <a:ea typeface="굴림"/>
            </a:endParaRPr>
          </a:p>
        </p:txBody>
      </p:sp>
      <p:pic>
        <p:nvPicPr>
          <p:cNvPr id="8" name="그림 15" descr="로고1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96025"/>
            <a:ext cx="10096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2539-B0A2-41C4-9AC5-43C983C27E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2539-B0A2-41C4-9AC5-43C983C27E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2539-B0A2-41C4-9AC5-43C983C27E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12539-B0A2-41C4-9AC5-43C983C27E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"/>
          <p:cNvGrpSpPr>
            <a:grpSpLocks/>
          </p:cNvGrpSpPr>
          <p:nvPr/>
        </p:nvGrpSpPr>
        <p:grpSpPr bwMode="auto">
          <a:xfrm>
            <a:off x="273050" y="3570288"/>
            <a:ext cx="3143250" cy="3009900"/>
            <a:chOff x="272480" y="3569816"/>
            <a:chExt cx="3144379" cy="3010372"/>
          </a:xfrm>
        </p:grpSpPr>
        <p:pic>
          <p:nvPicPr>
            <p:cNvPr id="5" name="Picture 19" descr="화승표지"/>
            <p:cNvPicPr>
              <a:picLocks noChangeAspect="1" noChangeArrowheads="1"/>
            </p:cNvPicPr>
            <p:nvPr/>
          </p:nvPicPr>
          <p:blipFill>
            <a:blip r:embed="rId3" cstate="print"/>
            <a:srcRect l="11580" t="14375" b="31979"/>
            <a:stretch>
              <a:fillRect/>
            </a:stretch>
          </p:blipFill>
          <p:spPr bwMode="auto">
            <a:xfrm>
              <a:off x="272480" y="3569816"/>
              <a:ext cx="3144379" cy="3010372"/>
            </a:xfrm>
            <a:prstGeom prst="rect">
              <a:avLst/>
            </a:prstGeom>
            <a:ln>
              <a:noFill/>
            </a:ln>
            <a:effectLst>
              <a:softEdge rad="635000"/>
            </a:effectLst>
          </p:spPr>
        </p:pic>
        <p:pic>
          <p:nvPicPr>
            <p:cNvPr id="6" name="그림 13" descr="C:\Users\NS200\Desktop\HSNA\LOGO HSNA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72680" y="5403025"/>
              <a:ext cx="1236818" cy="648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51520" y="2780928"/>
            <a:ext cx="8602436" cy="0"/>
            <a:chOff x="329" y="1821"/>
            <a:chExt cx="5976" cy="0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4831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01663" y="2100910"/>
            <a:ext cx="8362825" cy="608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3969" tIns="41985" rIns="83969" bIns="41985">
            <a:spAutoFit/>
          </a:bodyPr>
          <a:lstStyle/>
          <a:p>
            <a:pPr defTabSz="838200" eaLnBrk="1" latinLnBrk="1" hangingPunct="1"/>
            <a:r>
              <a:rPr lang="en-US" altLang="ko-KR" sz="3400" dirty="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  </a:t>
            </a:r>
            <a:r>
              <a:rPr lang="ko-KR" altLang="en-US" sz="3400" dirty="0" smtClean="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▣</a:t>
            </a:r>
            <a:r>
              <a:rPr lang="en-US" altLang="ko-KR" sz="3400" dirty="0" smtClean="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3400" dirty="0" err="1" smtClean="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화승네트웍스</a:t>
            </a:r>
            <a:r>
              <a:rPr lang="ko-KR" altLang="en-US" sz="3400" dirty="0" smtClean="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 서버현황</a:t>
            </a:r>
            <a:endParaRPr lang="en-US" altLang="ko-KR" sz="3400" b="1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87813" y="6580188"/>
            <a:ext cx="1065212" cy="260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3910013" y="5661025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latinLnBrk="1" hangingPunct="1">
              <a:spcBef>
                <a:spcPct val="20000"/>
              </a:spcBef>
            </a:pPr>
            <a:r>
              <a:rPr lang="en-US" altLang="ko-KR" sz="2800" dirty="0" smtClean="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2019. 03. </a:t>
            </a:r>
            <a:r>
              <a:rPr lang="en-US" altLang="ko-KR" sz="2800" dirty="0" smtClean="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18</a:t>
            </a:r>
            <a:endParaRPr lang="en-US" altLang="ko-KR" sz="2800" dirty="0">
              <a:solidFill>
                <a:srgbClr val="00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13" name="그림 11" descr="로고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3050" y="3573463"/>
            <a:ext cx="303847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 cstate="print">
            <a:extLst/>
          </a:blip>
          <a:stretch>
            <a:fillRect/>
          </a:stretch>
        </p:blipFill>
        <p:spPr>
          <a:xfrm>
            <a:off x="5958677" y="116632"/>
            <a:ext cx="3005811" cy="410795"/>
          </a:xfrm>
          <a:prstGeom prst="rect">
            <a:avLst/>
          </a:prstGeom>
          <a:ln w="34925">
            <a:noFill/>
          </a:ln>
          <a:effectLst>
            <a:reflection blurRad="25400" stA="30000" endPos="74000" dir="5400000" sy="-100000" algn="bl" rotWithShape="0"/>
          </a:effectLst>
        </p:spPr>
      </p:pic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3563888" y="5157192"/>
            <a:ext cx="295232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latinLnBrk="1" hangingPunct="1">
              <a:spcBef>
                <a:spcPct val="20000"/>
              </a:spcBef>
            </a:pPr>
            <a:r>
              <a:rPr lang="ko-KR" altLang="en-US" sz="2800" dirty="0" err="1" smtClean="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글로벌정보화팀</a:t>
            </a:r>
            <a:endParaRPr lang="en-US" altLang="ko-KR" sz="2800" dirty="0">
              <a:solidFill>
                <a:srgbClr val="00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7152" y="260350"/>
            <a:ext cx="8901113" cy="2921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1413" tIns="45707" rIns="91413" bIns="45707" anchor="ctr"/>
          <a:lstStyle/>
          <a:p>
            <a:pPr marL="514350" indent="-514350" eaLnBrk="1" latinLnBrk="1" hangingPunct="1">
              <a:spcBef>
                <a:spcPct val="50000"/>
              </a:spcBef>
            </a:pPr>
            <a:r>
              <a:rPr lang="en-US" altLang="ko-KR" sz="2800" b="1" dirty="0" smtClean="0">
                <a:latin typeface="현대하모니 L" pitchFamily="18" charset="-127"/>
                <a:ea typeface="현대하모니 L" pitchFamily="18" charset="-127"/>
              </a:rPr>
              <a:t>9</a:t>
            </a:r>
            <a:r>
              <a:rPr lang="en-US" altLang="ko-KR" sz="2800" b="1" dirty="0" smtClean="0">
                <a:latin typeface="현대하모니 L" pitchFamily="18" charset="-127"/>
                <a:ea typeface="현대하모니 L" pitchFamily="18" charset="-127"/>
              </a:rPr>
              <a:t>. </a:t>
            </a:r>
            <a:r>
              <a:rPr lang="ko-KR" altLang="en-US" sz="2800" b="1" dirty="0" smtClean="0">
                <a:latin typeface="현대하모니 L" pitchFamily="18" charset="-127"/>
                <a:ea typeface="현대하모니 L" pitchFamily="18" charset="-127"/>
              </a:rPr>
              <a:t>서버 증설 내용   </a:t>
            </a:r>
            <a:endParaRPr lang="en-US" altLang="ko-KR" sz="2800" b="1" dirty="0">
              <a:latin typeface="현대하모니 L" pitchFamily="18" charset="-127"/>
              <a:ea typeface="현대하모니 L" pitchFamily="18" charset="-127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17152" y="681038"/>
            <a:ext cx="8762812" cy="0"/>
            <a:chOff x="329" y="1821"/>
            <a:chExt cx="6013" cy="0"/>
          </a:xfrm>
        </p:grpSpPr>
        <p:sp>
          <p:nvSpPr>
            <p:cNvPr id="6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4868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79513" y="1363666"/>
          <a:ext cx="8712968" cy="3761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6768752"/>
              </a:tblGrid>
              <a:tr h="537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 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목 적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7591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서버 증설 및 업그레이드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기 운영 중인 </a:t>
                      </a:r>
                      <a:r>
                        <a:rPr lang="en-US" altLang="ko-KR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HP DL380 G9 </a:t>
                      </a:r>
                      <a:r>
                        <a:rPr lang="ko-KR" alt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가상화 서버 </a:t>
                      </a:r>
                      <a:r>
                        <a:rPr lang="en-US" altLang="ko-KR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식에 신규 </a:t>
                      </a:r>
                      <a:r>
                        <a:rPr lang="en-US" altLang="ko-KR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HP DL380 G10 </a:t>
                      </a:r>
                      <a:r>
                        <a:rPr lang="ko-KR" alt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서버 추가 구성</a:t>
                      </a:r>
                      <a:r>
                        <a:rPr lang="en-US" altLang="ko-KR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완벽한 </a:t>
                      </a:r>
                      <a:r>
                        <a:rPr lang="en-US" altLang="ko-KR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 </a:t>
                      </a:r>
                      <a:r>
                        <a:rPr lang="ko-KR" alt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구성</a:t>
                      </a:r>
                      <a:r>
                        <a:rPr lang="en-US" altLang="ko-KR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기 운영 중인 </a:t>
                      </a:r>
                      <a:r>
                        <a:rPr lang="en-US" altLang="ko-KR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HP DL380 G9 </a:t>
                      </a:r>
                      <a:r>
                        <a:rPr lang="ko-KR" alt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NIC </a:t>
                      </a:r>
                      <a:r>
                        <a:rPr lang="ko-KR" alt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카드 및 </a:t>
                      </a:r>
                      <a:r>
                        <a:rPr lang="en-US" altLang="ko-KR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HBA </a:t>
                      </a:r>
                      <a:r>
                        <a:rPr lang="ko-KR" alt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카드 추가를 통한 </a:t>
                      </a:r>
                      <a:r>
                        <a:rPr lang="en-US" altLang="ko-KR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완벽한 </a:t>
                      </a:r>
                      <a:r>
                        <a:rPr lang="en-US" altLang="ko-KR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I/O </a:t>
                      </a:r>
                      <a:r>
                        <a:rPr lang="ko-KR" alt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이중화 구성</a:t>
                      </a:r>
                      <a:r>
                        <a:rPr lang="en-US" altLang="ko-KR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720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스토리지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기 운영 중인 </a:t>
                      </a:r>
                      <a:r>
                        <a:rPr lang="en-US" altLang="ko-KR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HP MSA2040 </a:t>
                      </a:r>
                      <a:r>
                        <a:rPr lang="ko-KR" altLang="en-US" sz="11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스토리지의</a:t>
                      </a:r>
                      <a:r>
                        <a:rPr lang="ko-KR" alt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성능 하락으로 </a:t>
                      </a:r>
                      <a:r>
                        <a:rPr lang="en-US" altLang="ko-KR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SSD </a:t>
                      </a:r>
                      <a:r>
                        <a:rPr lang="ko-KR" alt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및 </a:t>
                      </a:r>
                      <a:r>
                        <a:rPr lang="en-US" altLang="ko-KR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HDD </a:t>
                      </a:r>
                      <a:r>
                        <a:rPr lang="ko-KR" alt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혼용 스토리지 도입을 </a:t>
                      </a:r>
                      <a:endParaRPr lang="en-US" altLang="ko-KR" sz="11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ko-KR" alt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통한 </a:t>
                      </a:r>
                      <a:r>
                        <a:rPr lang="en-US" altLang="ko-KR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ERP, GW </a:t>
                      </a:r>
                      <a:r>
                        <a:rPr lang="ko-KR" alt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 운영 시스템 성능 향상</a:t>
                      </a:r>
                      <a:r>
                        <a:rPr lang="en-US" altLang="ko-KR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6480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SAN Switch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현재 </a:t>
                      </a:r>
                      <a:r>
                        <a:rPr lang="en-US" altLang="ko-KR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SAN Switch 1</a:t>
                      </a:r>
                      <a:r>
                        <a:rPr lang="ko-KR" alt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식 운영으로 해당 </a:t>
                      </a:r>
                      <a:r>
                        <a:rPr lang="en-US" altLang="ko-KR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Switch </a:t>
                      </a:r>
                      <a:r>
                        <a:rPr lang="ko-KR" alt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장애 시 전체 시스템 운용 불가하기 때문에</a:t>
                      </a:r>
                      <a:endParaRPr lang="en-US" altLang="ko-KR" sz="11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ko-KR" alt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SAN Switch </a:t>
                      </a:r>
                      <a:r>
                        <a:rPr lang="ko-KR" alt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추가 도입으로 </a:t>
                      </a:r>
                      <a:r>
                        <a:rPr lang="en-US" altLang="ko-KR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Switch </a:t>
                      </a:r>
                      <a:r>
                        <a:rPr lang="ko-KR" alt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이중화 구성을 통해 시스템 안정성 확보</a:t>
                      </a:r>
                      <a:r>
                        <a:rPr lang="en-US" altLang="ko-KR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7920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백업 시스템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기 운영 중인 백업 시스템은 원격지 백업으로 데이터 백업 및 복구 시 상당 시간 발생</a:t>
                      </a:r>
                      <a:r>
                        <a:rPr lang="en-US" altLang="ko-KR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(Full </a:t>
                      </a:r>
                      <a:r>
                        <a:rPr lang="ko-KR" alt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백업 시 </a:t>
                      </a:r>
                      <a:r>
                        <a:rPr lang="en-US" altLang="ko-KR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시간 이상 소요</a:t>
                      </a:r>
                      <a:r>
                        <a:rPr lang="en-US" altLang="ko-KR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복구 시 더 많은 시간 소요</a:t>
                      </a:r>
                      <a:r>
                        <a:rPr lang="en-US" altLang="ko-KR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1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Veeam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백업 시스템 </a:t>
                      </a:r>
                      <a:r>
                        <a:rPr lang="ko-KR" alt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도입을 통해 안정적이고 빠른 백업 및 복구 기능 지원</a:t>
                      </a:r>
                      <a:r>
                        <a:rPr lang="en-US" altLang="ko-KR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일정시간 간격으로 스냅샷을 통해 실시간 백업 기능 지원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7152" y="260350"/>
            <a:ext cx="8901113" cy="2921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1413" tIns="45707" rIns="91413" bIns="45707" anchor="ctr"/>
          <a:lstStyle/>
          <a:p>
            <a:pPr marL="514350" indent="-514350" eaLnBrk="1" latinLnBrk="1" hangingPunct="1">
              <a:spcBef>
                <a:spcPct val="50000"/>
              </a:spcBef>
            </a:pPr>
            <a:r>
              <a:rPr lang="en-US" altLang="ko-KR" sz="2800" b="1" dirty="0" smtClean="0">
                <a:latin typeface="현대하모니 L" pitchFamily="18" charset="-127"/>
                <a:ea typeface="현대하모니 L" pitchFamily="18" charset="-127"/>
              </a:rPr>
              <a:t>10</a:t>
            </a:r>
            <a:r>
              <a:rPr lang="en-US" altLang="ko-KR" sz="2800" b="1" dirty="0" smtClean="0">
                <a:latin typeface="현대하모니 L" pitchFamily="18" charset="-127"/>
                <a:ea typeface="현대하모니 L" pitchFamily="18" charset="-127"/>
              </a:rPr>
              <a:t>. </a:t>
            </a:r>
            <a:r>
              <a:rPr lang="ko-KR" altLang="en-US" sz="2800" b="1" dirty="0" smtClean="0">
                <a:latin typeface="현대하모니 L" pitchFamily="18" charset="-127"/>
                <a:ea typeface="현대하모니 L" pitchFamily="18" charset="-127"/>
              </a:rPr>
              <a:t>서버 증설 비용</a:t>
            </a:r>
            <a:endParaRPr lang="en-US" altLang="ko-KR" sz="2800" b="1" dirty="0">
              <a:latin typeface="현대하모니 L" pitchFamily="18" charset="-127"/>
              <a:ea typeface="현대하모니 L" pitchFamily="18" charset="-127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17152" y="681038"/>
            <a:ext cx="8762812" cy="0"/>
            <a:chOff x="329" y="1821"/>
            <a:chExt cx="6013" cy="0"/>
          </a:xfrm>
        </p:grpSpPr>
        <p:sp>
          <p:nvSpPr>
            <p:cNvPr id="6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4868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79512" y="756557"/>
          <a:ext cx="8640960" cy="5552763"/>
        </p:xfrm>
        <a:graphic>
          <a:graphicData uri="http://schemas.openxmlformats.org/drawingml/2006/table">
            <a:tbl>
              <a:tblPr/>
              <a:tblGrid>
                <a:gridCol w="1022160"/>
                <a:gridCol w="1197296"/>
                <a:gridCol w="3732001"/>
                <a:gridCol w="687809"/>
                <a:gridCol w="964843"/>
                <a:gridCol w="1036851"/>
              </a:tblGrid>
              <a:tr h="216024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■ 서버 및 스토리지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백업 서버 증설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 ※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필수진행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                                                                                                (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단위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: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원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/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부가세 별도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항목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모델명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내용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수량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제안 단가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금액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35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서버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HP DL380 G10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HPE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ProLiant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DL380 Gen10 8SFF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CPU : Intel Xeon-Gold 6150 (2.7GHz/18-core) 2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Memory : 256GB DDR4-2666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Disk : 300GB 12G SAS 10K 2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NIC : 1Gb 4port , 10GB 2port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HBA : 16GB single Port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FibreChannel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2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Power : 500W Hot-plug 2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ODD : 9.5mm DVD ROM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25,500,000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25,500,000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기존서버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HBA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HBA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8Gb SFP dual port HBA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850,000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1,700,000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기존 서버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NIC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NIC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10Gb 2port Ethernet NIC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550,000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1,100,000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1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신규</a:t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스토리지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IBM V5030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IBM V5030 SFF Control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1.2TB 10K 2.5 Inch HDD * 9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1.9TB 2.5 Inch Flash Drive * 5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39,000,000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39,000,000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57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SAN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스위치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기존 증설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8port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추가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Activation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4,274,400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4,274,400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HP SAN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HP Storageworks 16port Activation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9,756,000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9,756,000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36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합                 계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81,330,400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■ 백업서버 증설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실시간 백업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시스템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77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백업솔루션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Veeam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Veeam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Backup &amp; Replication Enterprise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4,500,000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27,000,000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35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백업서버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HP DL380 G10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HPE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ProLiant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DL380 Gen10 8SFF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CPU : Intel Xeon-Gold 6150 (2.7GHz/18-core) 1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Memory : 64GB DDR4-2666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Disk : 300GB 12G SAS 10K 2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NIC : 1Gb 4port , 10GB 4port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HBA : 16GB dual Port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FibreChannel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2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Power : 500W Hot-plug 2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ODD : 9.5mm DVD ROM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16,000,000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16,000,000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5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OS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Windows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Windows 2019 Std 16core License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1,200,000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1,200,000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저장장치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IBM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V5030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IBM V5030 SFF Control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1.2TB 10K 2.5 Inch HDD * 24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30,000,000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30,000,000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8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합                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계 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74,200,000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47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총                 계</a:t>
                      </a: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155,530,400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867" marR="3867" marT="3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7152" y="260350"/>
            <a:ext cx="8901113" cy="2921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1413" tIns="45707" rIns="91413" bIns="45707" anchor="ctr"/>
          <a:lstStyle/>
          <a:p>
            <a:pPr marL="514350" indent="-514350" eaLnBrk="1" latinLnBrk="1" hangingPunct="1">
              <a:spcBef>
                <a:spcPct val="50000"/>
              </a:spcBef>
            </a:pPr>
            <a:r>
              <a:rPr lang="en-US" altLang="ko-KR" sz="2800" b="1" dirty="0" smtClean="0">
                <a:latin typeface="현대하모니 L" pitchFamily="18" charset="-127"/>
                <a:ea typeface="현대하모니 L" pitchFamily="18" charset="-127"/>
              </a:rPr>
              <a:t>1. </a:t>
            </a:r>
            <a:r>
              <a:rPr lang="ko-KR" altLang="en-US" sz="2800" b="1" dirty="0" smtClean="0">
                <a:latin typeface="현대하모니 L" pitchFamily="18" charset="-127"/>
                <a:ea typeface="현대하모니 L" pitchFamily="18" charset="-127"/>
              </a:rPr>
              <a:t>서버 </a:t>
            </a:r>
            <a:r>
              <a:rPr lang="ko-KR" altLang="en-US" sz="2800" b="1" dirty="0" smtClean="0">
                <a:latin typeface="현대하모니 L" pitchFamily="18" charset="-127"/>
                <a:ea typeface="현대하모니 L" pitchFamily="18" charset="-127"/>
              </a:rPr>
              <a:t>가동 </a:t>
            </a:r>
            <a:r>
              <a:rPr lang="ko-KR" altLang="en-US" sz="2800" b="1" dirty="0" smtClean="0">
                <a:latin typeface="현대하모니 L" pitchFamily="18" charset="-127"/>
                <a:ea typeface="현대하모니 L" pitchFamily="18" charset="-127"/>
              </a:rPr>
              <a:t>현황</a:t>
            </a:r>
            <a:endParaRPr lang="en-US" altLang="ko-KR" sz="2800" b="1" dirty="0">
              <a:latin typeface="현대하모니 L" pitchFamily="18" charset="-127"/>
              <a:ea typeface="현대하모니 L" pitchFamily="18" charset="-127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17152" y="681038"/>
            <a:ext cx="8762812" cy="0"/>
            <a:chOff x="329" y="1821"/>
            <a:chExt cx="6013" cy="0"/>
          </a:xfrm>
        </p:grpSpPr>
        <p:sp>
          <p:nvSpPr>
            <p:cNvPr id="6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4868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aphicFrame>
        <p:nvGraphicFramePr>
          <p:cNvPr id="90" name="표 89"/>
          <p:cNvGraphicFramePr>
            <a:graphicFrameLocks noGrp="1"/>
          </p:cNvGraphicFramePr>
          <p:nvPr/>
        </p:nvGraphicFramePr>
        <p:xfrm>
          <a:off x="1907704" y="899933"/>
          <a:ext cx="5622770" cy="5285945"/>
        </p:xfrm>
        <a:graphic>
          <a:graphicData uri="http://schemas.openxmlformats.org/drawingml/2006/table">
            <a:tbl>
              <a:tblPr/>
              <a:tblGrid>
                <a:gridCol w="1758824"/>
                <a:gridCol w="656142"/>
                <a:gridCol w="792838"/>
                <a:gridCol w="1758824"/>
                <a:gridCol w="656142"/>
              </a:tblGrid>
              <a:tr h="38254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2016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년 도입 당시 서버현황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현대하모니 B" pitchFamily="18" charset="-127"/>
                        <a:ea typeface="현대하모니 B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현대하모니 B" pitchFamily="18" charset="-127"/>
                        <a:ea typeface="현대하모니 B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2019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년 서버 현황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14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서버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개수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현대하모니 B" pitchFamily="18" charset="-127"/>
                        <a:ea typeface="현대하모니 B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서버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개수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36432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 그룹웨어서버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현대하모니 B" pitchFamily="18" charset="-127"/>
                        <a:ea typeface="현대하모니 B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2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현대하모니 B" pitchFamily="18" charset="-127"/>
                        <a:ea typeface="현대하모니 B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 그룹웨어서버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현대하모니 B" pitchFamily="18" charset="-127"/>
                        <a:ea typeface="현대하모니 B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2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43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 ERP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서버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2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현대하모니 B" pitchFamily="18" charset="-127"/>
                        <a:ea typeface="현대하모니 B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 ERP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서버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2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432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 전자전표서버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현대하모니 B" pitchFamily="18" charset="-127"/>
                        <a:ea typeface="현대하모니 B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3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현대하모니 B" pitchFamily="18" charset="-127"/>
                        <a:ea typeface="현대하모니 B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 전자전표서버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현대하모니 B" pitchFamily="18" charset="-127"/>
                        <a:ea typeface="현대하모니 B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3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432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현대하모니 B" pitchFamily="18" charset="-127"/>
                        <a:ea typeface="현대하모니 B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 PLATFORM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서버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3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432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현대하모니 B" pitchFamily="18" charset="-127"/>
                        <a:ea typeface="현대하모니 B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 PLATFORM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테스트서버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2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432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현대하모니 B" pitchFamily="18" charset="-127"/>
                        <a:ea typeface="현대하모니 B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 창고관리시스템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(WMS)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서버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현대하모니 B" pitchFamily="18" charset="-127"/>
                        <a:ea typeface="현대하모니 B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2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현대하모니 B" pitchFamily="18" charset="-127"/>
                        <a:ea typeface="현대하모니 B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432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현대하모니 B" pitchFamily="18" charset="-127"/>
                        <a:ea typeface="현대하모니 B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TIBERO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 서버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현대하모니 B" pitchFamily="18" charset="-127"/>
                        <a:ea typeface="현대하모니 B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1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현대하모니 B" pitchFamily="18" charset="-127"/>
                        <a:ea typeface="현대하모니 B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89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현대하모니 B" pitchFamily="18" charset="-127"/>
                        <a:ea typeface="현대하모니 B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HSMRO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서버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1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432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현대하모니 B" pitchFamily="18" charset="-127"/>
                        <a:ea typeface="현대하모니 B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 EXWILL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설계서버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1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432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현대하모니 B" pitchFamily="18" charset="-127"/>
                        <a:ea typeface="현대하모니 B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 KLNET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서버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1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432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현대하모니 B" pitchFamily="18" charset="-127"/>
                        <a:ea typeface="현대하모니 B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 테스트개발서버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현대하모니 B" pitchFamily="18" charset="-127"/>
                        <a:ea typeface="현대하모니 B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1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432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현대하모니 B" pitchFamily="18" charset="-127"/>
                        <a:ea typeface="현대하모니 B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 BNK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인터페이스 서버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1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14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합계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7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latin typeface="현대하모니 B" pitchFamily="18" charset="-127"/>
                        <a:ea typeface="현대하모니 B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현대하모니 B" pitchFamily="18" charset="-127"/>
                        <a:ea typeface="현대하모니 B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합계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20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현대하모니 B" pitchFamily="18" charset="-127"/>
                          <a:ea typeface="현대하모니 B" pitchFamily="18" charset="-127"/>
                        </a:rPr>
                        <a:t>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4" name="오른쪽 화살표 93"/>
          <p:cNvSpPr/>
          <p:nvPr/>
        </p:nvSpPr>
        <p:spPr>
          <a:xfrm>
            <a:off x="4572000" y="3356992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7152" y="260350"/>
            <a:ext cx="8901113" cy="2921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1413" tIns="45707" rIns="91413" bIns="45707" anchor="ctr"/>
          <a:lstStyle/>
          <a:p>
            <a:pPr marL="514350" indent="-514350" eaLnBrk="1" latinLnBrk="1" hangingPunct="1">
              <a:spcBef>
                <a:spcPct val="50000"/>
              </a:spcBef>
            </a:pPr>
            <a:r>
              <a:rPr lang="en-US" altLang="ko-KR" sz="2800" b="1" dirty="0" smtClean="0">
                <a:latin typeface="현대하모니 L" pitchFamily="18" charset="-127"/>
                <a:ea typeface="현대하모니 L" pitchFamily="18" charset="-127"/>
              </a:rPr>
              <a:t>2</a:t>
            </a:r>
            <a:r>
              <a:rPr lang="en-US" altLang="ko-KR" sz="2800" b="1" dirty="0" smtClean="0">
                <a:latin typeface="현대하모니 L" pitchFamily="18" charset="-127"/>
                <a:ea typeface="현대하모니 L" pitchFamily="18" charset="-127"/>
              </a:rPr>
              <a:t>. </a:t>
            </a:r>
            <a:r>
              <a:rPr lang="ko-KR" altLang="en-US" sz="2800" b="1" dirty="0" smtClean="0">
                <a:latin typeface="현대하모니 L" pitchFamily="18" charset="-127"/>
                <a:ea typeface="현대하모니 L" pitchFamily="18" charset="-127"/>
              </a:rPr>
              <a:t>서버 구축 현황</a:t>
            </a:r>
            <a:endParaRPr lang="en-US" altLang="ko-KR" sz="2800" b="1" dirty="0">
              <a:latin typeface="현대하모니 L" pitchFamily="18" charset="-127"/>
              <a:ea typeface="현대하모니 L" pitchFamily="18" charset="-127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17152" y="681038"/>
            <a:ext cx="8762812" cy="0"/>
            <a:chOff x="329" y="1821"/>
            <a:chExt cx="6013" cy="0"/>
          </a:xfrm>
        </p:grpSpPr>
        <p:sp>
          <p:nvSpPr>
            <p:cNvPr id="6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4868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179512" y="836712"/>
            <a:ext cx="8839966" cy="5400600"/>
            <a:chOff x="179512" y="836712"/>
            <a:chExt cx="8839966" cy="5400600"/>
          </a:xfrm>
        </p:grpSpPr>
        <p:sp>
          <p:nvSpPr>
            <p:cNvPr id="48" name="직사각형 47"/>
            <p:cNvSpPr/>
            <p:nvPr/>
          </p:nvSpPr>
          <p:spPr>
            <a:xfrm>
              <a:off x="179512" y="836712"/>
              <a:ext cx="8839966" cy="5400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1113" tIns="35556" rIns="71113" bIns="35556"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39552" y="4472825"/>
              <a:ext cx="1930114" cy="15932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732240" y="2630962"/>
              <a:ext cx="2016224" cy="3356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142801" y="3212976"/>
              <a:ext cx="13176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err="1">
                  <a:latin typeface="현대하모니 L" pitchFamily="18" charset="-127"/>
                  <a:ea typeface="현대하모니 L" pitchFamily="18" charset="-127"/>
                </a:rPr>
                <a:t>ESXi</a:t>
              </a:r>
              <a:r>
                <a:rPr lang="ko-KR" altLang="en-US" sz="1000" b="1" dirty="0">
                  <a:latin typeface="현대하모니 L" pitchFamily="18" charset="-127"/>
                  <a:ea typeface="현대하모니 L" pitchFamily="18" charset="-127"/>
                </a:rPr>
                <a:t> </a:t>
              </a:r>
              <a:r>
                <a:rPr lang="en-US" altLang="ko-KR" sz="1000" b="1" dirty="0">
                  <a:latin typeface="현대하모니 L" pitchFamily="18" charset="-127"/>
                  <a:ea typeface="현대하모니 L" pitchFamily="18" charset="-127"/>
                </a:rPr>
                <a:t>#2</a:t>
              </a:r>
            </a:p>
            <a:p>
              <a:pPr algn="ctr"/>
              <a:r>
                <a:rPr lang="en-US" altLang="ko-KR" sz="1000" b="1" dirty="0">
                  <a:latin typeface="현대하모니 L" pitchFamily="18" charset="-127"/>
                  <a:ea typeface="현대하모니 L" pitchFamily="18" charset="-127"/>
                </a:rPr>
                <a:t>HP DL380 Gen9</a:t>
              </a:r>
              <a:endParaRPr lang="ko-KR" altLang="en-US" sz="1000" b="1" dirty="0">
                <a:latin typeface="현대하모니 L" pitchFamily="18" charset="-127"/>
                <a:ea typeface="현대하모니 L" pitchFamily="18" charset="-127"/>
              </a:endParaRPr>
            </a:p>
          </p:txBody>
        </p:sp>
        <p:cxnSp>
          <p:nvCxnSpPr>
            <p:cNvPr id="52" name="직선 연결선 51"/>
            <p:cNvCxnSpPr>
              <a:endCxn id="58" idx="0"/>
            </p:cNvCxnSpPr>
            <p:nvPr/>
          </p:nvCxnSpPr>
          <p:spPr>
            <a:xfrm flipH="1">
              <a:off x="5731383" y="3212976"/>
              <a:ext cx="1238438" cy="109925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58" idx="2"/>
              <a:endCxn id="54" idx="0"/>
            </p:cNvCxnSpPr>
            <p:nvPr/>
          </p:nvCxnSpPr>
          <p:spPr>
            <a:xfrm>
              <a:off x="5731383" y="4536348"/>
              <a:ext cx="8377" cy="54883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1794" y="5085184"/>
              <a:ext cx="1775932" cy="4879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5" name="TextBox 54"/>
            <p:cNvSpPr txBox="1"/>
            <p:nvPr/>
          </p:nvSpPr>
          <p:spPr>
            <a:xfrm>
              <a:off x="5161466" y="5618413"/>
              <a:ext cx="13176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현대하모니 L" pitchFamily="18" charset="-127"/>
                  <a:ea typeface="현대하모니 L" pitchFamily="18" charset="-127"/>
                </a:rPr>
                <a:t>통합스토리지</a:t>
              </a:r>
              <a:endParaRPr lang="en-US" altLang="ko-KR" sz="1000" b="1" dirty="0">
                <a:latin typeface="현대하모니 L" pitchFamily="18" charset="-127"/>
                <a:ea typeface="현대하모니 L" pitchFamily="18" charset="-127"/>
              </a:endParaRPr>
            </a:p>
            <a:p>
              <a:pPr algn="ctr"/>
              <a:r>
                <a:rPr lang="en-US" altLang="ko-KR" sz="1000" b="1" dirty="0">
                  <a:latin typeface="현대하모니 L" pitchFamily="18" charset="-127"/>
                  <a:ea typeface="현대하모니 L" pitchFamily="18" charset="-127"/>
                </a:rPr>
                <a:t>HP MSA 2040</a:t>
              </a:r>
              <a:endParaRPr lang="ko-KR" altLang="en-US" sz="1000" b="1" dirty="0">
                <a:latin typeface="현대하모니 L" pitchFamily="18" charset="-127"/>
                <a:ea typeface="현대하모니 L" pitchFamily="18" charset="-127"/>
              </a:endParaRPr>
            </a:p>
          </p:txBody>
        </p:sp>
        <p:pic>
          <p:nvPicPr>
            <p:cNvPr id="56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528" y="4979878"/>
              <a:ext cx="1684264" cy="3546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TextBox 56"/>
            <p:cNvSpPr txBox="1"/>
            <p:nvPr/>
          </p:nvSpPr>
          <p:spPr>
            <a:xfrm>
              <a:off x="709451" y="5476206"/>
              <a:ext cx="16303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현대하모니 L" pitchFamily="18" charset="-127"/>
                  <a:ea typeface="현대하모니 L" pitchFamily="18" charset="-127"/>
                </a:rPr>
                <a:t>원격지 백업</a:t>
              </a:r>
              <a:endParaRPr lang="en-US" altLang="ko-KR" sz="1000" b="1" dirty="0">
                <a:latin typeface="현대하모니 L" pitchFamily="18" charset="-127"/>
                <a:ea typeface="현대하모니 L" pitchFamily="18" charset="-127"/>
              </a:endParaRPr>
            </a:p>
            <a:p>
              <a:pPr algn="ctr"/>
              <a:r>
                <a:rPr lang="en-US" altLang="ko-KR" sz="1000" b="1" dirty="0">
                  <a:latin typeface="현대하모니 L" pitchFamily="18" charset="-127"/>
                  <a:ea typeface="현대하모니 L" pitchFamily="18" charset="-127"/>
                </a:rPr>
                <a:t>HP </a:t>
              </a:r>
              <a:r>
                <a:rPr lang="en-US" altLang="ko-KR" sz="1000" b="1" dirty="0" err="1">
                  <a:latin typeface="현대하모니 L" pitchFamily="18" charset="-127"/>
                  <a:ea typeface="현대하모니 L" pitchFamily="18" charset="-127"/>
                </a:rPr>
                <a:t>Storeonce</a:t>
              </a:r>
              <a:r>
                <a:rPr lang="en-US" altLang="ko-KR" sz="1000" b="1" dirty="0">
                  <a:latin typeface="현대하모니 L" pitchFamily="18" charset="-127"/>
                  <a:ea typeface="현대하모니 L" pitchFamily="18" charset="-127"/>
                </a:rPr>
                <a:t> 2700</a:t>
              </a:r>
              <a:endParaRPr lang="ko-KR" altLang="en-US" sz="1000" b="1" dirty="0">
                <a:latin typeface="현대하모니 L" pitchFamily="18" charset="-127"/>
                <a:ea typeface="현대하모니 L" pitchFamily="18" charset="-127"/>
              </a:endParaRPr>
            </a:p>
          </p:txBody>
        </p:sp>
        <p:pic>
          <p:nvPicPr>
            <p:cNvPr id="58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402" y="4312230"/>
              <a:ext cx="1555962" cy="2241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TextBox 58"/>
            <p:cNvSpPr txBox="1"/>
            <p:nvPr/>
          </p:nvSpPr>
          <p:spPr>
            <a:xfrm>
              <a:off x="5766705" y="4579768"/>
              <a:ext cx="10375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현대하모니 L" pitchFamily="18" charset="-127"/>
                  <a:ea typeface="현대하모니 L" pitchFamily="18" charset="-127"/>
                </a:rPr>
                <a:t>SAN </a:t>
              </a:r>
              <a:r>
                <a:rPr lang="ko-KR" altLang="en-US" sz="1000" b="1" dirty="0" smtClean="0">
                  <a:latin typeface="현대하모니 L" pitchFamily="18" charset="-127"/>
                  <a:ea typeface="현대하모니 L" pitchFamily="18" charset="-127"/>
                </a:rPr>
                <a:t>스위치</a:t>
              </a:r>
            </a:p>
            <a:p>
              <a:pPr algn="ctr"/>
              <a:r>
                <a:rPr lang="en-US" altLang="ko-KR" sz="1000" b="1" dirty="0" smtClean="0">
                  <a:latin typeface="현대하모니 L" pitchFamily="18" charset="-127"/>
                  <a:ea typeface="현대하모니 L" pitchFamily="18" charset="-127"/>
                </a:rPr>
                <a:t>HP SAN Switch</a:t>
              </a:r>
              <a:endParaRPr lang="en-US" altLang="ko-KR" sz="1000" b="1" dirty="0">
                <a:latin typeface="현대하모니 L" pitchFamily="18" charset="-127"/>
                <a:ea typeface="현대하모니 L" pitchFamily="18" charset="-127"/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>
            <a:xfrm flipH="1">
              <a:off x="1537538" y="2149637"/>
              <a:ext cx="2209" cy="2298635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23491" y="4500031"/>
              <a:ext cx="16303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외부 원격지</a:t>
              </a:r>
            </a:p>
          </p:txBody>
        </p:sp>
        <p:pic>
          <p:nvPicPr>
            <p:cNvPr id="62" name="Picture 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451" y="2780927"/>
              <a:ext cx="1741464" cy="315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TextBox 62"/>
            <p:cNvSpPr txBox="1"/>
            <p:nvPr/>
          </p:nvSpPr>
          <p:spPr>
            <a:xfrm>
              <a:off x="1399760" y="3140968"/>
              <a:ext cx="1372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현대하모니 L" pitchFamily="18" charset="-127"/>
                  <a:ea typeface="현대하모니 L" pitchFamily="18" charset="-127"/>
                </a:rPr>
                <a:t>백업서버</a:t>
              </a:r>
              <a:endParaRPr lang="en-US" altLang="ko-KR" sz="1000" b="1" dirty="0">
                <a:latin typeface="현대하모니 L" pitchFamily="18" charset="-127"/>
                <a:ea typeface="현대하모니 L" pitchFamily="18" charset="-127"/>
              </a:endParaRPr>
            </a:p>
            <a:p>
              <a:pPr algn="ctr"/>
              <a:r>
                <a:rPr lang="en-US" altLang="ko-KR" sz="1000" b="1" dirty="0">
                  <a:latin typeface="현대하모니 L" pitchFamily="18" charset="-127"/>
                  <a:ea typeface="현대하모니 L" pitchFamily="18" charset="-127"/>
                </a:rPr>
                <a:t>IBM x3250 m3</a:t>
              </a:r>
              <a:endParaRPr lang="ko-KR" altLang="en-US" sz="1000" b="1" dirty="0">
                <a:latin typeface="현대하모니 L" pitchFamily="18" charset="-127"/>
                <a:ea typeface="현대하모니 L" pitchFamily="18" charset="-127"/>
              </a:endParaRPr>
            </a:p>
          </p:txBody>
        </p:sp>
        <p:sp>
          <p:nvSpPr>
            <p:cNvPr id="64" name="Text Box 29"/>
            <p:cNvSpPr txBox="1">
              <a:spLocks noChangeArrowheads="1"/>
            </p:cNvSpPr>
            <p:nvPr/>
          </p:nvSpPr>
          <p:spPr bwMode="auto">
            <a:xfrm>
              <a:off x="5292080" y="1283386"/>
              <a:ext cx="78419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1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algn="ctr" latinLnBrk="0">
                <a:lnSpc>
                  <a:spcPct val="110000"/>
                </a:lnSpc>
              </a:pPr>
              <a:r>
                <a:rPr kumimoji="0" lang="ko-KR" altLang="en-US" sz="1000" b="1" dirty="0" err="1">
                  <a:latin typeface="현대하모니 L" pitchFamily="18" charset="-127"/>
                  <a:ea typeface="현대하모니 L" pitchFamily="18" charset="-127"/>
                </a:rPr>
                <a:t>백본</a:t>
              </a:r>
              <a:r>
                <a:rPr kumimoji="0" lang="en-US" altLang="ko-KR" sz="1000" b="1" dirty="0">
                  <a:latin typeface="현대하모니 L" pitchFamily="18" charset="-127"/>
                  <a:ea typeface="현대하모니 L" pitchFamily="18" charset="-127"/>
                </a:rPr>
                <a:t> </a:t>
              </a:r>
              <a:r>
                <a:rPr kumimoji="0" lang="ko-KR" altLang="en-US" sz="1000" b="1" dirty="0">
                  <a:latin typeface="현대하모니 L" pitchFamily="18" charset="-127"/>
                  <a:ea typeface="현대하모니 L" pitchFamily="18" charset="-127"/>
                </a:rPr>
                <a:t>스위치</a:t>
              </a:r>
            </a:p>
          </p:txBody>
        </p:sp>
        <p:cxnSp>
          <p:nvCxnSpPr>
            <p:cNvPr id="65" name="직선 연결선 64"/>
            <p:cNvCxnSpPr/>
            <p:nvPr/>
          </p:nvCxnSpPr>
          <p:spPr>
            <a:xfrm flipH="1">
              <a:off x="1537538" y="2149637"/>
              <a:ext cx="3671284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6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8011" y="1544996"/>
              <a:ext cx="1040173" cy="999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Picture 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980728"/>
              <a:ext cx="1322696" cy="631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0553" y="2782019"/>
              <a:ext cx="1609883" cy="430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9" name="직사각형 68"/>
            <p:cNvSpPr/>
            <p:nvPr/>
          </p:nvSpPr>
          <p:spPr>
            <a:xfrm>
              <a:off x="2733852" y="2630962"/>
              <a:ext cx="2016224" cy="3356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70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5163" y="2780928"/>
              <a:ext cx="1609883" cy="430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" name="TextBox 70"/>
            <p:cNvSpPr txBox="1"/>
            <p:nvPr/>
          </p:nvSpPr>
          <p:spPr>
            <a:xfrm>
              <a:off x="3055944" y="3212976"/>
              <a:ext cx="1372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err="1">
                  <a:latin typeface="현대하모니 L" pitchFamily="18" charset="-127"/>
                  <a:ea typeface="현대하모니 L" pitchFamily="18" charset="-127"/>
                </a:rPr>
                <a:t>ESXi</a:t>
              </a:r>
              <a:r>
                <a:rPr lang="ko-KR" altLang="en-US" sz="1000" b="1" dirty="0">
                  <a:latin typeface="현대하모니 L" pitchFamily="18" charset="-127"/>
                  <a:ea typeface="현대하모니 L" pitchFamily="18" charset="-127"/>
                </a:rPr>
                <a:t> </a:t>
              </a:r>
              <a:r>
                <a:rPr lang="en-US" altLang="ko-KR" sz="1000" b="1" dirty="0">
                  <a:latin typeface="현대하모니 L" pitchFamily="18" charset="-127"/>
                  <a:ea typeface="현대하모니 L" pitchFamily="18" charset="-127"/>
                </a:rPr>
                <a:t>#1</a:t>
              </a:r>
            </a:p>
            <a:p>
              <a:pPr algn="ctr"/>
              <a:r>
                <a:rPr lang="en-US" altLang="ko-KR" sz="1000" b="1" dirty="0">
                  <a:latin typeface="현대하모니 L" pitchFamily="18" charset="-127"/>
                  <a:ea typeface="현대하모니 L" pitchFamily="18" charset="-127"/>
                </a:rPr>
                <a:t>HP DL380 Gen9</a:t>
              </a:r>
              <a:endParaRPr lang="ko-KR" altLang="en-US" sz="1000" b="1" dirty="0">
                <a:latin typeface="현대하모니 L" pitchFamily="18" charset="-127"/>
                <a:ea typeface="현대하모니 L" pitchFamily="18" charset="-127"/>
              </a:endParaRPr>
            </a:p>
          </p:txBody>
        </p:sp>
        <p:pic>
          <p:nvPicPr>
            <p:cNvPr id="72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5163" y="3713182"/>
              <a:ext cx="441806" cy="651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3" name="직선 연결선 72"/>
            <p:cNvCxnSpPr>
              <a:stCxn id="58" idx="0"/>
            </p:cNvCxnSpPr>
            <p:nvPr/>
          </p:nvCxnSpPr>
          <p:spPr>
            <a:xfrm flipH="1" flipV="1">
              <a:off x="4533231" y="3212976"/>
              <a:ext cx="1198152" cy="109925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4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30" y="3713182"/>
              <a:ext cx="441806" cy="651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2202" y="3713182"/>
              <a:ext cx="441806" cy="651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1374" y="4653136"/>
              <a:ext cx="441806" cy="651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30" y="4653136"/>
              <a:ext cx="441806" cy="651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2202" y="4653136"/>
              <a:ext cx="441806" cy="651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TextBox 78"/>
            <p:cNvSpPr txBox="1"/>
            <p:nvPr/>
          </p:nvSpPr>
          <p:spPr>
            <a:xfrm>
              <a:off x="2793869" y="4354852"/>
              <a:ext cx="7181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latin typeface="현대하모니 L" pitchFamily="18" charset="-127"/>
                  <a:ea typeface="현대하모니 L" pitchFamily="18" charset="-127"/>
                </a:rPr>
                <a:t>ERP_APP</a:t>
              </a:r>
              <a:endParaRPr lang="ko-KR" altLang="en-US" sz="800" b="1" dirty="0">
                <a:latin typeface="현대하모니 L" pitchFamily="18" charset="-127"/>
                <a:ea typeface="현대하모니 L" pitchFamily="18" charset="-127"/>
              </a:endParaRPr>
            </a:p>
          </p:txBody>
        </p:sp>
        <p:pic>
          <p:nvPicPr>
            <p:cNvPr id="82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0553" y="3785190"/>
              <a:ext cx="441806" cy="651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3" name="TextBox 82"/>
            <p:cNvSpPr txBox="1"/>
            <p:nvPr/>
          </p:nvSpPr>
          <p:spPr>
            <a:xfrm>
              <a:off x="6819259" y="4437692"/>
              <a:ext cx="7181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latin typeface="현대하모니 L" pitchFamily="18" charset="-127"/>
                  <a:ea typeface="현대하모니 L" pitchFamily="18" charset="-127"/>
                </a:rPr>
                <a:t>ERP_DB</a:t>
              </a:r>
              <a:endParaRPr lang="ko-KR" altLang="en-US" sz="800" b="1" dirty="0">
                <a:latin typeface="현대하모니 L" pitchFamily="18" charset="-127"/>
                <a:ea typeface="현대하모니 L" pitchFamily="18" charset="-127"/>
              </a:endParaRPr>
            </a:p>
          </p:txBody>
        </p:sp>
        <p:pic>
          <p:nvPicPr>
            <p:cNvPr id="84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5161" y="3785190"/>
              <a:ext cx="441806" cy="651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5" name="TextBox 84"/>
            <p:cNvSpPr txBox="1"/>
            <p:nvPr/>
          </p:nvSpPr>
          <p:spPr>
            <a:xfrm>
              <a:off x="7443867" y="4437112"/>
              <a:ext cx="7181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latin typeface="현대하모니 L" pitchFamily="18" charset="-127"/>
                  <a:ea typeface="현대하모니 L" pitchFamily="18" charset="-127"/>
                </a:rPr>
                <a:t>GW_DB</a:t>
              </a:r>
              <a:endParaRPr lang="ko-KR" altLang="en-US" sz="800" b="1" dirty="0">
                <a:latin typeface="현대하모니 L" pitchFamily="18" charset="-127"/>
                <a:ea typeface="현대하모니 L" pitchFamily="18" charset="-127"/>
              </a:endParaRPr>
            </a:p>
          </p:txBody>
        </p:sp>
        <p:pic>
          <p:nvPicPr>
            <p:cNvPr id="86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4023" y="3785190"/>
              <a:ext cx="441806" cy="651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7" name="TextBox 86"/>
            <p:cNvSpPr txBox="1"/>
            <p:nvPr/>
          </p:nvSpPr>
          <p:spPr>
            <a:xfrm>
              <a:off x="8082729" y="4437692"/>
              <a:ext cx="7181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latin typeface="현대하모니 L" pitchFamily="18" charset="-127"/>
                  <a:ea typeface="현대하모니 L" pitchFamily="18" charset="-127"/>
                </a:rPr>
                <a:t>GW_APP2</a:t>
              </a:r>
              <a:endParaRPr lang="ko-KR" altLang="en-US" sz="800" b="1" dirty="0">
                <a:latin typeface="현대하모니 L" pitchFamily="18" charset="-127"/>
                <a:ea typeface="현대하모니 L" pitchFamily="18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793869" y="5341106"/>
              <a:ext cx="7181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latin typeface="현대하모니 L" pitchFamily="18" charset="-127"/>
                  <a:ea typeface="현대하모니 L" pitchFamily="18" charset="-127"/>
                </a:rPr>
                <a:t>MRO</a:t>
              </a:r>
              <a:endParaRPr lang="ko-KR" altLang="en-US" sz="800" b="1" dirty="0">
                <a:latin typeface="현대하모니 L" pitchFamily="18" charset="-127"/>
                <a:ea typeface="현대하모니 L" pitchFamily="18" charset="-127"/>
              </a:endParaRPr>
            </a:p>
          </p:txBody>
        </p:sp>
        <p:pic>
          <p:nvPicPr>
            <p:cNvPr id="91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9821" y="4677239"/>
              <a:ext cx="441806" cy="651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2" name="TextBox 91"/>
            <p:cNvSpPr txBox="1"/>
            <p:nvPr/>
          </p:nvSpPr>
          <p:spPr>
            <a:xfrm>
              <a:off x="6732240" y="5341106"/>
              <a:ext cx="9169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err="1">
                  <a:latin typeface="현대하모니 L" pitchFamily="18" charset="-127"/>
                  <a:ea typeface="현대하모니 L" pitchFamily="18" charset="-127"/>
                </a:rPr>
                <a:t>Anylink</a:t>
              </a:r>
              <a:endParaRPr lang="ko-KR" altLang="en-US" sz="800" b="1" dirty="0">
                <a:latin typeface="현대하모니 L" pitchFamily="18" charset="-127"/>
                <a:ea typeface="현대하모니 L" pitchFamily="18" charset="-127"/>
              </a:endParaRPr>
            </a:p>
          </p:txBody>
        </p:sp>
        <p:pic>
          <p:nvPicPr>
            <p:cNvPr id="93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2038" y="4690879"/>
              <a:ext cx="441806" cy="651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5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5850" y="4695534"/>
              <a:ext cx="441806" cy="651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7" name="TextBox 96"/>
            <p:cNvSpPr txBox="1"/>
            <p:nvPr/>
          </p:nvSpPr>
          <p:spPr>
            <a:xfrm>
              <a:off x="6372200" y="1700808"/>
              <a:ext cx="2326395" cy="70788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현대하모니 L" pitchFamily="18" charset="-127"/>
                  <a:ea typeface="현대하모니 L" pitchFamily="18" charset="-127"/>
                </a:rPr>
                <a:t>HP DL380 Gen9 </a:t>
              </a:r>
              <a:r>
                <a:rPr lang="ko-KR" altLang="en-US" sz="1000" b="1" dirty="0">
                  <a:latin typeface="현대하모니 L" pitchFamily="18" charset="-127"/>
                  <a:ea typeface="현대하모니 L" pitchFamily="18" charset="-127"/>
                </a:rPr>
                <a:t>서버 제원</a:t>
              </a:r>
              <a:endParaRPr lang="en-US" altLang="ko-KR" sz="1000" b="1" dirty="0">
                <a:latin typeface="현대하모니 L" pitchFamily="18" charset="-127"/>
                <a:ea typeface="현대하모니 L" pitchFamily="18" charset="-127"/>
              </a:endParaRPr>
            </a:p>
            <a:p>
              <a:pPr algn="ctr"/>
              <a:r>
                <a:rPr lang="en-US" altLang="ko-KR" sz="1000" b="1" dirty="0">
                  <a:latin typeface="현대하모니 L" pitchFamily="18" charset="-127"/>
                  <a:ea typeface="현대하모니 L" pitchFamily="18" charset="-127"/>
                </a:rPr>
                <a:t>CPU : Intel Xeon CPU E5-2695v3 28Core * 2.297GHz</a:t>
              </a:r>
            </a:p>
            <a:p>
              <a:pPr algn="ctr"/>
              <a:r>
                <a:rPr lang="en-US" altLang="ko-KR" sz="1000" b="1" dirty="0">
                  <a:latin typeface="현대하모니 L" pitchFamily="18" charset="-127"/>
                  <a:ea typeface="현대하모니 L" pitchFamily="18" charset="-127"/>
                </a:rPr>
                <a:t>Memory : 256GB</a:t>
              </a:r>
              <a:endParaRPr lang="ko-KR" altLang="en-US" sz="1000" b="1" dirty="0">
                <a:latin typeface="현대하모니 L" pitchFamily="18" charset="-127"/>
                <a:ea typeface="현대하모니 L" pitchFamily="18" charset="-127"/>
              </a:endParaRPr>
            </a:p>
          </p:txBody>
        </p:sp>
        <p:cxnSp>
          <p:nvCxnSpPr>
            <p:cNvPr id="98" name="직선 연결선 97"/>
            <p:cNvCxnSpPr>
              <a:stCxn id="70" idx="3"/>
              <a:endCxn id="66" idx="2"/>
            </p:cNvCxnSpPr>
            <p:nvPr/>
          </p:nvCxnSpPr>
          <p:spPr>
            <a:xfrm flipV="1">
              <a:off x="4535046" y="2544110"/>
              <a:ext cx="1173052" cy="452297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>
              <a:stCxn id="66" idx="2"/>
              <a:endCxn id="68" idx="1"/>
            </p:cNvCxnSpPr>
            <p:nvPr/>
          </p:nvCxnSpPr>
          <p:spPr>
            <a:xfrm>
              <a:off x="5708098" y="2544110"/>
              <a:ext cx="1242455" cy="4533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906FBC49-B234-4FD5-BD48-F86CE3EB257A}"/>
                </a:ext>
              </a:extLst>
            </p:cNvPr>
            <p:cNvSpPr txBox="1"/>
            <p:nvPr/>
          </p:nvSpPr>
          <p:spPr>
            <a:xfrm>
              <a:off x="3412588" y="5510791"/>
              <a:ext cx="6511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· · ·</a:t>
              </a:r>
              <a:endParaRPr lang="ko-KR" altLang="en-US" sz="24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="" xmlns:a16="http://schemas.microsoft.com/office/drawing/2014/main" id="{B04A5F6B-B0EC-4141-ADA5-7B5CE74711E2}"/>
                </a:ext>
              </a:extLst>
            </p:cNvPr>
            <p:cNvSpPr txBox="1"/>
            <p:nvPr/>
          </p:nvSpPr>
          <p:spPr>
            <a:xfrm>
              <a:off x="7477350" y="5510791"/>
              <a:ext cx="6511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· · ·</a:t>
              </a:r>
              <a:endParaRPr lang="ko-KR" altLang="en-US" sz="2400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421804" y="5341106"/>
              <a:ext cx="7181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>
                  <a:latin typeface="현대하모니 L" pitchFamily="18" charset="-127"/>
                  <a:ea typeface="현대하모니 L" pitchFamily="18" charset="-127"/>
                </a:rPr>
                <a:t>TEWDB2</a:t>
              </a:r>
              <a:endParaRPr lang="ko-KR" altLang="en-US" sz="800" b="1" dirty="0">
                <a:latin typeface="현대하모니 L" pitchFamily="18" charset="-127"/>
                <a:ea typeface="현대하모니 L" pitchFamily="18" charset="-127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069876" y="5341106"/>
              <a:ext cx="7181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>
                  <a:latin typeface="현대하모니 L" pitchFamily="18" charset="-127"/>
                  <a:ea typeface="현대하모니 L" pitchFamily="18" charset="-127"/>
                </a:rPr>
                <a:t>NFS</a:t>
              </a:r>
              <a:endParaRPr lang="ko-KR" altLang="en-US" sz="800" b="1" dirty="0">
                <a:latin typeface="현대하모니 L" pitchFamily="18" charset="-127"/>
                <a:ea typeface="현대하모니 L" pitchFamily="18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419872" y="4354852"/>
              <a:ext cx="7181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>
                  <a:latin typeface="현대하모니 L" pitchFamily="18" charset="-127"/>
                  <a:ea typeface="현대하모니 L" pitchFamily="18" charset="-127"/>
                </a:rPr>
                <a:t>ESLIP_DB</a:t>
              </a:r>
              <a:endParaRPr lang="ko-KR" altLang="en-US" sz="800" b="1" dirty="0">
                <a:latin typeface="현대하모니 L" pitchFamily="18" charset="-127"/>
                <a:ea typeface="현대하모니 L" pitchFamily="18" charset="-127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067944" y="4354852"/>
              <a:ext cx="7181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>
                  <a:latin typeface="현대하모니 L" pitchFamily="18" charset="-127"/>
                  <a:ea typeface="현대하모니 L" pitchFamily="18" charset="-127"/>
                </a:rPr>
                <a:t>SLIP_APP</a:t>
              </a:r>
              <a:endParaRPr lang="ko-KR" altLang="en-US" sz="800" b="1" dirty="0">
                <a:latin typeface="현대하모니 L" pitchFamily="18" charset="-127"/>
                <a:ea typeface="현대하모니 L" pitchFamily="18" charset="-127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327440" y="5341106"/>
              <a:ext cx="9169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err="1" smtClean="0">
                  <a:latin typeface="현대하모니 L" pitchFamily="18" charset="-127"/>
                  <a:ea typeface="현대하모니 L" pitchFamily="18" charset="-127"/>
                </a:rPr>
                <a:t>vCenter</a:t>
              </a:r>
              <a:endParaRPr lang="ko-KR" altLang="en-US" sz="800" b="1" dirty="0" smtClean="0">
                <a:latin typeface="현대하모니 L" pitchFamily="18" charset="-127"/>
                <a:ea typeface="현대하모니 L" pitchFamily="18" charset="-127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75512" y="5341106"/>
              <a:ext cx="9169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>
                  <a:latin typeface="현대하모니 L" pitchFamily="18" charset="-127"/>
                  <a:ea typeface="현대하모니 L" pitchFamily="18" charset="-127"/>
                </a:rPr>
                <a:t>SWM_APP</a:t>
              </a:r>
              <a:endParaRPr lang="ko-KR" altLang="en-US" sz="800" b="1" dirty="0" smtClean="0">
                <a:latin typeface="현대하모니 L" pitchFamily="18" charset="-127"/>
                <a:ea typeface="현대하모니 L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7152" y="260350"/>
            <a:ext cx="8901113" cy="2921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1413" tIns="45707" rIns="91413" bIns="45707" anchor="ctr"/>
          <a:lstStyle/>
          <a:p>
            <a:pPr marL="514350" indent="-514350" eaLnBrk="1" latinLnBrk="1" hangingPunct="1">
              <a:spcBef>
                <a:spcPct val="50000"/>
              </a:spcBef>
            </a:pPr>
            <a:r>
              <a:rPr lang="en-US" altLang="ko-KR" sz="2800" b="1" dirty="0" smtClean="0">
                <a:latin typeface="현대하모니 L" pitchFamily="18" charset="-127"/>
                <a:ea typeface="현대하모니 L" pitchFamily="18" charset="-127"/>
              </a:rPr>
              <a:t>3</a:t>
            </a:r>
            <a:r>
              <a:rPr lang="en-US" altLang="ko-KR" sz="2800" b="1" dirty="0" smtClean="0">
                <a:latin typeface="현대하모니 L" pitchFamily="18" charset="-127"/>
                <a:ea typeface="현대하모니 L" pitchFamily="18" charset="-127"/>
              </a:rPr>
              <a:t>. </a:t>
            </a:r>
            <a:r>
              <a:rPr lang="ko-KR" altLang="en-US" sz="2800" b="1" dirty="0" smtClean="0">
                <a:latin typeface="현대하모니 L" pitchFamily="18" charset="-127"/>
                <a:ea typeface="현대하모니 L" pitchFamily="18" charset="-127"/>
              </a:rPr>
              <a:t>가상화 서버 현황</a:t>
            </a:r>
            <a:endParaRPr lang="en-US" altLang="ko-KR" sz="2800" b="1" dirty="0">
              <a:latin typeface="현대하모니 L" pitchFamily="18" charset="-127"/>
              <a:ea typeface="현대하모니 L" pitchFamily="18" charset="-127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17152" y="681038"/>
            <a:ext cx="8762812" cy="0"/>
            <a:chOff x="329" y="1821"/>
            <a:chExt cx="6013" cy="0"/>
          </a:xfrm>
        </p:grpSpPr>
        <p:sp>
          <p:nvSpPr>
            <p:cNvPr id="6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4868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4F4A1D4-22C5-4599-AEDB-F9E7EA815796}"/>
              </a:ext>
            </a:extLst>
          </p:cNvPr>
          <p:cNvSpPr txBox="1"/>
          <p:nvPr/>
        </p:nvSpPr>
        <p:spPr>
          <a:xfrm>
            <a:off x="1259632" y="5301208"/>
            <a:ext cx="6696743" cy="784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 smtClean="0">
                <a:latin typeface="현대하모니 L" pitchFamily="18" charset="-127"/>
                <a:ea typeface="현대하모니 L" pitchFamily="18" charset="-127"/>
              </a:rPr>
              <a:t>플랫폼 및 창고관리 시스템</a:t>
            </a:r>
            <a:r>
              <a:rPr lang="en-US" altLang="ko-KR" sz="1000" b="1" dirty="0" smtClean="0">
                <a:latin typeface="현대하모니 L" pitchFamily="18" charset="-127"/>
                <a:ea typeface="현대하모니 L" pitchFamily="18" charset="-127"/>
              </a:rPr>
              <a:t>(WMS), </a:t>
            </a:r>
            <a:r>
              <a:rPr lang="ko-KR" altLang="en-US" sz="1000" b="1" dirty="0" smtClean="0">
                <a:latin typeface="현대하모니 L" pitchFamily="18" charset="-127"/>
                <a:ea typeface="현대하모니 L" pitchFamily="18" charset="-127"/>
              </a:rPr>
              <a:t>정산지원서비스 및 화물추적서비스</a:t>
            </a:r>
            <a:r>
              <a:rPr lang="en-US" altLang="ko-KR" sz="1000" b="1" dirty="0" smtClean="0">
                <a:latin typeface="현대하모니 L" pitchFamily="18" charset="-127"/>
                <a:ea typeface="현대하모니 L" pitchFamily="18" charset="-127"/>
              </a:rPr>
              <a:t>(KLNET)  </a:t>
            </a:r>
            <a:r>
              <a:rPr lang="ko-KR" altLang="en-US" sz="1000" b="1" dirty="0" smtClean="0">
                <a:latin typeface="현대하모니 L" pitchFamily="18" charset="-127"/>
                <a:ea typeface="현대하모니 L" pitchFamily="18" charset="-127"/>
              </a:rPr>
              <a:t>등 </a:t>
            </a:r>
            <a:endParaRPr lang="en-US" altLang="ko-KR" sz="1000" b="1" dirty="0" smtClean="0">
              <a:latin typeface="현대하모니 L" pitchFamily="18" charset="-127"/>
              <a:ea typeface="현대하모니 L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 dirty="0" smtClean="0">
                <a:latin typeface="현대하모니 L" pitchFamily="18" charset="-127"/>
                <a:ea typeface="현대하모니 L" pitchFamily="18" charset="-127"/>
              </a:rPr>
              <a:t>시스템 도입에 따라서 서버가 추가로 늘어나면서</a:t>
            </a:r>
            <a:endParaRPr lang="en-US" altLang="ko-KR" sz="1000" b="1" dirty="0" smtClean="0">
              <a:latin typeface="현대하모니 L" pitchFamily="18" charset="-127"/>
              <a:ea typeface="현대하모니 L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 dirty="0" smtClean="0">
                <a:latin typeface="현대하모니 L" pitchFamily="18" charset="-127"/>
                <a:ea typeface="현대하모니 L" pitchFamily="18" charset="-127"/>
              </a:rPr>
              <a:t>스토리지 사용량이 약 </a:t>
            </a:r>
            <a:r>
              <a:rPr lang="en-US" altLang="ko-KR" sz="1000" b="1" dirty="0" smtClean="0">
                <a:latin typeface="현대하모니 L" pitchFamily="18" charset="-127"/>
                <a:ea typeface="현대하모니 L" pitchFamily="18" charset="-127"/>
              </a:rPr>
              <a:t>15TB </a:t>
            </a:r>
            <a:r>
              <a:rPr lang="ko-KR" altLang="en-US" sz="1000" b="1" dirty="0" smtClean="0">
                <a:latin typeface="현대하모니 L" pitchFamily="18" charset="-127"/>
                <a:ea typeface="현대하모니 L" pitchFamily="18" charset="-127"/>
              </a:rPr>
              <a:t>중 </a:t>
            </a:r>
            <a:r>
              <a:rPr lang="en-US" altLang="ko-KR" sz="1000" b="1" dirty="0" smtClean="0">
                <a:latin typeface="현대하모니 L" pitchFamily="18" charset="-127"/>
                <a:ea typeface="현대하모니 L" pitchFamily="18" charset="-127"/>
              </a:rPr>
              <a:t>14TB </a:t>
            </a:r>
            <a:r>
              <a:rPr lang="ko-KR" altLang="en-US" sz="1000" b="1" dirty="0" smtClean="0">
                <a:latin typeface="현대하모니 L" pitchFamily="18" charset="-127"/>
                <a:ea typeface="현대하모니 L" pitchFamily="18" charset="-127"/>
              </a:rPr>
              <a:t>까지 사용중 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입니다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.</a:t>
            </a:r>
            <a:r>
              <a:rPr lang="ko-KR" altLang="en-US" sz="1000" b="1" dirty="0" smtClean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( </a:t>
            </a:r>
            <a:r>
              <a:rPr lang="ko-KR" altLang="en-US" sz="1000" b="1" dirty="0" smtClean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현재 </a:t>
            </a:r>
            <a:r>
              <a:rPr lang="en-US" altLang="ko-KR" sz="1000" b="1" dirty="0" smtClean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95% </a:t>
            </a:r>
            <a:r>
              <a:rPr lang="ko-KR" altLang="en-US" sz="1000" b="1" dirty="0" smtClean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사용 중 </a:t>
            </a:r>
            <a:r>
              <a:rPr lang="en-US" altLang="ko-KR" sz="1000" b="1" dirty="0" smtClean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)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215835" y="1109656"/>
          <a:ext cx="8742771" cy="3903524"/>
        </p:xfrm>
        <a:graphic>
          <a:graphicData uri="http://schemas.openxmlformats.org/drawingml/2006/table">
            <a:tbl>
              <a:tblPr/>
              <a:tblGrid>
                <a:gridCol w="1238425"/>
                <a:gridCol w="1389548"/>
                <a:gridCol w="1224136"/>
                <a:gridCol w="1008112"/>
                <a:gridCol w="1368152"/>
                <a:gridCol w="2514398"/>
              </a:tblGrid>
              <a:tr h="1523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서버이름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사용용도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IP (123.142.124.xxx)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OS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스토리지 사용량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비고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HSN_NFS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NFS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서버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132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LINUX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854 GB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HSN_MRO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MRO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서버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133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LINUX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366 GB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HSN_WIN2008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엑스윌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설계시스템 서버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134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WINDOWS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308 GB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HSN_SWM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SWM APP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서버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135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LINUX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358 GB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SWM_APP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SWM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서버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136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LINUX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66 GB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HSN_ESLIP_APP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네트웍스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전자전표 서버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137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LINUX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216 GB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6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HSN_ESLIP_DB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전자전표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DB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서버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SWM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DB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서버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138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LINUX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416 GB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HSE_SLIP_APP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엑스윌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전자전표 서버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139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LINUX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96 GB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HSN_ERP_APP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ERP APP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서버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140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WINDOWS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164 GB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HSN_ERP_DB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ERP DB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서버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141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WINDOWS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1.00 TB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약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1,024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GB)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HSN_TEWDB2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티베로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서버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144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LINUX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1.53 TB(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약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1,566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GB)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HSN_GW_APP2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그룹웨어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APP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서버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146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WINDOWS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2.55 TB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약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2,600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GB)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HSN_GW_DB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그룹웨어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DB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서버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148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WINDOWS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764 GB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6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HS_PLATFORM3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애니링크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개발테스트 서버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153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LINUX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560 GB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플랫폼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시스템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도입 신규추가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HS_PLATFORM2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애니링크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클러스터 서버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154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LINUX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570 GB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2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HS_PLATFORM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애니링크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본서버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155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LINUX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1022 GB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2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HSN_HSPF_APP_NEW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플랫폼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APP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서버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160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LINUX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266 GB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2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HSN_HSPF_APP2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플랫폼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TEST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서버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162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LINUX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358 GB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56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HSN_NFS1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KLNET,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리포트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6.0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170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LINUX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1.05 TB 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약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1,075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GB)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정산지원서비스 및 화물추적서비스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(KLNET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도입 신규추가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HSE_SLIP_APP2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ESLIP_DB2(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Vmware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171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LINUX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317 GB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TEST_LINUX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리눅스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테스트 서버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172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LINUX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66 GB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플랫폼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스템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도입 신규추가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vCenter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5.5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vCenter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서버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190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WINDOWS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84 GB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924" marR="6924" marT="69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7152" y="260350"/>
            <a:ext cx="8901113" cy="2921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1413" tIns="45707" rIns="91413" bIns="45707" anchor="ctr"/>
          <a:lstStyle/>
          <a:p>
            <a:pPr marL="514350" indent="-514350" eaLnBrk="1" latinLnBrk="1" hangingPunct="1">
              <a:spcBef>
                <a:spcPct val="50000"/>
              </a:spcBef>
            </a:pPr>
            <a:r>
              <a:rPr lang="en-US" altLang="ko-KR" sz="2800" b="1" dirty="0" smtClean="0">
                <a:latin typeface="현대하모니 L" pitchFamily="18" charset="-127"/>
                <a:ea typeface="현대하모니 L" pitchFamily="18" charset="-127"/>
              </a:rPr>
              <a:t>4</a:t>
            </a:r>
            <a:r>
              <a:rPr lang="en-US" altLang="ko-KR" sz="2800" b="1" dirty="0" smtClean="0">
                <a:latin typeface="현대하모니 L" pitchFamily="18" charset="-127"/>
                <a:ea typeface="현대하모니 L" pitchFamily="18" charset="-127"/>
              </a:rPr>
              <a:t>. </a:t>
            </a:r>
            <a:r>
              <a:rPr lang="ko-KR" altLang="en-US" sz="2800" b="1" dirty="0" smtClean="0">
                <a:latin typeface="현대하모니 L" pitchFamily="18" charset="-127"/>
                <a:ea typeface="현대하모니 L" pitchFamily="18" charset="-127"/>
              </a:rPr>
              <a:t>가상화 서버 </a:t>
            </a:r>
            <a:r>
              <a:rPr lang="en-US" altLang="ko-KR" sz="2800" b="1" dirty="0" smtClean="0">
                <a:latin typeface="현대하모니 L" pitchFamily="18" charset="-127"/>
                <a:ea typeface="현대하모니 L" pitchFamily="18" charset="-127"/>
              </a:rPr>
              <a:t>CPU </a:t>
            </a:r>
            <a:r>
              <a:rPr lang="ko-KR" altLang="en-US" sz="2800" b="1" dirty="0" smtClean="0">
                <a:latin typeface="현대하모니 L" pitchFamily="18" charset="-127"/>
                <a:ea typeface="현대하모니 L" pitchFamily="18" charset="-127"/>
              </a:rPr>
              <a:t>사용현황</a:t>
            </a:r>
            <a:endParaRPr lang="en-US" altLang="ko-KR" sz="2800" b="1" dirty="0">
              <a:latin typeface="현대하모니 L" pitchFamily="18" charset="-127"/>
              <a:ea typeface="현대하모니 L" pitchFamily="18" charset="-127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17152" y="681038"/>
            <a:ext cx="8762812" cy="0"/>
            <a:chOff x="329" y="1821"/>
            <a:chExt cx="6013" cy="0"/>
          </a:xfrm>
        </p:grpSpPr>
        <p:sp>
          <p:nvSpPr>
            <p:cNvPr id="6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4868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251520" y="1772816"/>
            <a:ext cx="8712968" cy="3024336"/>
            <a:chOff x="251520" y="1772816"/>
            <a:chExt cx="8712968" cy="3024336"/>
          </a:xfrm>
        </p:grpSpPr>
        <p:grpSp>
          <p:nvGrpSpPr>
            <p:cNvPr id="115" name="그룹 114"/>
            <p:cNvGrpSpPr/>
            <p:nvPr/>
          </p:nvGrpSpPr>
          <p:grpSpPr>
            <a:xfrm>
              <a:off x="251520" y="1772816"/>
              <a:ext cx="5472609" cy="3024336"/>
              <a:chOff x="251520" y="1772816"/>
              <a:chExt cx="5472609" cy="3024336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="" xmlns:a16="http://schemas.microsoft.com/office/drawing/2014/main" id="{3DA739EF-B2CD-4878-845E-DD2D0E94F753}"/>
                  </a:ext>
                </a:extLst>
              </p:cNvPr>
              <p:cNvSpPr/>
              <p:nvPr/>
            </p:nvSpPr>
            <p:spPr>
              <a:xfrm>
                <a:off x="251520" y="1772816"/>
                <a:ext cx="5472608" cy="20882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pic>
            <p:nvPicPr>
              <p:cNvPr id="104" name="Picture 2">
                <a:extLst>
                  <a:ext uri="{FF2B5EF4-FFF2-40B4-BE49-F238E27FC236}">
                    <a16:creationId xmlns="" xmlns:a16="http://schemas.microsoft.com/office/drawing/2014/main" id="{DC3A66A6-9745-4C73-891D-33178DA4B7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831" y="1972209"/>
                <a:ext cx="1609883" cy="4309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5" name="TextBox 104">
                <a:extLst>
                  <a:ext uri="{FF2B5EF4-FFF2-40B4-BE49-F238E27FC236}">
                    <a16:creationId xmlns="" xmlns:a16="http://schemas.microsoft.com/office/drawing/2014/main" id="{066D1808-EBA2-4FB3-A9CF-43C983741417}"/>
                  </a:ext>
                </a:extLst>
              </p:cNvPr>
              <p:cNvSpPr txBox="1"/>
              <p:nvPr/>
            </p:nvSpPr>
            <p:spPr>
              <a:xfrm>
                <a:off x="573612" y="2404257"/>
                <a:ext cx="137204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b="1" dirty="0" err="1">
                    <a:latin typeface="현대하모니 M" pitchFamily="18" charset="-127"/>
                    <a:ea typeface="현대하모니 M" pitchFamily="18" charset="-127"/>
                  </a:rPr>
                  <a:t>ESXi</a:t>
                </a:r>
                <a:r>
                  <a:rPr lang="ko-KR" altLang="en-US" sz="1050" b="1" dirty="0">
                    <a:latin typeface="현대하모니 M" pitchFamily="18" charset="-127"/>
                    <a:ea typeface="현대하모니 M" pitchFamily="18" charset="-127"/>
                  </a:rPr>
                  <a:t> </a:t>
                </a:r>
                <a:r>
                  <a:rPr lang="en-US" altLang="ko-KR" sz="1050" b="1" dirty="0">
                    <a:latin typeface="현대하모니 M" pitchFamily="18" charset="-127"/>
                    <a:ea typeface="현대하모니 M" pitchFamily="18" charset="-127"/>
                  </a:rPr>
                  <a:t>#</a:t>
                </a:r>
                <a:r>
                  <a:rPr lang="en-US" altLang="ko-KR" sz="1050" b="1" dirty="0" smtClean="0">
                    <a:latin typeface="현대하모니 M" pitchFamily="18" charset="-127"/>
                    <a:ea typeface="현대하모니 M" pitchFamily="18" charset="-127"/>
                  </a:rPr>
                  <a:t>1</a:t>
                </a:r>
                <a:endParaRPr lang="en-US" altLang="ko-KR" sz="1050" b="1" dirty="0">
                  <a:latin typeface="현대하모니 M" pitchFamily="18" charset="-127"/>
                  <a:ea typeface="현대하모니 M" pitchFamily="18" charset="-127"/>
                </a:endParaRPr>
              </a:p>
              <a:p>
                <a:pPr algn="ctr"/>
                <a:r>
                  <a:rPr lang="en-US" altLang="ko-KR" sz="1050" b="1" dirty="0">
                    <a:latin typeface="현대하모니 M" pitchFamily="18" charset="-127"/>
                    <a:ea typeface="현대하모니 M" pitchFamily="18" charset="-127"/>
                  </a:rPr>
                  <a:t>HP DL380 Gen9</a:t>
                </a:r>
                <a:endParaRPr lang="ko-KR" altLang="en-US" sz="1050" b="1" dirty="0">
                  <a:latin typeface="현대하모니 M" pitchFamily="18" charset="-127"/>
                  <a:ea typeface="현대하모니 M" pitchFamily="18" charset="-127"/>
                </a:endParaRP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="" xmlns:a16="http://schemas.microsoft.com/office/drawing/2014/main" id="{A1E921A1-9245-499F-9A0E-D9A8AE3E5A21}"/>
                  </a:ext>
                </a:extLst>
              </p:cNvPr>
              <p:cNvSpPr/>
              <p:nvPr/>
            </p:nvSpPr>
            <p:spPr>
              <a:xfrm>
                <a:off x="251520" y="4005064"/>
                <a:ext cx="5472609" cy="7920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="" xmlns:a16="http://schemas.microsoft.com/office/drawing/2014/main" id="{D12A4B93-E56C-4A36-86F3-2F6AF218F480}"/>
                  </a:ext>
                </a:extLst>
              </p:cNvPr>
              <p:cNvSpPr txBox="1"/>
              <p:nvPr/>
            </p:nvSpPr>
            <p:spPr>
              <a:xfrm>
                <a:off x="453984" y="4129916"/>
                <a:ext cx="5068065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>
                    <a:latin typeface="현대하모니 M" pitchFamily="18" charset="-127"/>
                    <a:ea typeface="현대하모니 M" pitchFamily="18" charset="-127"/>
                  </a:rPr>
                  <a:t>서버 </a:t>
                </a:r>
                <a:r>
                  <a:rPr lang="en-US" altLang="ko-KR" sz="1400" b="1" dirty="0">
                    <a:latin typeface="현대하모니 M" pitchFamily="18" charset="-127"/>
                    <a:ea typeface="현대하모니 M" pitchFamily="18" charset="-127"/>
                  </a:rPr>
                  <a:t>1</a:t>
                </a:r>
                <a:r>
                  <a:rPr lang="ko-KR" altLang="en-US" sz="1400" b="1" dirty="0">
                    <a:latin typeface="현대하모니 M" pitchFamily="18" charset="-127"/>
                    <a:ea typeface="현대하모니 M" pitchFamily="18" charset="-127"/>
                  </a:rPr>
                  <a:t>식당 실제 코어 수 </a:t>
                </a:r>
                <a:r>
                  <a:rPr lang="en-US" altLang="ko-KR" sz="1400" b="1" dirty="0">
                    <a:latin typeface="현대하모니 M" pitchFamily="18" charset="-127"/>
                    <a:ea typeface="현대하모니 M" pitchFamily="18" charset="-127"/>
                  </a:rPr>
                  <a:t>28 CORE </a:t>
                </a:r>
              </a:p>
              <a:p>
                <a:pPr algn="ctr"/>
                <a:r>
                  <a:rPr lang="en-US" altLang="ko-KR" sz="1400" b="1" dirty="0">
                    <a:solidFill>
                      <a:srgbClr val="FF0000"/>
                    </a:solidFill>
                    <a:latin typeface="현대하모니 M" pitchFamily="18" charset="-127"/>
                    <a:ea typeface="현대하모니 M" pitchFamily="18" charset="-127"/>
                  </a:rPr>
                  <a:t>VM </a:t>
                </a:r>
                <a:r>
                  <a:rPr lang="ko-KR" altLang="en-US" sz="1400" b="1" dirty="0">
                    <a:solidFill>
                      <a:srgbClr val="FF0000"/>
                    </a:solidFill>
                    <a:latin typeface="현대하모니 M" pitchFamily="18" charset="-127"/>
                    <a:ea typeface="현대하모니 M" pitchFamily="18" charset="-127"/>
                  </a:rPr>
                  <a:t>할당 코어 수 </a:t>
                </a:r>
                <a:r>
                  <a:rPr lang="en-US" altLang="ko-KR" sz="1400" b="1" dirty="0">
                    <a:solidFill>
                      <a:srgbClr val="FF0000"/>
                    </a:solidFill>
                    <a:latin typeface="현대하모니 M" pitchFamily="18" charset="-127"/>
                    <a:ea typeface="현대하모니 M" pitchFamily="18" charset="-127"/>
                  </a:rPr>
                  <a:t>156 CORE</a:t>
                </a:r>
                <a:endParaRPr lang="ko-KR" altLang="en-US" sz="1400" b="1" dirty="0">
                  <a:solidFill>
                    <a:srgbClr val="FF0000"/>
                  </a:solidFill>
                  <a:latin typeface="현대하모니 M" pitchFamily="18" charset="-127"/>
                  <a:ea typeface="현대하모니 M" pitchFamily="18" charset="-127"/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="" xmlns:a16="http://schemas.microsoft.com/office/drawing/2014/main" id="{AF06FA52-1B88-45D8-A0CF-59FECE0A22CE}"/>
                  </a:ext>
                </a:extLst>
              </p:cNvPr>
              <p:cNvSpPr txBox="1"/>
              <p:nvPr/>
            </p:nvSpPr>
            <p:spPr>
              <a:xfrm>
                <a:off x="635079" y="3358153"/>
                <a:ext cx="131763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b="1" dirty="0" err="1">
                    <a:latin typeface="현대하모니 M" pitchFamily="18" charset="-127"/>
                    <a:ea typeface="현대하모니 M" pitchFamily="18" charset="-127"/>
                  </a:rPr>
                  <a:t>ESXi</a:t>
                </a:r>
                <a:r>
                  <a:rPr lang="ko-KR" altLang="en-US" sz="1050" b="1" dirty="0">
                    <a:latin typeface="현대하모니 M" pitchFamily="18" charset="-127"/>
                    <a:ea typeface="현대하모니 M" pitchFamily="18" charset="-127"/>
                  </a:rPr>
                  <a:t> </a:t>
                </a:r>
                <a:r>
                  <a:rPr lang="en-US" altLang="ko-KR" sz="1050" b="1" dirty="0">
                    <a:latin typeface="현대하모니 M" pitchFamily="18" charset="-127"/>
                    <a:ea typeface="현대하모니 M" pitchFamily="18" charset="-127"/>
                  </a:rPr>
                  <a:t>#2</a:t>
                </a:r>
              </a:p>
              <a:p>
                <a:pPr algn="ctr"/>
                <a:r>
                  <a:rPr lang="en-US" altLang="ko-KR" sz="1050" b="1" dirty="0">
                    <a:latin typeface="현대하모니 M" pitchFamily="18" charset="-127"/>
                    <a:ea typeface="현대하모니 M" pitchFamily="18" charset="-127"/>
                  </a:rPr>
                  <a:t>HP DL380 Gen9</a:t>
                </a:r>
                <a:endParaRPr lang="ko-KR" altLang="en-US" sz="1050" b="1" dirty="0">
                  <a:latin typeface="현대하모니 M" pitchFamily="18" charset="-127"/>
                  <a:ea typeface="현대하모니 M" pitchFamily="18" charset="-127"/>
                </a:endParaRPr>
              </a:p>
            </p:txBody>
          </p:sp>
          <p:pic>
            <p:nvPicPr>
              <p:cNvPr id="110" name="Picture 2">
                <a:extLst>
                  <a:ext uri="{FF2B5EF4-FFF2-40B4-BE49-F238E27FC236}">
                    <a16:creationId xmlns="" xmlns:a16="http://schemas.microsoft.com/office/drawing/2014/main" id="{09CA7192-4A8D-4387-898F-9A7E990CB8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831" y="2927196"/>
                <a:ext cx="1609883" cy="4309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11" name="TextBox 110">
                <a:extLst>
                  <a:ext uri="{FF2B5EF4-FFF2-40B4-BE49-F238E27FC236}">
                    <a16:creationId xmlns="" xmlns:a16="http://schemas.microsoft.com/office/drawing/2014/main" id="{5E834BC7-8D20-4B7A-AF1F-4B0D0DC96C1F}"/>
                  </a:ext>
                </a:extLst>
              </p:cNvPr>
              <p:cNvSpPr txBox="1"/>
              <p:nvPr/>
            </p:nvSpPr>
            <p:spPr>
              <a:xfrm>
                <a:off x="2221041" y="2097405"/>
                <a:ext cx="3217848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현대하모니 M" pitchFamily="18" charset="-127"/>
                    <a:ea typeface="현대하모니 M" pitchFamily="18" charset="-127"/>
                  </a:rPr>
                  <a:t>15</a:t>
                </a:r>
                <a:r>
                  <a:rPr lang="ko-KR" altLang="en-US" sz="1200" b="1" dirty="0">
                    <a:latin typeface="현대하모니 M" pitchFamily="18" charset="-127"/>
                    <a:ea typeface="현대하모니 M" pitchFamily="18" charset="-127"/>
                  </a:rPr>
                  <a:t>개 </a:t>
                </a:r>
                <a:r>
                  <a:rPr lang="en-US" altLang="ko-KR" sz="1200" b="1" dirty="0">
                    <a:latin typeface="현대하모니 M" pitchFamily="18" charset="-127"/>
                    <a:ea typeface="현대하모니 M" pitchFamily="18" charset="-127"/>
                  </a:rPr>
                  <a:t>VM </a:t>
                </a:r>
                <a:r>
                  <a:rPr lang="ko-KR" altLang="en-US" sz="1200" b="1" dirty="0">
                    <a:latin typeface="현대하모니 M" pitchFamily="18" charset="-127"/>
                    <a:ea typeface="현대하모니 M" pitchFamily="18" charset="-127"/>
                  </a:rPr>
                  <a:t>총 </a:t>
                </a:r>
                <a:r>
                  <a:rPr lang="en-US" altLang="ko-KR" sz="1200" b="1" dirty="0">
                    <a:latin typeface="현대하모니 M" pitchFamily="18" charset="-127"/>
                    <a:ea typeface="현대하모니 M" pitchFamily="18" charset="-127"/>
                  </a:rPr>
                  <a:t>100 CORE </a:t>
                </a:r>
                <a:r>
                  <a:rPr lang="ko-KR" altLang="en-US" sz="1200" b="1" dirty="0">
                    <a:latin typeface="현대하모니 M" pitchFamily="18" charset="-127"/>
                    <a:ea typeface="현대하모니 M" pitchFamily="18" charset="-127"/>
                  </a:rPr>
                  <a:t>사용 중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="" xmlns:a16="http://schemas.microsoft.com/office/drawing/2014/main" id="{D42C135E-2743-4C4A-8371-1602B8275C61}"/>
                  </a:ext>
                </a:extLst>
              </p:cNvPr>
              <p:cNvSpPr txBox="1"/>
              <p:nvPr/>
            </p:nvSpPr>
            <p:spPr>
              <a:xfrm>
                <a:off x="2221041" y="3023703"/>
                <a:ext cx="3217848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현대하모니 M" pitchFamily="18" charset="-127"/>
                    <a:ea typeface="현대하모니 M" pitchFamily="18" charset="-127"/>
                  </a:rPr>
                  <a:t>7</a:t>
                </a:r>
                <a:r>
                  <a:rPr lang="ko-KR" altLang="en-US" sz="1200" b="1" dirty="0">
                    <a:latin typeface="현대하모니 M" pitchFamily="18" charset="-127"/>
                    <a:ea typeface="현대하모니 M" pitchFamily="18" charset="-127"/>
                  </a:rPr>
                  <a:t>개 </a:t>
                </a:r>
                <a:r>
                  <a:rPr lang="en-US" altLang="ko-KR" sz="1200" b="1" dirty="0">
                    <a:latin typeface="현대하모니 M" pitchFamily="18" charset="-127"/>
                    <a:ea typeface="현대하모니 M" pitchFamily="18" charset="-127"/>
                  </a:rPr>
                  <a:t>VM </a:t>
                </a:r>
                <a:r>
                  <a:rPr lang="ko-KR" altLang="en-US" sz="1200" b="1" dirty="0">
                    <a:latin typeface="현대하모니 M" pitchFamily="18" charset="-127"/>
                    <a:ea typeface="현대하모니 M" pitchFamily="18" charset="-127"/>
                  </a:rPr>
                  <a:t>총 </a:t>
                </a:r>
                <a:r>
                  <a:rPr lang="en-US" altLang="ko-KR" sz="1200" b="1" dirty="0">
                    <a:latin typeface="현대하모니 M" pitchFamily="18" charset="-127"/>
                    <a:ea typeface="현대하모니 M" pitchFamily="18" charset="-127"/>
                  </a:rPr>
                  <a:t>56 CORE </a:t>
                </a:r>
                <a:r>
                  <a:rPr lang="ko-KR" altLang="en-US" sz="1200" b="1" dirty="0">
                    <a:latin typeface="현대하모니 M" pitchFamily="18" charset="-127"/>
                    <a:ea typeface="현대하모니 M" pitchFamily="18" charset="-127"/>
                  </a:rPr>
                  <a:t>사용 중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="" xmlns:a16="http://schemas.microsoft.com/office/drawing/2014/main" id="{70342E32-1ADD-4DC5-836A-6810BFCC0B00}"/>
                </a:ext>
              </a:extLst>
            </p:cNvPr>
            <p:cNvSpPr txBox="1"/>
            <p:nvPr/>
          </p:nvSpPr>
          <p:spPr>
            <a:xfrm>
              <a:off x="6012160" y="1772816"/>
              <a:ext cx="2952328" cy="30008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1400" dirty="0" smtClean="0">
                <a:latin typeface="현대하모니 L" pitchFamily="18" charset="-127"/>
                <a:ea typeface="현대하모니 L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 smtClean="0">
                  <a:latin typeface="현대하모니 M" pitchFamily="18" charset="-127"/>
                  <a:ea typeface="현대하모니 M" pitchFamily="18" charset="-127"/>
                </a:rPr>
                <a:t>현재 가상화 서버 당 사용중인</a:t>
              </a:r>
              <a:r>
                <a:rPr lang="en-US" altLang="ko-KR" sz="1400" dirty="0" smtClean="0">
                  <a:latin typeface="현대하모니 M" pitchFamily="18" charset="-127"/>
                  <a:ea typeface="현대하모니 M" pitchFamily="18" charset="-127"/>
                </a:rPr>
                <a:t> CPU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dirty="0" smtClean="0">
                  <a:latin typeface="현대하모니 M" pitchFamily="18" charset="-127"/>
                  <a:ea typeface="현대하모니 M" pitchFamily="18" charset="-127"/>
                </a:rPr>
                <a:t>코어입니다</a:t>
              </a:r>
              <a:r>
                <a:rPr lang="en-US" altLang="ko-KR" sz="1400" dirty="0" smtClean="0">
                  <a:latin typeface="현대하모니 M" pitchFamily="18" charset="-127"/>
                  <a:ea typeface="현대하모니 M" pitchFamily="18" charset="-127"/>
                </a:rPr>
                <a:t>. </a:t>
              </a:r>
              <a:r>
                <a:rPr lang="ko-KR" altLang="en-US" sz="1400" dirty="0" smtClean="0">
                  <a:latin typeface="현대하모니 M" pitchFamily="18" charset="-127"/>
                  <a:ea typeface="현대하모니 M" pitchFamily="18" charset="-127"/>
                </a:rPr>
                <a:t>총 </a:t>
              </a:r>
              <a:r>
                <a:rPr lang="en-US" altLang="ko-KR" sz="1400" dirty="0" smtClean="0">
                  <a:latin typeface="현대하모니 M" pitchFamily="18" charset="-127"/>
                  <a:ea typeface="현대하모니 M" pitchFamily="18" charset="-127"/>
                </a:rPr>
                <a:t>156</a:t>
              </a:r>
              <a:r>
                <a:rPr lang="ko-KR" altLang="en-US" sz="1400" dirty="0" smtClean="0">
                  <a:latin typeface="현대하모니 M" pitchFamily="18" charset="-127"/>
                  <a:ea typeface="현대하모니 M" pitchFamily="18" charset="-127"/>
                </a:rPr>
                <a:t>코어를 사용 중이며</a:t>
              </a:r>
              <a:endParaRPr lang="en-US" altLang="ko-KR" sz="1400" dirty="0" smtClean="0">
                <a:latin typeface="현대하모니 M" pitchFamily="18" charset="-127"/>
                <a:ea typeface="현대하모니 M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 smtClean="0">
                  <a:latin typeface="현대하모니 M" pitchFamily="18" charset="-127"/>
                  <a:ea typeface="현대하모니 M" pitchFamily="18" charset="-127"/>
                </a:rPr>
                <a:t>실제 코어 수 보다 사용중인 </a:t>
              </a:r>
              <a:endParaRPr lang="en-US" altLang="ko-KR" sz="1400" dirty="0" smtClean="0">
                <a:latin typeface="현대하모니 M" pitchFamily="18" charset="-127"/>
                <a:ea typeface="현대하모니 M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 smtClean="0">
                  <a:latin typeface="현대하모니 M" pitchFamily="18" charset="-127"/>
                  <a:ea typeface="현대하모니 M" pitchFamily="18" charset="-127"/>
                </a:rPr>
                <a:t>코어 수가 더 많아</a:t>
              </a:r>
              <a:r>
                <a:rPr lang="en-US" altLang="ko-KR" sz="1400" dirty="0" smtClean="0">
                  <a:latin typeface="현대하모니 M" pitchFamily="18" charset="-127"/>
                  <a:ea typeface="현대하모니 M" pitchFamily="18" charset="-127"/>
                </a:rPr>
                <a:t> </a:t>
              </a:r>
              <a:r>
                <a:rPr lang="ko-KR" altLang="en-US" sz="1400" dirty="0" smtClean="0">
                  <a:latin typeface="현대하모니 M" pitchFamily="18" charset="-127"/>
                  <a:ea typeface="현대하모니 M" pitchFamily="18" charset="-127"/>
                </a:rPr>
                <a:t>서버간에 </a:t>
              </a:r>
              <a:endParaRPr lang="en-US" altLang="ko-KR" sz="1400" dirty="0" smtClean="0">
                <a:latin typeface="현대하모니 M" pitchFamily="18" charset="-127"/>
                <a:ea typeface="현대하모니 M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>
                  <a:latin typeface="현대하모니 M" pitchFamily="18" charset="-127"/>
                  <a:ea typeface="현대하모니 M" pitchFamily="18" charset="-127"/>
                </a:rPr>
                <a:t>CPU </a:t>
              </a:r>
              <a:r>
                <a:rPr lang="ko-KR" altLang="en-US" sz="1400" dirty="0" smtClean="0">
                  <a:latin typeface="현대하모니 M" pitchFamily="18" charset="-127"/>
                  <a:ea typeface="현대하모니 M" pitchFamily="18" charset="-127"/>
                </a:rPr>
                <a:t>간섭이 발생합니다</a:t>
              </a:r>
              <a:r>
                <a:rPr lang="en-US" altLang="ko-KR" sz="1400" dirty="0" smtClean="0">
                  <a:latin typeface="현대하모니 M" pitchFamily="18" charset="-127"/>
                  <a:ea typeface="현대하모니 M" pitchFamily="18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>
                  <a:latin typeface="현대하모니 M" pitchFamily="18" charset="-127"/>
                  <a:ea typeface="현대하모니 M" pitchFamily="18" charset="-127"/>
                </a:rPr>
                <a:t>CPU</a:t>
              </a:r>
              <a:r>
                <a:rPr lang="ko-KR" altLang="en-US" sz="1400" dirty="0" smtClean="0">
                  <a:latin typeface="현대하모니 M" pitchFamily="18" charset="-127"/>
                  <a:ea typeface="현대하모니 M" pitchFamily="18" charset="-127"/>
                </a:rPr>
                <a:t>가 같이 사용되기 때문에</a:t>
              </a:r>
              <a:endParaRPr lang="en-US" altLang="ko-KR" sz="1400" dirty="0" smtClean="0">
                <a:latin typeface="현대하모니 M" pitchFamily="18" charset="-127"/>
                <a:ea typeface="현대하모니 M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 smtClean="0">
                  <a:latin typeface="현대하모니 M" pitchFamily="18" charset="-127"/>
                  <a:ea typeface="현대하모니 M" pitchFamily="18" charset="-127"/>
                </a:rPr>
                <a:t>서버의</a:t>
              </a:r>
              <a:r>
                <a:rPr lang="en-US" altLang="ko-KR" sz="1400" dirty="0" smtClean="0">
                  <a:latin typeface="현대하모니 M" pitchFamily="18" charset="-127"/>
                  <a:ea typeface="현대하모니 M" pitchFamily="18" charset="-127"/>
                </a:rPr>
                <a:t> </a:t>
              </a:r>
              <a:r>
                <a:rPr lang="ko-KR" altLang="en-US" sz="1400" dirty="0" smtClean="0">
                  <a:latin typeface="현대하모니 M" pitchFamily="18" charset="-127"/>
                  <a:ea typeface="현대하모니 M" pitchFamily="18" charset="-127"/>
                </a:rPr>
                <a:t>성능저하가 발생 할 수 있습니다</a:t>
              </a:r>
              <a:r>
                <a:rPr lang="en-US" altLang="ko-KR" sz="1400" dirty="0" smtClean="0">
                  <a:latin typeface="현대하모니 M" pitchFamily="18" charset="-127"/>
                  <a:ea typeface="현대하모니 M" pitchFamily="18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7152" y="260350"/>
            <a:ext cx="8901113" cy="2921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1413" tIns="45707" rIns="91413" bIns="45707" anchor="ctr"/>
          <a:lstStyle/>
          <a:p>
            <a:pPr marL="514350" indent="-514350" eaLnBrk="1" latinLnBrk="1" hangingPunct="1">
              <a:spcBef>
                <a:spcPct val="50000"/>
              </a:spcBef>
            </a:pPr>
            <a:r>
              <a:rPr lang="en-US" altLang="ko-KR" sz="2800" b="1" dirty="0" smtClean="0">
                <a:latin typeface="현대하모니 L" pitchFamily="18" charset="-127"/>
                <a:ea typeface="현대하모니 L" pitchFamily="18" charset="-127"/>
              </a:rPr>
              <a:t>5</a:t>
            </a:r>
            <a:r>
              <a:rPr lang="en-US" altLang="ko-KR" sz="2800" b="1" dirty="0" smtClean="0">
                <a:latin typeface="현대하모니 L" pitchFamily="18" charset="-127"/>
                <a:ea typeface="현대하모니 L" pitchFamily="18" charset="-127"/>
              </a:rPr>
              <a:t>. </a:t>
            </a:r>
            <a:r>
              <a:rPr lang="ko-KR" altLang="en-US" sz="2800" b="1" dirty="0" smtClean="0">
                <a:latin typeface="현대하모니 L" pitchFamily="18" charset="-127"/>
                <a:ea typeface="현대하모니 L" pitchFamily="18" charset="-127"/>
              </a:rPr>
              <a:t>가상화 서버 메모리</a:t>
            </a:r>
            <a:r>
              <a:rPr lang="en-US" altLang="ko-KR" sz="2800" b="1" dirty="0" smtClean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2800" b="1" dirty="0" smtClean="0">
                <a:latin typeface="현대하모니 L" pitchFamily="18" charset="-127"/>
                <a:ea typeface="현대하모니 L" pitchFamily="18" charset="-127"/>
              </a:rPr>
              <a:t>사용현황</a:t>
            </a:r>
            <a:endParaRPr lang="en-US" altLang="ko-KR" sz="2800" b="1" dirty="0">
              <a:latin typeface="현대하모니 L" pitchFamily="18" charset="-127"/>
              <a:ea typeface="현대하모니 L" pitchFamily="18" charset="-127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17152" y="681038"/>
            <a:ext cx="8762812" cy="0"/>
            <a:chOff x="329" y="1821"/>
            <a:chExt cx="6013" cy="0"/>
          </a:xfrm>
        </p:grpSpPr>
        <p:sp>
          <p:nvSpPr>
            <p:cNvPr id="6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4868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3DA739EF-B2CD-4878-845E-DD2D0E94F753}"/>
              </a:ext>
            </a:extLst>
          </p:cNvPr>
          <p:cNvSpPr/>
          <p:nvPr/>
        </p:nvSpPr>
        <p:spPr>
          <a:xfrm>
            <a:off x="251520" y="1771234"/>
            <a:ext cx="5472608" cy="19150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="" xmlns:a16="http://schemas.microsoft.com/office/drawing/2014/main" id="{DC3A66A6-9745-4C73-891D-33178DA4B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31" y="1970627"/>
            <a:ext cx="1609883" cy="430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066D1808-EBA2-4FB3-A9CF-43C983741417}"/>
              </a:ext>
            </a:extLst>
          </p:cNvPr>
          <p:cNvSpPr txBox="1"/>
          <p:nvPr/>
        </p:nvSpPr>
        <p:spPr>
          <a:xfrm>
            <a:off x="573612" y="2402675"/>
            <a:ext cx="137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>
                <a:latin typeface="현대하모니 M" pitchFamily="18" charset="-127"/>
                <a:ea typeface="현대하모니 M" pitchFamily="18" charset="-127"/>
              </a:rPr>
              <a:t>ESXi</a:t>
            </a:r>
            <a:r>
              <a:rPr lang="ko-KR" altLang="en-US" sz="1000" b="1" dirty="0">
                <a:latin typeface="현대하모니 M" pitchFamily="18" charset="-127"/>
                <a:ea typeface="현대하모니 M" pitchFamily="18" charset="-127"/>
              </a:rPr>
              <a:t> </a:t>
            </a:r>
            <a:r>
              <a:rPr lang="en-US" altLang="ko-KR" sz="1000" b="1" dirty="0">
                <a:latin typeface="현대하모니 M" pitchFamily="18" charset="-127"/>
                <a:ea typeface="현대하모니 M" pitchFamily="18" charset="-127"/>
              </a:rPr>
              <a:t>#1</a:t>
            </a:r>
          </a:p>
          <a:p>
            <a:pPr algn="ctr"/>
            <a:r>
              <a:rPr lang="en-US" altLang="ko-KR" sz="1000" b="1" dirty="0">
                <a:latin typeface="현대하모니 M" pitchFamily="18" charset="-127"/>
                <a:ea typeface="현대하모니 M" pitchFamily="18" charset="-127"/>
              </a:rPr>
              <a:t>HP DL380 Gen9</a:t>
            </a:r>
            <a:endParaRPr lang="ko-KR" altLang="en-US" sz="1000" b="1" dirty="0"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FC097C39-78A3-4ADA-A63B-98DD97869235}"/>
              </a:ext>
            </a:extLst>
          </p:cNvPr>
          <p:cNvSpPr txBox="1"/>
          <p:nvPr/>
        </p:nvSpPr>
        <p:spPr>
          <a:xfrm>
            <a:off x="1802128" y="3806731"/>
            <a:ext cx="2326395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현대하모니 M" pitchFamily="18" charset="-127"/>
                <a:ea typeface="현대하모니 M" pitchFamily="18" charset="-127"/>
              </a:rPr>
              <a:t>HP DL380 Gen9 </a:t>
            </a:r>
            <a:r>
              <a:rPr lang="ko-KR" altLang="en-US" sz="1000" b="1" dirty="0">
                <a:latin typeface="현대하모니 M" pitchFamily="18" charset="-127"/>
                <a:ea typeface="현대하모니 M" pitchFamily="18" charset="-127"/>
              </a:rPr>
              <a:t>서버 제원</a:t>
            </a:r>
            <a:endParaRPr lang="en-US" altLang="ko-KR" sz="1000" b="1" dirty="0">
              <a:latin typeface="현대하모니 M" pitchFamily="18" charset="-127"/>
              <a:ea typeface="현대하모니 M" pitchFamily="18" charset="-127"/>
            </a:endParaRPr>
          </a:p>
          <a:p>
            <a:pPr algn="ctr"/>
            <a:r>
              <a:rPr lang="en-US" altLang="ko-KR" sz="1000" b="1" dirty="0">
                <a:latin typeface="현대하모니 M" pitchFamily="18" charset="-127"/>
                <a:ea typeface="현대하모니 M" pitchFamily="18" charset="-127"/>
              </a:rPr>
              <a:t>CPU : Intel Xeon CPU E5-2695v3 28Core * 2.297GHz</a:t>
            </a:r>
          </a:p>
          <a:p>
            <a:pPr algn="ctr"/>
            <a:r>
              <a:rPr lang="en-US" altLang="ko-KR" sz="1000" b="1" dirty="0">
                <a:latin typeface="현대하모니 M" pitchFamily="18" charset="-127"/>
                <a:ea typeface="현대하모니 M" pitchFamily="18" charset="-127"/>
              </a:rPr>
              <a:t>Memory : 256GB</a:t>
            </a:r>
            <a:endParaRPr lang="ko-KR" altLang="en-US" sz="1000" b="1" dirty="0"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3DF7E9CC-0F49-4BD8-BEC8-29ABBE053057}"/>
              </a:ext>
            </a:extLst>
          </p:cNvPr>
          <p:cNvSpPr txBox="1"/>
          <p:nvPr/>
        </p:nvSpPr>
        <p:spPr>
          <a:xfrm>
            <a:off x="6012160" y="1772816"/>
            <a:ext cx="2880320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현대하모니 M" pitchFamily="18" charset="-127"/>
                <a:ea typeface="현대하모니 M" pitchFamily="18" charset="-127"/>
              </a:rPr>
              <a:t>현재 사용중인 가상화</a:t>
            </a:r>
            <a:r>
              <a:rPr lang="en-US" altLang="ko-KR" sz="1400" dirty="0" smtClean="0">
                <a:latin typeface="현대하모니 M" pitchFamily="18" charset="-127"/>
                <a:ea typeface="현대하모니 M" pitchFamily="18" charset="-127"/>
              </a:rPr>
              <a:t> </a:t>
            </a:r>
            <a:r>
              <a:rPr lang="ko-KR" altLang="en-US" sz="1400" dirty="0" smtClean="0">
                <a:latin typeface="현대하모니 M" pitchFamily="18" charset="-127"/>
                <a:ea typeface="현대하모니 M" pitchFamily="18" charset="-127"/>
              </a:rPr>
              <a:t>서버의 </a:t>
            </a:r>
            <a:r>
              <a:rPr lang="ko-KR" altLang="en-US" sz="1400" dirty="0">
                <a:latin typeface="현대하모니 M" pitchFamily="18" charset="-127"/>
                <a:ea typeface="현대하모니 M" pitchFamily="18" charset="-127"/>
              </a:rPr>
              <a:t>메모리 </a:t>
            </a:r>
            <a:endParaRPr lang="en-US" altLang="ko-KR" sz="1400" dirty="0" smtClean="0">
              <a:latin typeface="현대하모니 M" pitchFamily="18" charset="-127"/>
              <a:ea typeface="현대하모니 M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현대하모니 M" pitchFamily="18" charset="-127"/>
                <a:ea typeface="현대하모니 M" pitchFamily="18" charset="-127"/>
              </a:rPr>
              <a:t>사용량으로</a:t>
            </a:r>
            <a:r>
              <a:rPr lang="en-US" altLang="ko-KR" sz="1400" dirty="0" smtClean="0">
                <a:latin typeface="현대하모니 M" pitchFamily="18" charset="-127"/>
                <a:ea typeface="현대하모니 M" pitchFamily="18" charset="-127"/>
              </a:rPr>
              <a:t> </a:t>
            </a:r>
            <a:r>
              <a:rPr lang="ko-KR" altLang="en-US" sz="1400" dirty="0">
                <a:latin typeface="현대하모니 M" pitchFamily="18" charset="-127"/>
                <a:ea typeface="현대하모니 M" pitchFamily="18" charset="-127"/>
              </a:rPr>
              <a:t>기존 구성에서 추가된 </a:t>
            </a:r>
            <a:r>
              <a:rPr lang="en-US" altLang="ko-KR" sz="1400" dirty="0">
                <a:latin typeface="현대하모니 M" pitchFamily="18" charset="-127"/>
                <a:ea typeface="현대하모니 M" pitchFamily="18" charset="-127"/>
              </a:rPr>
              <a:t>VM </a:t>
            </a:r>
            <a:r>
              <a:rPr lang="ko-KR" altLang="en-US" sz="1400" dirty="0">
                <a:latin typeface="현대하모니 M" pitchFamily="18" charset="-127"/>
                <a:ea typeface="현대하모니 M" pitchFamily="18" charset="-127"/>
              </a:rPr>
              <a:t>및 메모리 사용량 증가로 인해 하나의 가상화 서버가 문제 발생시 완벽한 클러스터 환경이 불가능한 상태입니다</a:t>
            </a:r>
            <a:r>
              <a:rPr lang="en-US" altLang="ko-KR" sz="1400" dirty="0">
                <a:latin typeface="현대하모니 M" pitchFamily="18" charset="-127"/>
                <a:ea typeface="현대하모니 M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현대하모니 M" pitchFamily="18" charset="-127"/>
                <a:ea typeface="현대하모니 M" pitchFamily="18" charset="-127"/>
              </a:rPr>
              <a:t>또한 늘어나는 메모리 사용량에 따른 속도 저하 및 추가 </a:t>
            </a:r>
            <a:r>
              <a:rPr lang="en-US" altLang="ko-KR" sz="1400" dirty="0">
                <a:latin typeface="현대하모니 M" pitchFamily="18" charset="-127"/>
                <a:ea typeface="현대하모니 M" pitchFamily="18" charset="-127"/>
              </a:rPr>
              <a:t>VM </a:t>
            </a:r>
            <a:r>
              <a:rPr lang="ko-KR" altLang="en-US" sz="1400" dirty="0">
                <a:latin typeface="현대하모니 M" pitchFamily="18" charset="-127"/>
                <a:ea typeface="현대하모니 M" pitchFamily="18" charset="-127"/>
              </a:rPr>
              <a:t>에 대한 메모리 할당에 있어 부족한 상황입니다</a:t>
            </a:r>
            <a:r>
              <a:rPr lang="en-US" altLang="ko-KR" sz="1400" dirty="0">
                <a:latin typeface="현대하모니 M" pitchFamily="18" charset="-127"/>
                <a:ea typeface="현대하모니 M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현대하모니 M" pitchFamily="18" charset="-127"/>
                <a:ea typeface="현대하모니 M" pitchFamily="18" charset="-127"/>
              </a:rPr>
              <a:t>1</a:t>
            </a:r>
            <a:r>
              <a:rPr lang="ko-KR" altLang="en-US" sz="1400" b="1" dirty="0">
                <a:solidFill>
                  <a:srgbClr val="FF0000"/>
                </a:solidFill>
                <a:latin typeface="현대하모니 M" pitchFamily="18" charset="-127"/>
                <a:ea typeface="현대하모니 M" pitchFamily="18" charset="-127"/>
              </a:rPr>
              <a:t>번 서버 평균 </a:t>
            </a:r>
            <a:r>
              <a:rPr lang="en-US" altLang="ko-KR" sz="1400" b="1" dirty="0" smtClean="0">
                <a:solidFill>
                  <a:srgbClr val="FF0000"/>
                </a:solidFill>
                <a:latin typeface="현대하모니 M" pitchFamily="18" charset="-127"/>
                <a:ea typeface="현대하모니 M" pitchFamily="18" charset="-127"/>
              </a:rPr>
              <a:t>67 % </a:t>
            </a:r>
            <a:r>
              <a:rPr lang="ko-KR" altLang="en-US" sz="1400" b="1" dirty="0">
                <a:solidFill>
                  <a:srgbClr val="FF0000"/>
                </a:solidFill>
                <a:latin typeface="현대하모니 M" pitchFamily="18" charset="-127"/>
                <a:ea typeface="현대하모니 M" pitchFamily="18" charset="-127"/>
              </a:rPr>
              <a:t>사용</a:t>
            </a:r>
            <a:endParaRPr lang="en-US" altLang="ko-KR" sz="1400" b="1" dirty="0">
              <a:solidFill>
                <a:srgbClr val="FF0000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현대하모니 M" pitchFamily="18" charset="-127"/>
                <a:ea typeface="현대하모니 M" pitchFamily="18" charset="-127"/>
              </a:rPr>
              <a:t>2</a:t>
            </a:r>
            <a:r>
              <a:rPr lang="ko-KR" altLang="en-US" sz="1400" b="1" dirty="0">
                <a:solidFill>
                  <a:srgbClr val="FF0000"/>
                </a:solidFill>
                <a:latin typeface="현대하모니 M" pitchFamily="18" charset="-127"/>
                <a:ea typeface="현대하모니 M" pitchFamily="18" charset="-127"/>
              </a:rPr>
              <a:t>번 서버 평균 </a:t>
            </a:r>
            <a:r>
              <a:rPr lang="en-US" altLang="ko-KR" sz="1400" b="1" dirty="0" smtClean="0">
                <a:solidFill>
                  <a:srgbClr val="FF0000"/>
                </a:solidFill>
                <a:latin typeface="현대하모니 M" pitchFamily="18" charset="-127"/>
                <a:ea typeface="현대하모니 M" pitchFamily="18" charset="-127"/>
              </a:rPr>
              <a:t>59 % </a:t>
            </a:r>
            <a:r>
              <a:rPr lang="ko-KR" altLang="en-US" sz="1400" b="1" dirty="0" smtClean="0">
                <a:solidFill>
                  <a:srgbClr val="FF0000"/>
                </a:solidFill>
                <a:latin typeface="현대하모니 M" pitchFamily="18" charset="-127"/>
                <a:ea typeface="현대하모니 M" pitchFamily="18" charset="-127"/>
              </a:rPr>
              <a:t>사용</a:t>
            </a:r>
            <a:endParaRPr lang="en-US" altLang="ko-KR" sz="1400" b="1" dirty="0" smtClean="0">
              <a:solidFill>
                <a:srgbClr val="FF0000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302144DB-320A-4C00-9897-1BA2AE3E1F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-80" t="48773"/>
          <a:stretch/>
        </p:blipFill>
        <p:spPr>
          <a:xfrm>
            <a:off x="2295471" y="2199383"/>
            <a:ext cx="2831197" cy="400111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A1E921A1-9245-499F-9A0E-D9A8AE3E5A21}"/>
              </a:ext>
            </a:extLst>
          </p:cNvPr>
          <p:cNvSpPr/>
          <p:nvPr/>
        </p:nvSpPr>
        <p:spPr>
          <a:xfrm>
            <a:off x="251520" y="4725144"/>
            <a:ext cx="5472607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12A4B93-E56C-4A36-86F3-2F6AF218F480}"/>
              </a:ext>
            </a:extLst>
          </p:cNvPr>
          <p:cNvSpPr txBox="1"/>
          <p:nvPr/>
        </p:nvSpPr>
        <p:spPr>
          <a:xfrm>
            <a:off x="431294" y="4847064"/>
            <a:ext cx="5068065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현대하모니 M" pitchFamily="18" charset="-127"/>
                <a:ea typeface="현대하모니 M" pitchFamily="18" charset="-127"/>
              </a:rPr>
              <a:t>총 메모리 용량 </a:t>
            </a:r>
            <a:r>
              <a:rPr lang="en-US" altLang="ko-KR" sz="1400" b="1" dirty="0">
                <a:latin typeface="현대하모니 M" pitchFamily="18" charset="-127"/>
                <a:ea typeface="현대하모니 M" pitchFamily="18" charset="-127"/>
              </a:rPr>
              <a:t>: 523,260 MB</a:t>
            </a:r>
          </a:p>
          <a:p>
            <a:pPr algn="ctr"/>
            <a:r>
              <a:rPr lang="ko-KR" altLang="en-US" sz="1400" b="1" dirty="0">
                <a:latin typeface="현대하모니 M" pitchFamily="18" charset="-127"/>
                <a:ea typeface="현대하모니 M" pitchFamily="18" charset="-127"/>
              </a:rPr>
              <a:t>할당 및 예약 된 용량 </a:t>
            </a:r>
            <a:r>
              <a:rPr lang="en-US" altLang="ko-KR" sz="1400" b="1" dirty="0">
                <a:latin typeface="현대하모니 M" pitchFamily="18" charset="-127"/>
                <a:ea typeface="현대하모니 M" pitchFamily="18" charset="-127"/>
              </a:rPr>
              <a:t>: 504,544 MB</a:t>
            </a:r>
          </a:p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현대하모니 M" pitchFamily="18" charset="-127"/>
                <a:ea typeface="현대하모니 M" pitchFamily="18" charset="-127"/>
              </a:rPr>
              <a:t>96 % </a:t>
            </a:r>
            <a:r>
              <a:rPr lang="ko-KR" altLang="en-US" sz="1400" b="1" dirty="0">
                <a:solidFill>
                  <a:srgbClr val="FF0000"/>
                </a:solidFill>
                <a:latin typeface="현대하모니 M" pitchFamily="18" charset="-127"/>
                <a:ea typeface="현대하모니 M" pitchFamily="18" charset="-127"/>
              </a:rPr>
              <a:t>이상 할당 중</a:t>
            </a:r>
            <a:r>
              <a:rPr lang="en-US" altLang="ko-KR" sz="1400" b="1" dirty="0">
                <a:solidFill>
                  <a:srgbClr val="FF0000"/>
                </a:solidFill>
                <a:latin typeface="현대하모니 M" pitchFamily="18" charset="-127"/>
                <a:ea typeface="현대하모니 M" pitchFamily="18" charset="-127"/>
              </a:rPr>
              <a:t> </a:t>
            </a:r>
            <a:endParaRPr lang="ko-KR" altLang="en-US" sz="1400" b="1" dirty="0">
              <a:solidFill>
                <a:srgbClr val="FF0000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AF06FA52-1B88-45D8-A0CF-59FECE0A22CE}"/>
              </a:ext>
            </a:extLst>
          </p:cNvPr>
          <p:cNvSpPr txBox="1"/>
          <p:nvPr/>
        </p:nvSpPr>
        <p:spPr>
          <a:xfrm>
            <a:off x="635079" y="3251586"/>
            <a:ext cx="1317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>
                <a:latin typeface="현대하모니 M" pitchFamily="18" charset="-127"/>
                <a:ea typeface="현대하모니 M" pitchFamily="18" charset="-127"/>
              </a:rPr>
              <a:t>ESXi</a:t>
            </a:r>
            <a:r>
              <a:rPr lang="ko-KR" altLang="en-US" sz="1000" b="1" dirty="0">
                <a:latin typeface="현대하모니 M" pitchFamily="18" charset="-127"/>
                <a:ea typeface="현대하모니 M" pitchFamily="18" charset="-127"/>
              </a:rPr>
              <a:t> </a:t>
            </a:r>
            <a:r>
              <a:rPr lang="en-US" altLang="ko-KR" sz="1000" b="1" dirty="0">
                <a:latin typeface="현대하모니 M" pitchFamily="18" charset="-127"/>
                <a:ea typeface="현대하모니 M" pitchFamily="18" charset="-127"/>
              </a:rPr>
              <a:t>#2</a:t>
            </a:r>
          </a:p>
          <a:p>
            <a:pPr algn="ctr"/>
            <a:r>
              <a:rPr lang="en-US" altLang="ko-KR" sz="1000" b="1" dirty="0">
                <a:latin typeface="현대하모니 M" pitchFamily="18" charset="-127"/>
                <a:ea typeface="현대하모니 M" pitchFamily="18" charset="-127"/>
              </a:rPr>
              <a:t>HP DL380 Gen9</a:t>
            </a:r>
            <a:endParaRPr lang="ko-KR" altLang="en-US" sz="1000" b="1" dirty="0">
              <a:latin typeface="현대하모니 M" pitchFamily="18" charset="-127"/>
              <a:ea typeface="현대하모니 M" pitchFamily="18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A76C3BAE-E790-4CE6-8643-1D2A1C5F5C0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-1010" t="44823"/>
          <a:stretch/>
        </p:blipFill>
        <p:spPr>
          <a:xfrm>
            <a:off x="2283612" y="2986134"/>
            <a:ext cx="2857478" cy="430958"/>
          </a:xfrm>
          <a:prstGeom prst="rect">
            <a:avLst/>
          </a:prstGeom>
        </p:spPr>
      </p:pic>
      <p:pic>
        <p:nvPicPr>
          <p:cNvPr id="33" name="Picture 2">
            <a:extLst>
              <a:ext uri="{FF2B5EF4-FFF2-40B4-BE49-F238E27FC236}">
                <a16:creationId xmlns="" xmlns:a16="http://schemas.microsoft.com/office/drawing/2014/main" id="{09CA7192-4A8D-4387-898F-9A7E990CB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31" y="2820629"/>
            <a:ext cx="1609883" cy="430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7152" y="260350"/>
            <a:ext cx="8901113" cy="2921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1413" tIns="45707" rIns="91413" bIns="45707" anchor="ctr"/>
          <a:lstStyle/>
          <a:p>
            <a:pPr marL="514350" indent="-514350" eaLnBrk="1" latinLnBrk="1" hangingPunct="1">
              <a:spcBef>
                <a:spcPct val="50000"/>
              </a:spcBef>
            </a:pPr>
            <a:r>
              <a:rPr lang="en-US" altLang="ko-KR" sz="2800" b="1" dirty="0" smtClean="0">
                <a:latin typeface="현대하모니 L" pitchFamily="18" charset="-127"/>
                <a:ea typeface="현대하모니 L" pitchFamily="18" charset="-127"/>
              </a:rPr>
              <a:t>6</a:t>
            </a:r>
            <a:r>
              <a:rPr lang="en-US" altLang="ko-KR" sz="2800" b="1" dirty="0" smtClean="0">
                <a:latin typeface="현대하모니 L" pitchFamily="18" charset="-127"/>
                <a:ea typeface="현대하모니 L" pitchFamily="18" charset="-127"/>
              </a:rPr>
              <a:t>. </a:t>
            </a:r>
            <a:r>
              <a:rPr lang="ko-KR" altLang="en-US" sz="2800" b="1" dirty="0" smtClean="0">
                <a:latin typeface="현대하모니 L" pitchFamily="18" charset="-127"/>
                <a:ea typeface="현대하모니 L" pitchFamily="18" charset="-127"/>
              </a:rPr>
              <a:t>가상화 서버 스토리지</a:t>
            </a:r>
            <a:r>
              <a:rPr lang="en-US" altLang="ko-KR" sz="2800" b="1" dirty="0" smtClean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2800" b="1" dirty="0" smtClean="0">
                <a:latin typeface="현대하모니 L" pitchFamily="18" charset="-127"/>
                <a:ea typeface="현대하모니 L" pitchFamily="18" charset="-127"/>
              </a:rPr>
              <a:t>사용현황</a:t>
            </a:r>
            <a:endParaRPr lang="en-US" altLang="ko-KR" sz="2800" b="1" dirty="0">
              <a:latin typeface="현대하모니 L" pitchFamily="18" charset="-127"/>
              <a:ea typeface="현대하모니 L" pitchFamily="18" charset="-127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17152" y="681038"/>
            <a:ext cx="8762812" cy="0"/>
            <a:chOff x="329" y="1821"/>
            <a:chExt cx="6013" cy="0"/>
          </a:xfrm>
        </p:grpSpPr>
        <p:sp>
          <p:nvSpPr>
            <p:cNvPr id="6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4868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871178" y="1484784"/>
            <a:ext cx="7299996" cy="4248472"/>
            <a:chOff x="871178" y="1988840"/>
            <a:chExt cx="7299996" cy="4248472"/>
          </a:xfrm>
        </p:grpSpPr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B735A8EE-7501-4A19-9D5C-A4F4CEFA33EF}"/>
                </a:ext>
              </a:extLst>
            </p:cNvPr>
            <p:cNvSpPr/>
            <p:nvPr/>
          </p:nvSpPr>
          <p:spPr>
            <a:xfrm>
              <a:off x="871178" y="1988840"/>
              <a:ext cx="7299996" cy="16703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="" xmlns:a16="http://schemas.microsoft.com/office/drawing/2014/main" id="{7856315B-3450-4497-AF05-AB05BE9239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3587" t="975" b="39487"/>
            <a:stretch/>
          </p:blipFill>
          <p:spPr>
            <a:xfrm>
              <a:off x="1046227" y="2108863"/>
              <a:ext cx="6949898" cy="1469272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08F6E584-E938-40CD-8793-C18D3B95BBEC}"/>
                </a:ext>
              </a:extLst>
            </p:cNvPr>
            <p:cNvSpPr/>
            <p:nvPr/>
          </p:nvSpPr>
          <p:spPr>
            <a:xfrm>
              <a:off x="871178" y="4112387"/>
              <a:ext cx="7299996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="" xmlns:a16="http://schemas.microsoft.com/office/drawing/2014/main" id="{288B8C27-3F1F-4D7E-BACD-FB7CB5791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6228" y="4256403"/>
              <a:ext cx="6949898" cy="70485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84F4A1D4-22C5-4599-AEDB-F9E7EA815796}"/>
                </a:ext>
              </a:extLst>
            </p:cNvPr>
            <p:cNvSpPr txBox="1"/>
            <p:nvPr/>
          </p:nvSpPr>
          <p:spPr>
            <a:xfrm>
              <a:off x="1187624" y="5251401"/>
              <a:ext cx="6696743" cy="9859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 dirty="0" err="1" smtClean="0">
                  <a:latin typeface="현대하모니 M" pitchFamily="18" charset="-127"/>
                  <a:ea typeface="현대하모니 M" pitchFamily="18" charset="-127"/>
                </a:rPr>
                <a:t>Vmware</a:t>
              </a:r>
              <a:r>
                <a:rPr lang="en-US" altLang="ko-KR" sz="1000" b="1" dirty="0" smtClean="0">
                  <a:latin typeface="현대하모니 M" pitchFamily="18" charset="-127"/>
                  <a:ea typeface="현대하모니 M" pitchFamily="18" charset="-127"/>
                </a:rPr>
                <a:t> </a:t>
              </a:r>
              <a:r>
                <a:rPr lang="ko-KR" altLang="en-US" sz="1000" b="1" dirty="0" smtClean="0">
                  <a:latin typeface="현대하모니 M" pitchFamily="18" charset="-127"/>
                  <a:ea typeface="현대하모니 M" pitchFamily="18" charset="-127"/>
                </a:rPr>
                <a:t>데이터 </a:t>
              </a:r>
              <a:r>
                <a:rPr lang="ko-KR" altLang="en-US" sz="1000" b="1" dirty="0">
                  <a:latin typeface="현대하모니 M" pitchFamily="18" charset="-127"/>
                  <a:ea typeface="현대하모니 M" pitchFamily="18" charset="-127"/>
                </a:rPr>
                <a:t>스토어 사용량</a:t>
              </a:r>
              <a:endParaRPr lang="en-US" altLang="ko-KR" sz="1000" b="1" dirty="0">
                <a:latin typeface="현대하모니 M" pitchFamily="18" charset="-127"/>
                <a:ea typeface="현대하모니 M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b="1" dirty="0" smtClean="0">
                  <a:latin typeface="현대하모니 M" pitchFamily="18" charset="-127"/>
                  <a:ea typeface="현대하모니 M" pitchFamily="18" charset="-127"/>
                </a:rPr>
                <a:t>데이터스토어 약 </a:t>
              </a:r>
              <a:r>
                <a:rPr lang="en-US" altLang="ko-KR" sz="1000" b="1" dirty="0" smtClean="0">
                  <a:latin typeface="현대하모니 M" pitchFamily="18" charset="-127"/>
                  <a:ea typeface="현대하모니 M" pitchFamily="18" charset="-127"/>
                </a:rPr>
                <a:t>15TB </a:t>
              </a:r>
              <a:r>
                <a:rPr lang="ko-KR" altLang="en-US" sz="1000" b="1" dirty="0" smtClean="0">
                  <a:latin typeface="현대하모니 M" pitchFamily="18" charset="-127"/>
                  <a:ea typeface="현대하모니 M" pitchFamily="18" charset="-127"/>
                </a:rPr>
                <a:t>중 </a:t>
              </a:r>
              <a:r>
                <a:rPr lang="en-US" altLang="ko-KR" sz="1000" b="1" dirty="0" smtClean="0">
                  <a:latin typeface="현대하모니 M" pitchFamily="18" charset="-127"/>
                  <a:ea typeface="현대하모니 M" pitchFamily="18" charset="-127"/>
                </a:rPr>
                <a:t>800GB </a:t>
              </a:r>
              <a:r>
                <a:rPr lang="ko-KR" altLang="en-US" sz="1000" b="1" dirty="0" smtClean="0">
                  <a:latin typeface="현대하모니 M" pitchFamily="18" charset="-127"/>
                  <a:ea typeface="현대하모니 M" pitchFamily="18" charset="-127"/>
                </a:rPr>
                <a:t>사용가능</a:t>
              </a:r>
              <a:endParaRPr lang="en-US" altLang="ko-KR" sz="1000" b="1" dirty="0" smtClean="0">
                <a:latin typeface="현대하모니 M" pitchFamily="18" charset="-127"/>
                <a:ea typeface="현대하모니 M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b="1" dirty="0" smtClean="0">
                  <a:latin typeface="현대하모니 M" pitchFamily="18" charset="-127"/>
                  <a:ea typeface="현대하모니 M" pitchFamily="18" charset="-127"/>
                </a:rPr>
                <a:t>VM </a:t>
              </a:r>
              <a:r>
                <a:rPr lang="ko-KR" altLang="en-US" sz="1000" b="1" dirty="0" smtClean="0">
                  <a:latin typeface="현대하모니 M" pitchFamily="18" charset="-127"/>
                  <a:ea typeface="현대하모니 M" pitchFamily="18" charset="-127"/>
                </a:rPr>
                <a:t>운영 시 약 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현대하모니 M" pitchFamily="18" charset="-127"/>
                  <a:ea typeface="현대하모니 M" pitchFamily="18" charset="-127"/>
                </a:rPr>
                <a:t>10%</a:t>
              </a:r>
              <a:r>
                <a:rPr lang="en-US" altLang="ko-KR" sz="1000" b="1" dirty="0" smtClean="0">
                  <a:latin typeface="현대하모니 M" pitchFamily="18" charset="-127"/>
                  <a:ea typeface="현대하모니 M" pitchFamily="18" charset="-127"/>
                </a:rPr>
                <a:t> </a:t>
              </a:r>
              <a:r>
                <a:rPr lang="ko-KR" altLang="en-US" sz="1000" b="1" dirty="0" smtClean="0">
                  <a:latin typeface="현대하모니 M" pitchFamily="18" charset="-127"/>
                  <a:ea typeface="현대하모니 M" pitchFamily="18" charset="-127"/>
                </a:rPr>
                <a:t>이상의 여유공간을 두어 </a:t>
              </a:r>
              <a:r>
                <a:rPr lang="en-US" altLang="ko-KR" sz="1000" b="1" dirty="0" smtClean="0">
                  <a:latin typeface="현대하모니 M" pitchFamily="18" charset="-127"/>
                  <a:ea typeface="현대하모니 M" pitchFamily="18" charset="-127"/>
                </a:rPr>
                <a:t>Temp </a:t>
              </a:r>
              <a:r>
                <a:rPr lang="ko-KR" altLang="en-US" sz="1000" b="1" dirty="0" smtClean="0">
                  <a:latin typeface="현대하모니 M" pitchFamily="18" charset="-127"/>
                  <a:ea typeface="현대하모니 M" pitchFamily="18" charset="-127"/>
                </a:rPr>
                <a:t>파일이 생성 될 수 있도록 해야 함 </a:t>
              </a:r>
              <a:r>
                <a:rPr lang="en-US" altLang="ko-KR" sz="1000" b="1" dirty="0" smtClean="0">
                  <a:latin typeface="현대하모니 M" pitchFamily="18" charset="-127"/>
                  <a:ea typeface="현대하모니 M" pitchFamily="18" charset="-127"/>
                </a:rPr>
                <a:t>(Vmware.com </a:t>
              </a:r>
              <a:r>
                <a:rPr lang="ko-KR" altLang="en-US" sz="1000" b="1" dirty="0" smtClean="0">
                  <a:latin typeface="현대하모니 M" pitchFamily="18" charset="-127"/>
                  <a:ea typeface="현대하모니 M" pitchFamily="18" charset="-127"/>
                </a:rPr>
                <a:t>권고사항</a:t>
              </a:r>
              <a:r>
                <a:rPr lang="en-US" altLang="ko-KR" sz="1000" b="1" dirty="0" smtClean="0">
                  <a:latin typeface="현대하모니 M" pitchFamily="18" charset="-127"/>
                  <a:ea typeface="현대하모니 M" pitchFamily="18" charset="-127"/>
                </a:rPr>
                <a:t>)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rgbClr val="FF0000"/>
                  </a:solidFill>
                  <a:latin typeface="현대하모니 M" pitchFamily="18" charset="-127"/>
                  <a:ea typeface="현대하모니 M" pitchFamily="18" charset="-127"/>
                </a:rPr>
                <a:t>( </a:t>
              </a:r>
              <a:r>
                <a:rPr lang="ko-KR" altLang="en-US" sz="1000" b="1" dirty="0" smtClean="0">
                  <a:solidFill>
                    <a:srgbClr val="FF0000"/>
                  </a:solidFill>
                  <a:latin typeface="현대하모니 M" pitchFamily="18" charset="-127"/>
                  <a:ea typeface="현대하모니 M" pitchFamily="18" charset="-127"/>
                </a:rPr>
                <a:t>현재 </a:t>
              </a:r>
              <a:r>
                <a:rPr lang="en-US" altLang="ko-KR" sz="1000" b="1" dirty="0">
                  <a:solidFill>
                    <a:srgbClr val="FF0000"/>
                  </a:solidFill>
                  <a:latin typeface="현대하모니 M" pitchFamily="18" charset="-127"/>
                  <a:ea typeface="현대하모니 M" pitchFamily="18" charset="-127"/>
                </a:rPr>
                <a:t>95% </a:t>
              </a:r>
              <a:r>
                <a:rPr lang="ko-KR" altLang="en-US" sz="1000" b="1" dirty="0">
                  <a:solidFill>
                    <a:srgbClr val="FF0000"/>
                  </a:solidFill>
                  <a:latin typeface="현대하모니 M" pitchFamily="18" charset="-127"/>
                  <a:ea typeface="현대하모니 M" pitchFamily="18" charset="-127"/>
                </a:rPr>
                <a:t>사용 중 </a:t>
              </a:r>
              <a:r>
                <a:rPr lang="en-US" altLang="ko-KR" sz="1000" b="1" dirty="0">
                  <a:solidFill>
                    <a:srgbClr val="FF0000"/>
                  </a:solidFill>
                  <a:latin typeface="현대하모니 M" pitchFamily="18" charset="-127"/>
                  <a:ea typeface="현대하모니 M" pitchFamily="18" charset="-127"/>
                </a:rPr>
                <a:t>)</a:t>
              </a:r>
              <a:endParaRPr lang="ko-KR" altLang="en-US" sz="1000" b="1" dirty="0">
                <a:solidFill>
                  <a:srgbClr val="FF0000"/>
                </a:solidFill>
                <a:latin typeface="현대하모니 M" pitchFamily="18" charset="-127"/>
                <a:ea typeface="현대하모니 M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180B691-6DD0-4AFC-80E8-8E5D76E38201}"/>
                </a:ext>
              </a:extLst>
            </p:cNvPr>
            <p:cNvSpPr txBox="1"/>
            <p:nvPr/>
          </p:nvSpPr>
          <p:spPr>
            <a:xfrm>
              <a:off x="3408802" y="3769025"/>
              <a:ext cx="2326395" cy="24622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/>
                <a:t>스토리지 볼륨 할당 정보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7152" y="260350"/>
            <a:ext cx="8901113" cy="2921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1413" tIns="45707" rIns="91413" bIns="45707" anchor="ctr"/>
          <a:lstStyle/>
          <a:p>
            <a:pPr marL="514350" indent="-514350" eaLnBrk="1" latinLnBrk="1" hangingPunct="1">
              <a:spcBef>
                <a:spcPct val="50000"/>
              </a:spcBef>
            </a:pPr>
            <a:r>
              <a:rPr lang="en-US" altLang="ko-KR" sz="2800" b="1" dirty="0" smtClean="0">
                <a:latin typeface="현대하모니 L" pitchFamily="18" charset="-127"/>
                <a:ea typeface="현대하모니 L" pitchFamily="18" charset="-127"/>
              </a:rPr>
              <a:t>7. </a:t>
            </a:r>
            <a:r>
              <a:rPr lang="ko-KR" altLang="en-US" sz="2800" b="1" dirty="0" smtClean="0">
                <a:latin typeface="현대하모니 L" pitchFamily="18" charset="-127"/>
                <a:ea typeface="현대하모니 L" pitchFamily="18" charset="-127"/>
              </a:rPr>
              <a:t>백업 서버 현황</a:t>
            </a:r>
            <a:endParaRPr lang="en-US" altLang="ko-KR" sz="2800" b="1" dirty="0">
              <a:latin typeface="현대하모니 L" pitchFamily="18" charset="-127"/>
              <a:ea typeface="현대하모니 L" pitchFamily="18" charset="-127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17152" y="681038"/>
            <a:ext cx="8762812" cy="0"/>
            <a:chOff x="329" y="1821"/>
            <a:chExt cx="6013" cy="0"/>
          </a:xfrm>
        </p:grpSpPr>
        <p:sp>
          <p:nvSpPr>
            <p:cNvPr id="6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4868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aphicFrame>
        <p:nvGraphicFramePr>
          <p:cNvPr id="15" name="표 14">
            <a:extLst>
              <a:ext uri="{FF2B5EF4-FFF2-40B4-BE49-F238E27FC236}">
                <a16:creationId xmlns="" xmlns:a16="http://schemas.microsoft.com/office/drawing/2014/main" id="{355EFCAF-D2B0-4CD5-A9D7-BF2CEFEFB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27686843"/>
              </p:ext>
            </p:extLst>
          </p:nvPr>
        </p:nvGraphicFramePr>
        <p:xfrm>
          <a:off x="498203" y="1484104"/>
          <a:ext cx="8106245" cy="324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249">
                  <a:extLst>
                    <a:ext uri="{9D8B030D-6E8A-4147-A177-3AD203B41FA5}">
                      <a16:colId xmlns="" xmlns:a16="http://schemas.microsoft.com/office/drawing/2014/main" val="2416603110"/>
                    </a:ext>
                  </a:extLst>
                </a:gridCol>
                <a:gridCol w="2771240">
                  <a:extLst>
                    <a:ext uri="{9D8B030D-6E8A-4147-A177-3AD203B41FA5}">
                      <a16:colId xmlns="" xmlns:a16="http://schemas.microsoft.com/office/drawing/2014/main" val="4024029142"/>
                    </a:ext>
                  </a:extLst>
                </a:gridCol>
                <a:gridCol w="2952328">
                  <a:extLst>
                    <a:ext uri="{9D8B030D-6E8A-4147-A177-3AD203B41FA5}">
                      <a16:colId xmlns="" xmlns:a16="http://schemas.microsoft.com/office/drawing/2014/main" val="221477421"/>
                    </a:ext>
                  </a:extLst>
                </a:gridCol>
                <a:gridCol w="761428">
                  <a:extLst>
                    <a:ext uri="{9D8B030D-6E8A-4147-A177-3AD203B41FA5}">
                      <a16:colId xmlns="" xmlns:a16="http://schemas.microsoft.com/office/drawing/2014/main" val="2092949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백업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백업 </a:t>
                      </a:r>
                      <a:r>
                        <a:rPr lang="en-US" altLang="ko-KR" dirty="0"/>
                        <a:t>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백업 소요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01622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HSN_ERP_APP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Full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: </a:t>
                      </a:r>
                      <a:r>
                        <a:rPr lang="ko-KR" altLang="en-US" sz="1100" dirty="0"/>
                        <a:t>약 </a:t>
                      </a:r>
                      <a:r>
                        <a:rPr lang="en-US" altLang="ko-KR" sz="1100" dirty="0"/>
                        <a:t>1.7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평균 </a:t>
                      </a:r>
                      <a:r>
                        <a:rPr lang="en-US" altLang="ko-KR" sz="1100" dirty="0"/>
                        <a:t>10</a:t>
                      </a:r>
                      <a:r>
                        <a:rPr lang="ko-KR" altLang="en-US" sz="1100" dirty="0"/>
                        <a:t>분 내외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3323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HSN_ERP_DB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Full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: </a:t>
                      </a:r>
                      <a:r>
                        <a:rPr lang="ko-KR" altLang="en-US" sz="1100" dirty="0"/>
                        <a:t>약 </a:t>
                      </a:r>
                      <a:r>
                        <a:rPr lang="en-US" altLang="ko-KR" sz="1100" dirty="0"/>
                        <a:t>140 GB</a:t>
                      </a:r>
                    </a:p>
                    <a:p>
                      <a:pPr latinLnBrk="1"/>
                      <a:r>
                        <a:rPr lang="en-US" altLang="ko-KR" sz="1100" dirty="0"/>
                        <a:t>Incremental : </a:t>
                      </a:r>
                      <a:r>
                        <a:rPr lang="ko-KR" altLang="en-US" sz="1100" dirty="0"/>
                        <a:t>약 </a:t>
                      </a:r>
                      <a:r>
                        <a:rPr lang="en-US" altLang="ko-KR" sz="1100" dirty="0"/>
                        <a:t>120 GB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Full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: </a:t>
                      </a:r>
                      <a:r>
                        <a:rPr lang="ko-KR" altLang="en-US" sz="1100" dirty="0"/>
                        <a:t>평균 </a:t>
                      </a:r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시간 </a:t>
                      </a:r>
                      <a:r>
                        <a:rPr lang="en-US" altLang="ko-KR" sz="1100" dirty="0"/>
                        <a:t>10</a:t>
                      </a:r>
                      <a:r>
                        <a:rPr lang="ko-KR" altLang="en-US" sz="1100" dirty="0"/>
                        <a:t>분 내외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Incremental : </a:t>
                      </a:r>
                      <a:r>
                        <a:rPr lang="ko-KR" altLang="en-US" sz="1100" dirty="0"/>
                        <a:t>평균 </a:t>
                      </a:r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시간 </a:t>
                      </a:r>
                      <a:r>
                        <a:rPr lang="en-US" altLang="ko-KR" sz="1100" dirty="0"/>
                        <a:t>30</a:t>
                      </a:r>
                      <a:r>
                        <a:rPr lang="ko-KR" altLang="en-US" sz="1100" dirty="0"/>
                        <a:t>분 내외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46150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HSN_ESLIP_APP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Full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: </a:t>
                      </a:r>
                      <a:r>
                        <a:rPr lang="ko-KR" altLang="en-US" sz="1100" dirty="0"/>
                        <a:t>약 </a:t>
                      </a:r>
                      <a:r>
                        <a:rPr lang="en-US" altLang="ko-KR" sz="1100" dirty="0"/>
                        <a:t>11 GB</a:t>
                      </a:r>
                    </a:p>
                    <a:p>
                      <a:pPr latinLnBrk="1"/>
                      <a:r>
                        <a:rPr lang="en-US" altLang="ko-KR" sz="1100" dirty="0"/>
                        <a:t>Incremental : </a:t>
                      </a:r>
                      <a:r>
                        <a:rPr lang="ko-KR" altLang="en-US" sz="1100" dirty="0"/>
                        <a:t>약 </a:t>
                      </a:r>
                      <a:r>
                        <a:rPr lang="en-US" altLang="ko-KR" sz="1100" dirty="0"/>
                        <a:t>1GB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Full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: </a:t>
                      </a:r>
                      <a:r>
                        <a:rPr lang="ko-KR" altLang="en-US" sz="1100" dirty="0"/>
                        <a:t>평균 </a:t>
                      </a:r>
                      <a:r>
                        <a:rPr lang="en-US" altLang="ko-KR" sz="1100" dirty="0"/>
                        <a:t>40</a:t>
                      </a:r>
                      <a:r>
                        <a:rPr lang="ko-KR" altLang="en-US" sz="1100" dirty="0"/>
                        <a:t>분 내외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Incremental : </a:t>
                      </a:r>
                      <a:r>
                        <a:rPr lang="ko-KR" altLang="en-US" sz="1100" dirty="0"/>
                        <a:t>평균 </a:t>
                      </a:r>
                      <a:r>
                        <a:rPr lang="en-US" altLang="ko-KR" sz="1100" dirty="0"/>
                        <a:t>5</a:t>
                      </a:r>
                      <a:r>
                        <a:rPr lang="ko-KR" altLang="en-US" sz="1100" dirty="0"/>
                        <a:t>분 내외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011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HSN_GW_APP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Full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: </a:t>
                      </a:r>
                      <a:r>
                        <a:rPr lang="ko-KR" altLang="en-US" sz="1100" dirty="0"/>
                        <a:t>약 </a:t>
                      </a:r>
                      <a:r>
                        <a:rPr lang="en-US" altLang="ko-KR" sz="1100" dirty="0"/>
                        <a:t>800 GB</a:t>
                      </a:r>
                    </a:p>
                    <a:p>
                      <a:pPr latinLnBrk="1"/>
                      <a:r>
                        <a:rPr lang="en-US" altLang="ko-KR" sz="1100" dirty="0"/>
                        <a:t>Incremental : </a:t>
                      </a:r>
                      <a:r>
                        <a:rPr lang="ko-KR" altLang="en-US" sz="1100" dirty="0"/>
                        <a:t>약 </a:t>
                      </a:r>
                      <a:r>
                        <a:rPr lang="en-US" altLang="ko-KR" sz="1100" dirty="0"/>
                        <a:t>5GB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Full</a:t>
                      </a:r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평균 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24</a:t>
                      </a:r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시간 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분 내외</a:t>
                      </a:r>
                      <a:endParaRPr lang="en-US" altLang="ko-KR" sz="1100" b="1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100" dirty="0"/>
                        <a:t>Incremental : </a:t>
                      </a:r>
                      <a:r>
                        <a:rPr lang="ko-KR" altLang="en-US" sz="1100" dirty="0"/>
                        <a:t>평균 </a:t>
                      </a:r>
                      <a:r>
                        <a:rPr lang="en-US" altLang="ko-KR" sz="1100" dirty="0"/>
                        <a:t>40</a:t>
                      </a:r>
                      <a:r>
                        <a:rPr lang="ko-KR" altLang="en-US" sz="1100" dirty="0"/>
                        <a:t>분 내외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6593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HSN_GW_DB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Full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: </a:t>
                      </a:r>
                      <a:r>
                        <a:rPr lang="ko-KR" altLang="en-US" sz="1100" dirty="0"/>
                        <a:t>약 </a:t>
                      </a:r>
                      <a:r>
                        <a:rPr lang="en-US" altLang="ko-KR" sz="1100" dirty="0"/>
                        <a:t>70 GB</a:t>
                      </a:r>
                    </a:p>
                    <a:p>
                      <a:pPr latinLnBrk="1"/>
                      <a:r>
                        <a:rPr lang="en-US" altLang="ko-KR" sz="1100" dirty="0"/>
                        <a:t>Incremental : </a:t>
                      </a:r>
                      <a:r>
                        <a:rPr lang="ko-KR" altLang="en-US" sz="1100" dirty="0"/>
                        <a:t>약 </a:t>
                      </a:r>
                      <a:r>
                        <a:rPr lang="en-US" altLang="ko-KR" sz="1100" dirty="0"/>
                        <a:t>70GB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Full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: </a:t>
                      </a:r>
                      <a:r>
                        <a:rPr lang="ko-KR" altLang="en-US" sz="1100" dirty="0"/>
                        <a:t>평균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시간 내외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Incremental : </a:t>
                      </a:r>
                      <a:r>
                        <a:rPr lang="ko-KR" altLang="en-US" sz="1100" dirty="0"/>
                        <a:t>평균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시간 내외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59553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HSNWIN2008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Full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: </a:t>
                      </a:r>
                      <a:r>
                        <a:rPr lang="ko-KR" altLang="en-US" sz="1100" dirty="0"/>
                        <a:t>약 </a:t>
                      </a:r>
                      <a:r>
                        <a:rPr lang="en-US" altLang="ko-KR" sz="1100" dirty="0"/>
                        <a:t>1.5 GB</a:t>
                      </a:r>
                    </a:p>
                    <a:p>
                      <a:pPr latinLnBrk="1"/>
                      <a:r>
                        <a:rPr lang="en-US" altLang="ko-KR" sz="1100" dirty="0"/>
                        <a:t>Incremental : </a:t>
                      </a:r>
                      <a:r>
                        <a:rPr lang="ko-KR" altLang="en-US" sz="1100" dirty="0"/>
                        <a:t>약 </a:t>
                      </a:r>
                      <a:r>
                        <a:rPr lang="en-US" altLang="ko-KR" sz="1100" dirty="0"/>
                        <a:t>1100 KB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Full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: </a:t>
                      </a:r>
                      <a:r>
                        <a:rPr lang="ko-KR" altLang="en-US" sz="1100" dirty="0"/>
                        <a:t>평균 </a:t>
                      </a:r>
                      <a:r>
                        <a:rPr lang="en-US" altLang="ko-KR" sz="1100" dirty="0"/>
                        <a:t>10</a:t>
                      </a:r>
                      <a:r>
                        <a:rPr lang="ko-KR" altLang="en-US" sz="1100" dirty="0"/>
                        <a:t>분 내외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Incremental : </a:t>
                      </a:r>
                      <a:r>
                        <a:rPr lang="ko-KR" altLang="en-US" sz="1100" dirty="0"/>
                        <a:t>평균 </a:t>
                      </a:r>
                      <a:r>
                        <a:rPr lang="en-US" altLang="ko-KR" sz="1100" dirty="0"/>
                        <a:t>10</a:t>
                      </a:r>
                      <a:r>
                        <a:rPr lang="ko-KR" altLang="en-US" sz="1100" dirty="0"/>
                        <a:t>분 내외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779367"/>
                  </a:ext>
                </a:extLst>
              </a:tr>
              <a:tr h="3023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HSNETWDB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항목 별 최대 약 </a:t>
                      </a:r>
                      <a:r>
                        <a:rPr lang="en-US" altLang="ko-KR" sz="1100" dirty="0"/>
                        <a:t>300MB </a:t>
                      </a:r>
                      <a:r>
                        <a:rPr lang="ko-KR" altLang="en-US" sz="1100" dirty="0"/>
                        <a:t>내외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평균 </a:t>
                      </a:r>
                      <a:r>
                        <a:rPr lang="en-US" altLang="ko-KR" sz="1100" dirty="0"/>
                        <a:t>10</a:t>
                      </a:r>
                      <a:r>
                        <a:rPr lang="ko-KR" altLang="en-US" sz="1100" dirty="0"/>
                        <a:t>분 내외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1888453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4F4A1D4-22C5-4599-AEDB-F9E7EA815796}"/>
              </a:ext>
            </a:extLst>
          </p:cNvPr>
          <p:cNvSpPr txBox="1"/>
          <p:nvPr/>
        </p:nvSpPr>
        <p:spPr>
          <a:xfrm>
            <a:off x="1259632" y="4941168"/>
            <a:ext cx="6696743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0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그룹웨어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APP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서버 백업 시 약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일 소요 되며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그 시간 동안 다른 서버의 백업은 불가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데이터 복원 시 백업 시간의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1.5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배 이상 소요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.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그룹웨어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APP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데이터를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Full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복원 시 약 이틀 간의 소요 시간 발생</a:t>
            </a:r>
            <a:endParaRPr lang="en-US" altLang="ko-KR" sz="1000" b="1" dirty="0" smtClean="0">
              <a:solidFill>
                <a:srgbClr val="FF0000"/>
              </a:solidFill>
            </a:endParaRPr>
          </a:p>
          <a:p>
            <a:pPr algn="ctr"/>
            <a:endParaRPr lang="en-US" altLang="ko-KR" sz="10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7152" y="260350"/>
            <a:ext cx="8901113" cy="2921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1413" tIns="45707" rIns="91413" bIns="45707" anchor="ctr"/>
          <a:lstStyle/>
          <a:p>
            <a:pPr marL="514350" indent="-514350" eaLnBrk="1" latinLnBrk="1" hangingPunct="1">
              <a:spcBef>
                <a:spcPct val="50000"/>
              </a:spcBef>
            </a:pPr>
            <a:r>
              <a:rPr lang="en-US" altLang="ko-KR" sz="2800" b="1" dirty="0" smtClean="0">
                <a:latin typeface="현대하모니 L" pitchFamily="18" charset="-127"/>
                <a:ea typeface="현대하모니 L" pitchFamily="18" charset="-127"/>
              </a:rPr>
              <a:t>8</a:t>
            </a:r>
            <a:r>
              <a:rPr lang="en-US" altLang="ko-KR" sz="2800" b="1" dirty="0" smtClean="0">
                <a:latin typeface="현대하모니 L" pitchFamily="18" charset="-127"/>
                <a:ea typeface="현대하모니 L" pitchFamily="18" charset="-127"/>
              </a:rPr>
              <a:t>. </a:t>
            </a:r>
            <a:r>
              <a:rPr lang="ko-KR" altLang="en-US" sz="2800" b="1" dirty="0" smtClean="0">
                <a:latin typeface="현대하모니 L" pitchFamily="18" charset="-127"/>
                <a:ea typeface="현대하모니 L" pitchFamily="18" charset="-127"/>
              </a:rPr>
              <a:t>서버 증설 구성도   </a:t>
            </a:r>
            <a:endParaRPr lang="en-US" altLang="ko-KR" sz="2800" b="1" dirty="0">
              <a:latin typeface="현대하모니 L" pitchFamily="18" charset="-127"/>
              <a:ea typeface="현대하모니 L" pitchFamily="18" charset="-127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17152" y="681038"/>
            <a:ext cx="8762812" cy="0"/>
            <a:chOff x="329" y="1821"/>
            <a:chExt cx="6013" cy="0"/>
          </a:xfrm>
        </p:grpSpPr>
        <p:sp>
          <p:nvSpPr>
            <p:cNvPr id="6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4868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84F4A1D4-22C5-4599-AEDB-F9E7EA815796}"/>
              </a:ext>
            </a:extLst>
          </p:cNvPr>
          <p:cNvSpPr txBox="1"/>
          <p:nvPr/>
        </p:nvSpPr>
        <p:spPr>
          <a:xfrm>
            <a:off x="1187624" y="5373216"/>
            <a:ext cx="7056784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latin typeface="현대하모니 M" pitchFamily="18" charset="-127"/>
                <a:ea typeface="현대하모니 M" pitchFamily="18" charset="-127"/>
              </a:rPr>
              <a:t>1. HP DL380 G10 </a:t>
            </a:r>
            <a:r>
              <a:rPr lang="ko-KR" altLang="en-US" sz="1000" b="1" dirty="0" smtClean="0">
                <a:latin typeface="현대하모니 M" pitchFamily="18" charset="-127"/>
                <a:ea typeface="현대하모니 M" pitchFamily="18" charset="-127"/>
              </a:rPr>
              <a:t>서버 추가 구성 </a:t>
            </a:r>
            <a:r>
              <a:rPr lang="en-US" altLang="ko-KR" sz="1000" b="1" dirty="0" smtClean="0">
                <a:latin typeface="현대하모니 M" pitchFamily="18" charset="-127"/>
                <a:ea typeface="현대하모니 M" pitchFamily="18" charset="-127"/>
              </a:rPr>
              <a:t>(HA</a:t>
            </a:r>
            <a:r>
              <a:rPr lang="ko-KR" altLang="en-US" sz="1000" b="1" dirty="0" smtClean="0">
                <a:latin typeface="현대하모니 M" pitchFamily="18" charset="-127"/>
                <a:ea typeface="현대하모니 M" pitchFamily="18" charset="-127"/>
              </a:rPr>
              <a:t>구성</a:t>
            </a:r>
            <a:r>
              <a:rPr lang="en-US" altLang="ko-KR" sz="1000" b="1" dirty="0" smtClean="0">
                <a:latin typeface="현대하모니 M" pitchFamily="18" charset="-127"/>
                <a:ea typeface="현대하모니 M" pitchFamily="18" charset="-127"/>
              </a:rPr>
              <a:t>, </a:t>
            </a:r>
            <a:r>
              <a:rPr lang="ko-KR" altLang="en-US" sz="1000" b="1" dirty="0" smtClean="0">
                <a:latin typeface="현대하모니 M" pitchFamily="18" charset="-127"/>
                <a:ea typeface="현대하모니 M" pitchFamily="18" charset="-127"/>
              </a:rPr>
              <a:t>기존 클러스터 환경이 불가했던 문제 해결</a:t>
            </a:r>
            <a:r>
              <a:rPr lang="en-US" altLang="ko-KR" sz="1000" b="1" dirty="0" smtClean="0">
                <a:latin typeface="현대하모니 M" pitchFamily="18" charset="-127"/>
                <a:ea typeface="현대하모니 M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latin typeface="현대하모니 M" pitchFamily="18" charset="-127"/>
                <a:ea typeface="현대하모니 M" pitchFamily="18" charset="-127"/>
              </a:rPr>
              <a:t>2. SAN Switch </a:t>
            </a:r>
            <a:r>
              <a:rPr lang="ko-KR" altLang="en-US" sz="1000" b="1" dirty="0" smtClean="0">
                <a:latin typeface="현대하모니 M" pitchFamily="18" charset="-127"/>
                <a:ea typeface="현대하모니 M" pitchFamily="18" charset="-127"/>
              </a:rPr>
              <a:t>추가 도입으로 </a:t>
            </a:r>
            <a:r>
              <a:rPr lang="en-US" altLang="ko-KR" sz="1000" b="1" dirty="0" smtClean="0">
                <a:latin typeface="현대하모니 M" pitchFamily="18" charset="-127"/>
                <a:ea typeface="현대하모니 M" pitchFamily="18" charset="-127"/>
              </a:rPr>
              <a:t>SAN Switch </a:t>
            </a:r>
            <a:r>
              <a:rPr lang="ko-KR" altLang="en-US" sz="1000" b="1" dirty="0" smtClean="0">
                <a:latin typeface="현대하모니 M" pitchFamily="18" charset="-127"/>
                <a:ea typeface="현대하모니 M" pitchFamily="18" charset="-127"/>
              </a:rPr>
              <a:t>이중화 구성</a:t>
            </a:r>
            <a:r>
              <a:rPr lang="en-US" altLang="ko-KR" sz="1000" b="1" dirty="0" smtClean="0">
                <a:latin typeface="현대하모니 M" pitchFamily="18" charset="-127"/>
                <a:ea typeface="현대하모니 M" pitchFamily="18" charset="-127"/>
              </a:rPr>
              <a:t> (SAN Switch </a:t>
            </a:r>
            <a:r>
              <a:rPr lang="ko-KR" altLang="en-US" sz="1000" b="1" dirty="0" smtClean="0">
                <a:latin typeface="현대하모니 M" pitchFamily="18" charset="-127"/>
                <a:ea typeface="현대하모니 M" pitchFamily="18" charset="-127"/>
              </a:rPr>
              <a:t>장애 시 문제없이  운용 가능</a:t>
            </a:r>
            <a:r>
              <a:rPr lang="en-US" altLang="ko-KR" sz="1000" b="1" dirty="0" smtClean="0">
                <a:latin typeface="현대하모니 M" pitchFamily="18" charset="-127"/>
                <a:ea typeface="현대하모니 M" pitchFamily="18" charset="-127"/>
              </a:rPr>
              <a:t>.  </a:t>
            </a:r>
            <a:r>
              <a:rPr lang="ko-KR" altLang="en-US" sz="1000" b="1" dirty="0" smtClean="0">
                <a:latin typeface="현대하모니 M" pitchFamily="18" charset="-127"/>
                <a:ea typeface="현대하모니 M" pitchFamily="18" charset="-127"/>
              </a:rPr>
              <a:t>시스템  안정성 확보</a:t>
            </a:r>
            <a:r>
              <a:rPr lang="en-US" altLang="ko-KR" sz="1000" b="1" dirty="0" smtClean="0">
                <a:latin typeface="현대하모니 M" pitchFamily="18" charset="-127"/>
                <a:ea typeface="현대하모니 M" pitchFamily="18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latin typeface="현대하모니 M" pitchFamily="18" charset="-127"/>
                <a:ea typeface="현대하모니 M" pitchFamily="18" charset="-127"/>
              </a:rPr>
              <a:t>3. </a:t>
            </a:r>
            <a:r>
              <a:rPr lang="ko-KR" altLang="en-US" sz="1000" b="1" dirty="0" smtClean="0">
                <a:latin typeface="현대하모니 M" pitchFamily="18" charset="-127"/>
                <a:ea typeface="현대하모니 M" pitchFamily="18" charset="-127"/>
              </a:rPr>
              <a:t>신규 스토리지 </a:t>
            </a:r>
            <a:r>
              <a:rPr lang="en-US" altLang="ko-KR" sz="1000" b="1" dirty="0" smtClean="0">
                <a:latin typeface="현대하모니 M" pitchFamily="18" charset="-127"/>
                <a:ea typeface="현대하모니 M" pitchFamily="18" charset="-127"/>
              </a:rPr>
              <a:t>(SSD </a:t>
            </a:r>
            <a:r>
              <a:rPr lang="ko-KR" altLang="en-US" sz="1000" b="1" dirty="0" smtClean="0">
                <a:latin typeface="현대하모니 M" pitchFamily="18" charset="-127"/>
                <a:ea typeface="현대하모니 M" pitchFamily="18" charset="-127"/>
              </a:rPr>
              <a:t>및 </a:t>
            </a:r>
            <a:r>
              <a:rPr lang="en-US" altLang="ko-KR" sz="1000" b="1" dirty="0" smtClean="0">
                <a:latin typeface="현대하모니 M" pitchFamily="18" charset="-127"/>
                <a:ea typeface="현대하모니 M" pitchFamily="18" charset="-127"/>
              </a:rPr>
              <a:t>HDD </a:t>
            </a:r>
            <a:r>
              <a:rPr lang="ko-KR" altLang="en-US" sz="1000" b="1" dirty="0" smtClean="0">
                <a:latin typeface="현대하모니 M" pitchFamily="18" charset="-127"/>
                <a:ea typeface="현대하모니 M" pitchFamily="18" charset="-127"/>
              </a:rPr>
              <a:t>혼용 스토리지</a:t>
            </a:r>
            <a:r>
              <a:rPr lang="en-US" altLang="ko-KR" sz="1000" b="1" dirty="0" smtClean="0">
                <a:latin typeface="현대하모니 M" pitchFamily="18" charset="-127"/>
                <a:ea typeface="현대하모니 M" pitchFamily="18" charset="-127"/>
              </a:rPr>
              <a:t>) </a:t>
            </a:r>
            <a:r>
              <a:rPr lang="ko-KR" altLang="en-US" sz="1000" b="1" dirty="0" smtClean="0">
                <a:latin typeface="현대하모니 M" pitchFamily="18" charset="-127"/>
                <a:ea typeface="현대하모니 M" pitchFamily="18" charset="-127"/>
              </a:rPr>
              <a:t>도입으로 인한 </a:t>
            </a:r>
            <a:r>
              <a:rPr lang="en-US" altLang="ko-KR" sz="1000" b="1" dirty="0" smtClean="0">
                <a:latin typeface="현대하모니 M" pitchFamily="18" charset="-127"/>
                <a:ea typeface="현대하모니 M" pitchFamily="18" charset="-127"/>
              </a:rPr>
              <a:t>ERP , GW </a:t>
            </a:r>
            <a:r>
              <a:rPr lang="ko-KR" altLang="en-US" sz="1000" b="1" dirty="0" smtClean="0">
                <a:latin typeface="현대하모니 M" pitchFamily="18" charset="-127"/>
                <a:ea typeface="현대하모니 M" pitchFamily="18" charset="-127"/>
              </a:rPr>
              <a:t>등 성능 향상</a:t>
            </a:r>
            <a:endParaRPr lang="en-US" altLang="ko-KR" sz="1000" b="1" dirty="0" smtClean="0">
              <a:latin typeface="현대하모니 M" pitchFamily="18" charset="-127"/>
              <a:ea typeface="현대하모니 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latin typeface="현대하모니 M" pitchFamily="18" charset="-127"/>
                <a:ea typeface="현대하모니 M" pitchFamily="18" charset="-127"/>
              </a:rPr>
              <a:t>4. </a:t>
            </a:r>
            <a:r>
              <a:rPr lang="ko-KR" altLang="en-US" sz="1000" b="1" dirty="0" smtClean="0">
                <a:latin typeface="현대하모니 M" pitchFamily="18" charset="-127"/>
                <a:ea typeface="현대하모니 M" pitchFamily="18" charset="-127"/>
              </a:rPr>
              <a:t>백업 서버 </a:t>
            </a:r>
            <a:r>
              <a:rPr lang="en-US" altLang="ko-KR" sz="1000" b="1" dirty="0" smtClean="0">
                <a:latin typeface="현대하모니 M" pitchFamily="18" charset="-127"/>
                <a:ea typeface="현대하모니 M" pitchFamily="18" charset="-127"/>
              </a:rPr>
              <a:t>HP DL380 </a:t>
            </a:r>
            <a:r>
              <a:rPr lang="ko-KR" altLang="en-US" sz="1000" b="1" dirty="0" smtClean="0">
                <a:latin typeface="현대하모니 M" pitchFamily="18" charset="-127"/>
                <a:ea typeface="현대하모니 M" pitchFamily="18" charset="-127"/>
              </a:rPr>
              <a:t>및 백업 솔루션 </a:t>
            </a:r>
            <a:r>
              <a:rPr lang="en-US" altLang="ko-KR" sz="1000" b="1" dirty="0" err="1" smtClean="0">
                <a:latin typeface="현대하모니 M" pitchFamily="18" charset="-127"/>
                <a:ea typeface="현대하모니 M" pitchFamily="18" charset="-127"/>
              </a:rPr>
              <a:t>Veeam</a:t>
            </a:r>
            <a:r>
              <a:rPr lang="en-US" altLang="ko-KR" sz="1000" b="1" dirty="0" smtClean="0">
                <a:latin typeface="현대하모니 M" pitchFamily="18" charset="-127"/>
                <a:ea typeface="현대하모니 M" pitchFamily="18" charset="-127"/>
              </a:rPr>
              <a:t> </a:t>
            </a:r>
            <a:r>
              <a:rPr lang="ko-KR" altLang="en-US" sz="1000" b="1" dirty="0" smtClean="0">
                <a:latin typeface="현대하모니 M" pitchFamily="18" charset="-127"/>
                <a:ea typeface="현대하모니 M" pitchFamily="18" charset="-127"/>
              </a:rPr>
              <a:t>도입으로  실시간 백업 환경 구축 </a:t>
            </a:r>
            <a:r>
              <a:rPr lang="en-US" altLang="ko-KR" sz="1000" b="1" dirty="0" smtClean="0">
                <a:latin typeface="현대하모니 M" pitchFamily="18" charset="-127"/>
                <a:ea typeface="현대하모니 M" pitchFamily="18" charset="-127"/>
              </a:rPr>
              <a:t>(</a:t>
            </a:r>
            <a:r>
              <a:rPr lang="ko-KR" altLang="en-US" sz="1000" b="1" dirty="0" smtClean="0">
                <a:latin typeface="현대하모니 M" pitchFamily="18" charset="-127"/>
                <a:ea typeface="현대하모니 M" pitchFamily="18" charset="-127"/>
              </a:rPr>
              <a:t>일정시간간격 스냅샷으로 실시간 백업 및 복구 가능</a:t>
            </a:r>
            <a:r>
              <a:rPr lang="en-US" altLang="ko-KR" sz="1000" b="1" dirty="0" smtClean="0">
                <a:latin typeface="현대하모니 M" pitchFamily="18" charset="-127"/>
                <a:ea typeface="현대하모니 M" pitchFamily="18" charset="-127"/>
              </a:rPr>
              <a:t>)</a:t>
            </a: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753417"/>
            <a:ext cx="8049526" cy="4547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" name="직사각형 108"/>
          <p:cNvSpPr/>
          <p:nvPr/>
        </p:nvSpPr>
        <p:spPr>
          <a:xfrm>
            <a:off x="3851920" y="3933056"/>
            <a:ext cx="1440160" cy="136815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4860032" y="3212976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220072" y="1772816"/>
            <a:ext cx="1368152" cy="136815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5292080" y="3933056"/>
            <a:ext cx="1440160" cy="93610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796136" y="1753071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4932040" y="328498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6444208" y="450912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3</a:t>
            </a:r>
            <a:endParaRPr lang="ko-KR" altLang="en-US" sz="14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5004048" y="450912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4</a:t>
            </a:r>
            <a:endParaRPr lang="ko-KR" alt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5093</TotalTime>
  <Words>1308</Words>
  <Application>Microsoft Office PowerPoint</Application>
  <PresentationFormat>화면 슬라이드 쇼(4:3)</PresentationFormat>
  <Paragraphs>415</Paragraphs>
  <Slides>11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User</dc:creator>
  <cp:lastModifiedBy>Monitering</cp:lastModifiedBy>
  <cp:revision>202</cp:revision>
  <dcterms:created xsi:type="dcterms:W3CDTF">2018-01-31T09:29:27Z</dcterms:created>
  <dcterms:modified xsi:type="dcterms:W3CDTF">2019-03-18T08:52:12Z</dcterms:modified>
</cp:coreProperties>
</file>