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04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83" r:id="rId12"/>
    <p:sldId id="284" r:id="rId13"/>
    <p:sldId id="285" r:id="rId14"/>
    <p:sldId id="290" r:id="rId15"/>
    <p:sldId id="286" r:id="rId16"/>
    <p:sldId id="291" r:id="rId17"/>
    <p:sldId id="307" r:id="rId18"/>
    <p:sldId id="292" r:id="rId19"/>
    <p:sldId id="287" r:id="rId20"/>
    <p:sldId id="293" r:id="rId21"/>
    <p:sldId id="296" r:id="rId22"/>
    <p:sldId id="295" r:id="rId23"/>
    <p:sldId id="294" r:id="rId24"/>
    <p:sldId id="288" r:id="rId25"/>
    <p:sldId id="289" r:id="rId26"/>
    <p:sldId id="306" r:id="rId27"/>
    <p:sldId id="297" r:id="rId28"/>
    <p:sldId id="305" r:id="rId29"/>
    <p:sldId id="298" r:id="rId30"/>
    <p:sldId id="299" r:id="rId31"/>
    <p:sldId id="30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81" autoAdjust="0"/>
    <p:restoredTop sz="98419" autoAdjust="0"/>
  </p:normalViewPr>
  <p:slideViewPr>
    <p:cSldViewPr>
      <p:cViewPr>
        <p:scale>
          <a:sx n="130" d="100"/>
          <a:sy n="130" d="100"/>
        </p:scale>
        <p:origin x="-107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전자문서 서식 정의서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5A3A6-3DFB-4A20-A48A-2614826A80AB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7C41-F762-404F-8062-4055DB8E0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931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전자문서 서식 정의서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15E03-0017-4A93-BED3-EE5ABB64DEE7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BE63D-7212-42DB-9B89-452C7E2C27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9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91CD-5935-4418-A733-20ED4693A051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6E20-7B5E-4A4E-A43A-06A8F378B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215734" y="1612877"/>
            <a:ext cx="4712532" cy="38736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/>
              <a:t>국세청 편리한 연말정산</a:t>
            </a:r>
            <a:endParaRPr lang="ko-KR" altLang="en-US" sz="2800" b="1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4143372" y="4143380"/>
            <a:ext cx="857256" cy="2857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(2019.11)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715800" y="2101851"/>
            <a:ext cx="3712400" cy="54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전자문서 서식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정의서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E:\신우회\국세청_혼합_좌우_기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809559"/>
            <a:ext cx="2310657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0" y="453253"/>
            <a:ext cx="8827028" cy="628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17010" y="2470951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3661" y="2361260"/>
            <a:ext cx="143181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43661" y="2514250"/>
            <a:ext cx="1431812" cy="34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63179" y="239835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21836" y="3615665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13090" y="2341565"/>
            <a:ext cx="324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 anchor="ctr" anchorCtr="0">
            <a:spAutoFit/>
          </a:bodyPr>
          <a:lstStyle/>
          <a:p>
            <a:r>
              <a:rPr lang="en-US" altLang="ko-KR" sz="800" b="1" dirty="0" smtClean="0"/>
              <a:t>2017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5815186" y="4359281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73806" y="4498982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56806" y="5349190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03211" y="5610474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50253" y="5858126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907674" y="4657499"/>
            <a:ext cx="501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3090" y="2522409"/>
            <a:ext cx="324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 anchor="ctr" anchorCtr="0">
            <a:spAutoFit/>
          </a:bodyPr>
          <a:lstStyle/>
          <a:p>
            <a:r>
              <a:rPr lang="en-US" altLang="ko-KR" sz="800" b="1" smtClean="0"/>
              <a:t>2018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13625" y="2689438"/>
            <a:ext cx="324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 anchor="ctr" anchorCtr="0">
            <a:spAutoFit/>
          </a:bodyPr>
          <a:lstStyle/>
          <a:p>
            <a:r>
              <a:rPr lang="en-US" altLang="ko-KR" sz="800" b="1" smtClean="0"/>
              <a:t>2019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743330" y="5675878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77536" y="4141764"/>
            <a:ext cx="7414944" cy="232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58238" y="412703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0" y="453727"/>
            <a:ext cx="8827028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1490286" y="6187249"/>
            <a:ext cx="5746010" cy="3720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49764" y="635206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1" y="462042"/>
            <a:ext cx="8876450" cy="58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4330714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1140" y="4178340"/>
            <a:ext cx="496741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79" y="445381"/>
            <a:ext cx="1304409" cy="17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4" y="468688"/>
            <a:ext cx="8842749" cy="504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4" y="476673"/>
            <a:ext cx="8805083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70363" y="1997067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8420" y="2029500"/>
            <a:ext cx="5857916" cy="2143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57" y="485716"/>
            <a:ext cx="8572560" cy="625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14876" y="140908"/>
            <a:ext cx="423389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B101 </a:t>
            </a:r>
            <a:r>
              <a:rPr lang="ko-KR" altLang="en-US" sz="1100" b="1" dirty="0" smtClean="0"/>
              <a:t>연금저축 등 소득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세액 공제명세서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1206033"/>
            <a:ext cx="35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2335301"/>
            <a:ext cx="35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5417" y="1906673"/>
            <a:ext cx="341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3" y="1532705"/>
            <a:ext cx="357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9635" y="1541094"/>
            <a:ext cx="38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7788" y="1192549"/>
            <a:ext cx="3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3008" y="3962622"/>
            <a:ext cx="3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3981" y="3969986"/>
            <a:ext cx="4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(10)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40" y="396998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892" y="5835763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9190" y="5831437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8846" y="5835763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448" y="3966685"/>
            <a:ext cx="33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7201" y="3962622"/>
            <a:ext cx="401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(9) 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4467" y="3961597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8414" y="5831700"/>
            <a:ext cx="438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7226" y="5831546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(15)   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85237" y="583117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71" y="480013"/>
            <a:ext cx="1304409" cy="14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01" y="486607"/>
            <a:ext cx="8950822" cy="633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42844" y="5214950"/>
            <a:ext cx="8866932" cy="1554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325" y="1604143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(19)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160444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(20)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9674" y="1605168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3617" y="1605168"/>
            <a:ext cx="45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0972" y="1601105"/>
            <a:ext cx="40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567" y="368423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8063" y="368423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2229" y="368423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60678" y="368423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(30)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8531" y="160444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5937" y="1605168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379" y="368423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(27)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250" y="5769676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5125" y="5768651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9303" y="5769676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19" y="5764325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14439" y="5758342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6933" y="4957773"/>
            <a:ext cx="24288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변경 사항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다음 페이지 참고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4876" y="140908"/>
            <a:ext cx="423389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B101 </a:t>
            </a:r>
            <a:r>
              <a:rPr lang="ko-KR" altLang="en-US" sz="1100" b="1" dirty="0" smtClean="0"/>
              <a:t>연금저축 등 소득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세액 공제명세서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t="65857"/>
          <a:stretch>
            <a:fillRect/>
          </a:stretch>
        </p:blipFill>
        <p:spPr bwMode="auto">
          <a:xfrm>
            <a:off x="75501" y="4286256"/>
            <a:ext cx="8950822" cy="216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42844" y="4843481"/>
            <a:ext cx="8866932" cy="1554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250" y="5398207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5125" y="5397182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9303" y="5398207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19" y="5392856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14439" y="5386873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844" y="441525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변경 전 </a:t>
            </a:r>
            <a:r>
              <a:rPr lang="en-US" altLang="ko-KR" sz="1500" b="1" dirty="0" smtClean="0"/>
              <a:t>(2018</a:t>
            </a:r>
            <a:r>
              <a:rPr lang="ko-KR" altLang="en-US" sz="1500" b="1" dirty="0" smtClean="0"/>
              <a:t>년도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844" y="3929066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변경 후 </a:t>
            </a:r>
            <a:r>
              <a:rPr lang="en-US" altLang="ko-KR" sz="1500" b="1" dirty="0" smtClean="0"/>
              <a:t>(2019</a:t>
            </a:r>
            <a:r>
              <a:rPr lang="ko-KR" altLang="en-US" sz="1500" b="1" dirty="0" smtClean="0"/>
              <a:t>년도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pic>
        <p:nvPicPr>
          <p:cNvPr id="2050" name="Picture 2" descr="C:\Users\user\Desktop\보고서 관련\이파피루스\2019년도 자료\캡처1\14.PNG"/>
          <p:cNvPicPr>
            <a:picLocks noChangeAspect="1" noChangeArrowheads="1"/>
          </p:cNvPicPr>
          <p:nvPr/>
        </p:nvPicPr>
        <p:blipFill>
          <a:blip r:embed="rId3"/>
          <a:srcRect t="65637"/>
          <a:stretch>
            <a:fillRect/>
          </a:stretch>
        </p:blipFill>
        <p:spPr bwMode="auto">
          <a:xfrm>
            <a:off x="128557" y="795320"/>
            <a:ext cx="8885223" cy="2000264"/>
          </a:xfrm>
          <a:prstGeom prst="rect">
            <a:avLst/>
          </a:prstGeom>
          <a:noFill/>
        </p:spPr>
      </p:pic>
      <p:sp>
        <p:nvSpPr>
          <p:cNvPr id="32" name="아래쪽 화살표 31"/>
          <p:cNvSpPr/>
          <p:nvPr/>
        </p:nvSpPr>
        <p:spPr>
          <a:xfrm>
            <a:off x="4429124" y="2914650"/>
            <a:ext cx="133351" cy="12287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075" y="1304925"/>
            <a:ext cx="8715375" cy="1419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9394" y="1806785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9569" y="1805760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8926" y="1806785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48240" y="1801434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6578" y="1795451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곱셈 기호 45"/>
          <p:cNvSpPr/>
          <p:nvPr/>
        </p:nvSpPr>
        <p:spPr>
          <a:xfrm>
            <a:off x="7377113" y="719117"/>
            <a:ext cx="1857407" cy="2595582"/>
          </a:xfrm>
          <a:prstGeom prst="mathMultiply">
            <a:avLst>
              <a:gd name="adj1" fmla="val 44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06572" y="1795451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(38)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43887" y="2714620"/>
            <a:ext cx="3286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칸 삭제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562211" y="1543036"/>
            <a:ext cx="12144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624124" y="1685913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367079" y="5186375"/>
            <a:ext cx="78581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19494" y="1543037"/>
            <a:ext cx="3286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수정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14876" y="140908"/>
            <a:ext cx="423389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B101 </a:t>
            </a:r>
            <a:r>
              <a:rPr lang="ko-KR" altLang="en-US" sz="1100" b="1" dirty="0" smtClean="0"/>
              <a:t>연금저축 등 소득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세액 공제명세서</a:t>
            </a:r>
            <a:endParaRPr lang="ko-KR" alt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59832" y="5399638"/>
            <a:ext cx="5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(34)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0" y="447412"/>
            <a:ext cx="8826445" cy="226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9" name="직사각형 8"/>
          <p:cNvSpPr/>
          <p:nvPr/>
        </p:nvSpPr>
        <p:spPr>
          <a:xfrm>
            <a:off x="179511" y="2059599"/>
            <a:ext cx="8769257" cy="43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4876" y="140908"/>
            <a:ext cx="423389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B101 </a:t>
            </a:r>
            <a:r>
              <a:rPr lang="ko-KR" altLang="en-US" sz="1100" b="1" dirty="0" smtClean="0"/>
              <a:t>연금저축 등 소득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세액 공제명세서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2491599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140908"/>
            <a:ext cx="380526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C101 </a:t>
            </a:r>
            <a:r>
              <a:rPr lang="ko-KR" altLang="en-US" sz="1100" b="1" dirty="0" err="1" smtClean="0"/>
              <a:t>월세액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거주자간 주택임차차입금 원리금상환액</a:t>
            </a:r>
            <a:endParaRPr lang="ko-KR" altLang="en-US" sz="11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48" y="454637"/>
            <a:ext cx="8001056" cy="63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69018" y="1692795"/>
            <a:ext cx="360040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918" y="10454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8945" y="1357298"/>
            <a:ext cx="39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7727" y="207167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9018" y="103963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9018" y="13547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31401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6734" y="331401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9154" y="33122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3240" y="331225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9577" y="331225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2982" y="331401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7487" y="331225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8469" y="331694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7867" y="331401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8360" y="3982867"/>
            <a:ext cx="144016" cy="66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9659" y="5836460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898" y="5836460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9304" y="5836460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39326" y="5836460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6435" y="5836460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2705" y="5836460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2690" y="5836460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72198" y="5836460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10625" y="571480"/>
            <a:ext cx="5857916" cy="458456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편리한 연말정산 공제신고서 전자문서 서식 정의서 목차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79512" y="6500264"/>
            <a:ext cx="8784976" cy="0"/>
          </a:xfrm>
          <a:prstGeom prst="line">
            <a:avLst/>
          </a:prstGeom>
          <a:ln w="2540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6572272"/>
            <a:ext cx="8784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618" y="1397000"/>
          <a:ext cx="81439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4"/>
                <a:gridCol w="1107289"/>
                <a:gridCol w="1107289"/>
                <a:gridCol w="164307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기본내역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상세내역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소득．세액 공제신고서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A101Y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A101Y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연금저축 등 소득．세액 공제명세서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월세액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+mn-ea"/>
                          <a:ea typeface="+mn-ea"/>
                        </a:rPr>
                        <a:t>거주자간 주택임차차입금 원리금 상환액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의료비 지급명세서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기부금명세서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신용카드등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소득공제 신청서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F101Y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b="1" dirty="0" smtClean="0"/>
              <a:t>목차</a:t>
            </a:r>
            <a:endParaRPr lang="ko-KR" altLang="en-US" sz="1100" b="1" dirty="0"/>
          </a:p>
        </p:txBody>
      </p:sp>
      <p:sp>
        <p:nvSpPr>
          <p:cNvPr id="9" name="직사각형 8"/>
          <p:cNvSpPr/>
          <p:nvPr/>
        </p:nvSpPr>
        <p:spPr>
          <a:xfrm>
            <a:off x="657197" y="5338004"/>
            <a:ext cx="571504" cy="714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197" y="5766632"/>
            <a:ext cx="571504" cy="71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85852" y="5233228"/>
            <a:ext cx="407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문구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번호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및 순서 수정 사항 표기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95377" y="5652331"/>
            <a:ext cx="407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신규 추가 표기</a:t>
            </a:r>
            <a:endParaRPr lang="en-US" altLang="ko-KR" sz="12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00034" y="4786322"/>
            <a:ext cx="8072494" cy="128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034" y="4866513"/>
            <a:ext cx="407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참고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pic>
        <p:nvPicPr>
          <p:cNvPr id="5" name="그림 4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7" y="500042"/>
            <a:ext cx="8444305" cy="4143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258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2849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0055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6799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3636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9929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4687" y="1562903"/>
            <a:ext cx="423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3504" y="140908"/>
            <a:ext cx="380526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C101 </a:t>
            </a:r>
            <a:r>
              <a:rPr lang="ko-KR" altLang="en-US" sz="1100" b="1" dirty="0" err="1" smtClean="0"/>
              <a:t>월세액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거주자간 주택임차차입금 원리금상환액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5" y="416762"/>
            <a:ext cx="8748795" cy="625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D101 </a:t>
            </a:r>
            <a:r>
              <a:rPr lang="ko-KR" altLang="en-US" sz="1100" b="1" dirty="0" smtClean="0"/>
              <a:t>의료비 지급명세서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97448" y="154444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7448" y="19249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9005" y="154444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9005" y="191545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0667" y="2337333"/>
            <a:ext cx="43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857" y="368325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368325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2136" y="3668624"/>
            <a:ext cx="427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3683385"/>
            <a:ext cx="427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3606" y="3691403"/>
            <a:ext cx="470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248" y="3687674"/>
            <a:ext cx="470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67328" y="3687674"/>
            <a:ext cx="427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0608" y="3687674"/>
            <a:ext cx="427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296" y="610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4664"/>
            <a:ext cx="7143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69650" y="409427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41" y="423839"/>
            <a:ext cx="8827028" cy="480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D101 </a:t>
            </a:r>
            <a:r>
              <a:rPr lang="ko-KR" altLang="en-US" sz="1100" b="1" dirty="0" smtClean="0"/>
              <a:t>의료비 지급명세서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E101 </a:t>
            </a:r>
            <a:r>
              <a:rPr lang="ko-KR" altLang="en-US" sz="1100" b="1" dirty="0" smtClean="0"/>
              <a:t>기부금명세서</a:t>
            </a:r>
            <a:endParaRPr lang="ko-KR" altLang="en-US" sz="11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40" y="461646"/>
            <a:ext cx="8827028" cy="622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54704" y="14477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4704" y="18573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670" y="146826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4704" y="225921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4704" y="263985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6670" y="18611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688" y="474931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767" y="474931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4749310"/>
            <a:ext cx="42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5858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824" y="4749310"/>
            <a:ext cx="420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8110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4519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5117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0703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53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09643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6701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7347" y="4749310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7762" y="419408"/>
            <a:ext cx="7143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353564" y="424171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" y="441239"/>
            <a:ext cx="8842748" cy="627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78869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8256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5512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8412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4702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5562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1026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890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5966" y="4637569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658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1616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7172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8264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8080" y="4643196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8742" y="1735252"/>
            <a:ext cx="44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E101 </a:t>
            </a:r>
            <a:r>
              <a:rPr lang="ko-KR" altLang="en-US" sz="1100" b="1" dirty="0" smtClean="0"/>
              <a:t>기부금명세서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E101 </a:t>
            </a:r>
            <a:r>
              <a:rPr lang="ko-KR" altLang="en-US" sz="1100" b="1" dirty="0" smtClean="0"/>
              <a:t>기부금명세서</a:t>
            </a:r>
            <a:endParaRPr lang="ko-KR" altLang="en-US" sz="11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3" y="404664"/>
            <a:ext cx="8822115" cy="560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9" y="369360"/>
            <a:ext cx="8842185" cy="635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E101 </a:t>
            </a:r>
            <a:r>
              <a:rPr lang="ko-KR" altLang="en-US" sz="1100" b="1" dirty="0" smtClean="0"/>
              <a:t>기부금명세서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2" y="399296"/>
            <a:ext cx="8841672" cy="612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572264" y="140908"/>
            <a:ext cx="237650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F101 </a:t>
            </a:r>
            <a:r>
              <a:rPr lang="ko-KR" altLang="en-US" sz="1100" b="1" dirty="0" err="1" smtClean="0"/>
              <a:t>신용카드등</a:t>
            </a:r>
            <a:r>
              <a:rPr lang="ko-KR" altLang="en-US" sz="1100" b="1" dirty="0" smtClean="0"/>
              <a:t> 소득공제 신청서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5023097" y="2442833"/>
            <a:ext cx="813027" cy="144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37681" y="2442833"/>
            <a:ext cx="734584" cy="144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5476" y="1943254"/>
            <a:ext cx="24288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순서 변경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 16"/>
          <p:cNvCxnSpPr>
            <a:stCxn id="7" idx="0"/>
            <a:endCxn id="9" idx="0"/>
          </p:cNvCxnSpPr>
          <p:nvPr/>
        </p:nvCxnSpPr>
        <p:spPr>
          <a:xfrm rot="5400000" flipH="1" flipV="1">
            <a:off x="5817292" y="2055152"/>
            <a:ext cx="12700" cy="77536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7" idx="2"/>
          </p:cNvCxnSpPr>
          <p:nvPr/>
        </p:nvCxnSpPr>
        <p:spPr>
          <a:xfrm rot="5400000">
            <a:off x="5817292" y="3500343"/>
            <a:ext cx="12700" cy="77536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348" y="6542975"/>
            <a:ext cx="24288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변경 사항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다음 페이지 참고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1762" y="1067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1762" y="1420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965" y="10753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8965" y="1420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961" y="330271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9770" y="330271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18886" y="330271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28" y="330271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76" y="31777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7104" y="3239370"/>
            <a:ext cx="41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7984" y="3239370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986" y="3229845"/>
            <a:ext cx="482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4987" y="3229845"/>
            <a:ext cx="482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6336" y="3229845"/>
            <a:ext cx="43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6109" y="3229845"/>
            <a:ext cx="529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53448" y="3225082"/>
            <a:ext cx="482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(32)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07288" y="2649532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601795" y="2271841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07904" y="404664"/>
            <a:ext cx="7863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404664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976" y="4982979"/>
            <a:ext cx="42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1680" y="4982979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2764" y="4982979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(30)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67944" y="4977743"/>
            <a:ext cx="42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8648" y="4977743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0192" y="4977743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08304" y="4982979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44408" y="4970428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924" y="6229060"/>
            <a:ext cx="42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2644" y="6229060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6780" y="6229060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9231" y="6223824"/>
            <a:ext cx="42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7060" y="6237312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1311" y="6256870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(31)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15737" y="6234964"/>
            <a:ext cx="435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(29)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9" y="4263101"/>
            <a:ext cx="8863426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pic>
        <p:nvPicPr>
          <p:cNvPr id="7" name="그림 6" descr="23.PNG"/>
          <p:cNvPicPr>
            <a:picLocks noChangeAspect="1"/>
          </p:cNvPicPr>
          <p:nvPr/>
        </p:nvPicPr>
        <p:blipFill>
          <a:blip r:embed="rId4"/>
          <a:srcRect t="58012"/>
          <a:stretch>
            <a:fillRect/>
          </a:stretch>
        </p:blipFill>
        <p:spPr>
          <a:xfrm>
            <a:off x="106244" y="764690"/>
            <a:ext cx="8894912" cy="2540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844" y="441525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변경 전 </a:t>
            </a:r>
            <a:r>
              <a:rPr lang="en-US" altLang="ko-KR" sz="1500" b="1" dirty="0" smtClean="0"/>
              <a:t>(2018</a:t>
            </a:r>
            <a:r>
              <a:rPr lang="ko-KR" altLang="en-US" sz="1500" b="1" dirty="0" smtClean="0"/>
              <a:t>년도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3789040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변경 후 </a:t>
            </a:r>
            <a:r>
              <a:rPr lang="en-US" altLang="ko-KR" sz="1500" b="1" dirty="0" smtClean="0"/>
              <a:t>(2019</a:t>
            </a:r>
            <a:r>
              <a:rPr lang="ko-KR" altLang="en-US" sz="1500" b="1" dirty="0" smtClean="0"/>
              <a:t>년도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42844" y="781469"/>
            <a:ext cx="8866932" cy="2507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2844" y="4268626"/>
            <a:ext cx="8841765" cy="2479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91564" y="3332351"/>
            <a:ext cx="46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전체적으로 위치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 번호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헤더 문구가 변경됨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72264" y="140908"/>
            <a:ext cx="237650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F101 </a:t>
            </a:r>
            <a:r>
              <a:rPr lang="ko-KR" altLang="en-US" sz="1100" b="1" dirty="0" err="1" smtClean="0"/>
              <a:t>신용카드등</a:t>
            </a:r>
            <a:r>
              <a:rPr lang="ko-KR" altLang="en-US" sz="1100" b="1" dirty="0" smtClean="0"/>
              <a:t> 소득공제 신청서</a:t>
            </a:r>
            <a:endParaRPr lang="ko-KR" altLang="en-US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23929" y="5373216"/>
            <a:ext cx="2520279" cy="1078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44208" y="5373216"/>
            <a:ext cx="1267569" cy="1078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8" idx="0"/>
            <a:endCxn id="19" idx="0"/>
          </p:cNvCxnSpPr>
          <p:nvPr/>
        </p:nvCxnSpPr>
        <p:spPr>
          <a:xfrm rot="5400000" flipH="1" flipV="1">
            <a:off x="6131031" y="4426254"/>
            <a:ext cx="12700" cy="1893924"/>
          </a:xfrm>
          <a:prstGeom prst="bentConnector3">
            <a:avLst>
              <a:gd name="adj1" fmla="val 110879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8" idx="2"/>
          </p:cNvCxnSpPr>
          <p:nvPr/>
        </p:nvCxnSpPr>
        <p:spPr>
          <a:xfrm rot="5400000">
            <a:off x="6131031" y="5504508"/>
            <a:ext cx="12700" cy="1893924"/>
          </a:xfrm>
          <a:prstGeom prst="bentConnector3">
            <a:avLst>
              <a:gd name="adj1" fmla="val 99359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03525" y="4328706"/>
            <a:ext cx="1128115" cy="828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55776" y="4328706"/>
            <a:ext cx="3528392" cy="828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/>
          <p:nvPr/>
        </p:nvCxnSpPr>
        <p:spPr>
          <a:xfrm rot="5400000" flipH="1" flipV="1">
            <a:off x="1901234" y="3248706"/>
            <a:ext cx="12700" cy="21600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5400000">
            <a:off x="1901474" y="4077192"/>
            <a:ext cx="12700" cy="2160000"/>
          </a:xfrm>
          <a:prstGeom prst="bentConnector3">
            <a:avLst>
              <a:gd name="adj1" fmla="val 162720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38955" y="4327952"/>
            <a:ext cx="1216821" cy="828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/>
          <p:nvPr/>
        </p:nvCxnSpPr>
        <p:spPr>
          <a:xfrm rot="5400000">
            <a:off x="2441474" y="4623542"/>
            <a:ext cx="12700" cy="1080000"/>
          </a:xfrm>
          <a:prstGeom prst="bentConnector3">
            <a:avLst>
              <a:gd name="adj1" fmla="val 156959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5400000" flipH="1" flipV="1">
            <a:off x="1361354" y="3788706"/>
            <a:ext cx="12700" cy="10800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7174" y="5327630"/>
            <a:ext cx="8904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순서 변경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58260" y="6435875"/>
            <a:ext cx="8904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순서 변경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3995936" y="3407111"/>
            <a:ext cx="133351" cy="74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5909"/>
            <a:ext cx="8841264" cy="413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52320" y="253470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72264" y="140908"/>
            <a:ext cx="237650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F101 </a:t>
            </a:r>
            <a:r>
              <a:rPr lang="ko-KR" altLang="en-US" sz="1100" b="1" dirty="0" err="1" smtClean="0"/>
              <a:t>신용카드등</a:t>
            </a:r>
            <a:r>
              <a:rPr lang="ko-KR" altLang="en-US" sz="1100" b="1" dirty="0" smtClean="0"/>
              <a:t> 소득공제 신청서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2" y="447412"/>
            <a:ext cx="8792320" cy="618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22479" y="692696"/>
            <a:ext cx="511679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2019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50082" y="441374"/>
            <a:ext cx="71438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641158" y="3544964"/>
            <a:ext cx="328210" cy="16797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63870" y="3549451"/>
            <a:ext cx="328210" cy="16797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67064" y="3549779"/>
            <a:ext cx="291774" cy="168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69809" y="3547227"/>
            <a:ext cx="312333" cy="168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82142" y="3549779"/>
            <a:ext cx="834017" cy="168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18281" y="3547227"/>
            <a:ext cx="583379" cy="168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01660" y="3547226"/>
            <a:ext cx="310820" cy="168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12480" y="3547226"/>
            <a:ext cx="435533" cy="168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463417" y="4069757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463417" y="4299311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5599" y="4298332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자녀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명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52833" y="403832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7025" y="4052648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8991" y="4054075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38519" y="425549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8358" y="425263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3042" y="4283629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64486" y="4287620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8492" y="446959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8492" y="464325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9552" y="430772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2524" y="446197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72524" y="463971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59035" y="445905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63749" y="463829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95423" y="463829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63878" y="446114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65593" y="466070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2505" y="445905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92505" y="465862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0424" y="447556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7310" y="4278466"/>
            <a:ext cx="42511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80997" y="4278466"/>
            <a:ext cx="42511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57370" y="4277932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(377)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93351" y="4277932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(378)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69538" y="4282944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(379)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79515" y="4282944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(380)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48264" y="4282944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(381)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73545" y="4279608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(382)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16189" y="4279608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(383)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87589" y="4282466"/>
            <a:ext cx="49885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(384)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31044" y="591176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26924" y="591050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38049" y="590608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61300" y="5911170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(367)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85436" y="591338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44496" y="591338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61995" y="5913380"/>
            <a:ext cx="386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(38)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05021" y="40211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00192" y="41883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3312" y="429309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삭제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4236" y="332773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31957" y="332773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71650" y="3808939"/>
            <a:ext cx="48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2374" y="5553887"/>
            <a:ext cx="1161248" cy="1043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43622" y="5553887"/>
            <a:ext cx="1186130" cy="1043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꺾인 연결선 82"/>
          <p:cNvCxnSpPr/>
          <p:nvPr/>
        </p:nvCxnSpPr>
        <p:spPr>
          <a:xfrm rot="5400000" flipH="1" flipV="1">
            <a:off x="3380834" y="6027250"/>
            <a:ext cx="12700" cy="1173689"/>
          </a:xfrm>
          <a:prstGeom prst="bentConnector3">
            <a:avLst>
              <a:gd name="adj1" fmla="val -73440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1" idx="0"/>
            <a:endCxn id="80" idx="0"/>
          </p:cNvCxnSpPr>
          <p:nvPr/>
        </p:nvCxnSpPr>
        <p:spPr>
          <a:xfrm rot="16200000" flipV="1">
            <a:off x="3449843" y="4967042"/>
            <a:ext cx="12700" cy="1173689"/>
          </a:xfrm>
          <a:prstGeom prst="bentConnector3">
            <a:avLst>
              <a:gd name="adj1" fmla="val 93598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67812" y="518361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순서 변경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212750" y="5546492"/>
            <a:ext cx="144023" cy="14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06907" y="6122556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1677" y="598080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06907" y="5948778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583442" y="4322356"/>
            <a:ext cx="96359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148796" y="532763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6572264" y="140908"/>
            <a:ext cx="237650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F101 </a:t>
            </a:r>
            <a:r>
              <a:rPr lang="ko-KR" altLang="en-US" sz="1100" b="1" dirty="0" err="1" smtClean="0"/>
              <a:t>신용카드등</a:t>
            </a:r>
            <a:r>
              <a:rPr lang="ko-KR" altLang="en-US" sz="1100" b="1" dirty="0" smtClean="0"/>
              <a:t> 소득공제 신청서</a:t>
            </a:r>
            <a:endParaRPr lang="ko-KR" altLang="en-US" sz="1100" b="1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2" y="404664"/>
            <a:ext cx="890946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5" y="422942"/>
            <a:ext cx="8830066" cy="631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7" name="타원 6"/>
          <p:cNvSpPr/>
          <p:nvPr/>
        </p:nvSpPr>
        <p:spPr>
          <a:xfrm>
            <a:off x="595378" y="3500438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83" y="3599438"/>
            <a:ext cx="7912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번호 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35723" y="836712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7259" y="1412776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42863" y="5574610"/>
            <a:ext cx="214314" cy="21431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56374" y="5877272"/>
            <a:ext cx="214314" cy="21431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6021288"/>
            <a:ext cx="24288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72264" y="140908"/>
            <a:ext cx="2376504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F101 </a:t>
            </a:r>
            <a:r>
              <a:rPr lang="ko-KR" altLang="en-US" sz="1100" b="1" dirty="0" err="1" smtClean="0"/>
              <a:t>신용카드등</a:t>
            </a:r>
            <a:r>
              <a:rPr lang="ko-KR" altLang="en-US" sz="1100" b="1" dirty="0" smtClean="0"/>
              <a:t> 소득공제 신청서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865753" y="5567295"/>
            <a:ext cx="214314" cy="21431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1686178"/>
            <a:ext cx="1152128" cy="2112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63162" y="1924095"/>
            <a:ext cx="5653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" y="426609"/>
            <a:ext cx="8913272" cy="46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802873"/>
            <a:ext cx="864096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lang="en-US" altLang="ko-KR" sz="1100" smtClean="0"/>
              <a:t>1949. 12. 31.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314730" y="2557589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20" y="500041"/>
            <a:ext cx="8643966" cy="606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78057" y="85723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(39)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7457" y="1079935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2120" y="1277835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1595" y="1490247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3206" y="1679394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3206" y="188326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3206" y="210463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3206" y="230161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3206" y="2516129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1595" y="272149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8057" y="2928934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1595" y="314324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1595" y="333624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1595" y="3526374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69668" y="3740283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9068" y="3988153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4817" y="4220031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679" y="446723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65342" y="4723637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3206" y="498385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3206" y="5217839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593" y="5669734"/>
            <a:ext cx="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(368)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6428" y="5868549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56428" y="6089919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6427" y="630366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36923" y="85723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36923" y="107098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6923" y="1277536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36923" y="1492554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36923" y="1679394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(48)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36923" y="188326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6923" y="210463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36923" y="230161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6923" y="250774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36923" y="272149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(58)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46364" y="291992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6364" y="3126470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46364" y="331946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46364" y="3517985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45764" y="3729206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(68)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45764" y="3970776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45764" y="4223571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41701" y="4467232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41701" y="4723637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41701" y="497489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(78)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41053" y="5476361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33312" y="5226228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71088" y="5674566"/>
            <a:ext cx="59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(369)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36923" y="5873381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36923" y="6094751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2664" y="6308494"/>
            <a:ext cx="41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(89)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77" y="433924"/>
            <a:ext cx="1304409" cy="22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5098"/>
            <a:ext cx="8781603" cy="573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77447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33593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85814" y="2171457"/>
            <a:ext cx="492443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087716" y="2628657"/>
            <a:ext cx="492443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 smtClean="0"/>
              <a:t>2018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087716" y="3085857"/>
            <a:ext cx="492443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 smtClean="0"/>
              <a:t>2019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673376" y="2147974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8138" y="262389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7663" y="307666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4290" y="538998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4290" y="817490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4290" y="1075439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4290" y="1333755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7668" y="1580299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92345" y="2070429"/>
            <a:ext cx="525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2345" y="2290462"/>
            <a:ext cx="550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2345" y="2507608"/>
            <a:ext cx="5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2345" y="2721277"/>
            <a:ext cx="50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2345" y="2896271"/>
            <a:ext cx="57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3813" y="338890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(114)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1099" y="36318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(116)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86594" y="388451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7521" y="410874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6119" y="458903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96119" y="485316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(120)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4840" y="5103442"/>
            <a:ext cx="54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(121)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5455" y="3125267"/>
            <a:ext cx="50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92345" y="1854438"/>
            <a:ext cx="50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74470" y="530604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74470" y="811016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74470" y="1063220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4470" y="1341841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68209" y="1598610"/>
            <a:ext cx="45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(99)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2524" y="1854121"/>
            <a:ext cx="52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32525" y="2055184"/>
            <a:ext cx="5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30423" y="2280816"/>
            <a:ext cx="56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0193" y="2478318"/>
            <a:ext cx="54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35198" y="269290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(109)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31914" y="2892198"/>
            <a:ext cx="576064" cy="2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29428" y="509540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(122)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33557" y="3116908"/>
            <a:ext cx="50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(113)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33557" y="3369481"/>
            <a:ext cx="50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(115)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165" y="536274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(127)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6000" y="5360894"/>
            <a:ext cx="50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(128)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25231" y="5639376"/>
            <a:ext cx="567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(130)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1437" y="5857275"/>
            <a:ext cx="571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(132)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92515" y="5632838"/>
            <a:ext cx="50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(129)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97110" y="5859126"/>
            <a:ext cx="53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(131)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0055" y="434503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(370)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43808" y="414908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08077" y="4393313"/>
            <a:ext cx="200236" cy="192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454848"/>
            <a:ext cx="8769256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1857356" y="3898936"/>
            <a:ext cx="6929486" cy="200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3895" y="396262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추가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5497" y="91955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5450" y="90994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9821" y="110911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34562" y="110072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9821" y="129542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34562" y="1287038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9821" y="148747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044" y="147069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155" y="187395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81538" y="188234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00648" y="186813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2116" y="210096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81538" y="210096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87914" y="208409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3877" y="23051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1538" y="2298037"/>
            <a:ext cx="5197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92259" y="229841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(149)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3877" y="250040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77212" y="250433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87914" y="249594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5488" y="268522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81538" y="268915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1065" y="2689157"/>
            <a:ext cx="5518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45488" y="287997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877" y="36792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77212" y="367683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38510" y="30674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77212" y="30674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2259" y="30674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5488" y="329015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77212" y="287997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92259" y="286991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(158)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38266" y="423365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75773" y="3281765"/>
            <a:ext cx="47251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92259" y="328176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5488" y="442477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85601" y="406758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87914" y="368522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5488" y="406758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(169)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89927" y="425372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79525" y="406758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89927" y="44415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79525" y="425240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5488" y="461392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83870" y="445668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45488" y="480713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89927" y="462204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38510" y="499030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89927" y="481387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83870" y="464341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(179)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45488" y="5187838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89927" y="501305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79788" y="482823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45488" y="537698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89927" y="519787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81057" y="5021444"/>
            <a:ext cx="5870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45488" y="556180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77212" y="538970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9525" y="520220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77212" y="558137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83870" y="538702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5488" y="575424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83870" y="5571338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53877" y="594010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7212" y="576696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83870" y="576531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53877" y="613445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77212" y="594848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79544" y="594174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2266" y="632766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177212" y="613122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83870" y="612924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(207)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9544" y="631442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77212" y="632245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96196" y="73336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(133)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11217" y="4441551"/>
            <a:ext cx="57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911904" y="4634761"/>
            <a:ext cx="57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29857" y="4813870"/>
            <a:ext cx="57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(189)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02787" y="5004666"/>
            <a:ext cx="57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(190)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62266" y="6504864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79544" y="650001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77212" y="651314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046899" y="349607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(250)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92259" y="349607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(251)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77212" y="349607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(252)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46899" y="387359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(387)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43" y="454848"/>
            <a:ext cx="1304409" cy="14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217636" y="736634"/>
            <a:ext cx="6490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(133-1)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55579" y="740680"/>
            <a:ext cx="6490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(133-3)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7726" y="742908"/>
            <a:ext cx="6490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(133-2)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2" y="537060"/>
            <a:ext cx="8841264" cy="570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42725" y="180315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1114" y="2025853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9103" y="200875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9103" y="533598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9103" y="74390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9103" y="1375264"/>
            <a:ext cx="56019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9103" y="179476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103" y="95053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9103" y="116295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9103" y="158231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2725" y="158231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1358" y="115924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(219)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50504" y="136918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0714" y="291212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67076" y="3419606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(229)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0124" y="3639360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2127" y="3648719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0729" y="389221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(230)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054" y="389221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14416" y="3860802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(234)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0292" y="4458385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7698" y="4113647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(235)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23133" y="4835875"/>
            <a:ext cx="168306" cy="13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62549" y="4837273"/>
            <a:ext cx="168306" cy="13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21266" y="480934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10766" y="4809341"/>
            <a:ext cx="5717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(238)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084"/>
              </p:ext>
            </p:extLst>
          </p:nvPr>
        </p:nvGraphicFramePr>
        <p:xfrm>
          <a:off x="111091" y="116632"/>
          <a:ext cx="885698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698" marB="4569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740" y="145102"/>
            <a:ext cx="2071702" cy="23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전자문서 서식 정의서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77066" y="140908"/>
            <a:ext cx="2071702" cy="239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/>
              <a:t>A101 </a:t>
            </a:r>
            <a:r>
              <a:rPr lang="ko-KR" altLang="en-US" sz="1100" b="1" dirty="0" smtClean="0"/>
              <a:t>소득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세액 공제신고서</a:t>
            </a:r>
            <a:endParaRPr lang="ko-KR" altLang="en-US" sz="11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4" y="419294"/>
            <a:ext cx="8811924" cy="522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1609</Words>
  <Application>Microsoft Office PowerPoint</Application>
  <PresentationFormat>화면 슬라이드 쇼(4:3)</PresentationFormat>
  <Paragraphs>548</Paragraphs>
  <Slides>31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국세청 편리한 연말정산</vt:lpstr>
      <vt:lpstr>편리한 연말정산 공제신고서 전자문서 서식 정의서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국세청 편리한연말정산               전자문서 서식 정의서</dc:title>
  <dc:creator>user</dc:creator>
  <cp:lastModifiedBy>User</cp:lastModifiedBy>
  <cp:revision>282</cp:revision>
  <dcterms:created xsi:type="dcterms:W3CDTF">2017-11-14T07:06:34Z</dcterms:created>
  <dcterms:modified xsi:type="dcterms:W3CDTF">2019-12-23T06:27:19Z</dcterms:modified>
</cp:coreProperties>
</file>