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ypk\Desktop\projects\E%20Commerce%20Dashboard(AutoRecover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No. of orders Aging Wise</a:t>
            </a:r>
          </a:p>
        </c:rich>
      </c:tx>
      <c:overlay val="0"/>
    </c:title>
    <c:autoTitleDeleted val="0"/>
    <c:plotArea>
      <c:layout>
        <c:manualLayout>
          <c:layoutTarget val="inner"/>
          <c:xMode val="edge"/>
          <c:yMode val="edge"/>
          <c:x val="9.5353727477276412E-2"/>
          <c:y val="0.25034314415762932"/>
          <c:w val="0.7067693188149623"/>
          <c:h val="0.44667574861995085"/>
        </c:manualLayout>
      </c:layout>
      <c:barChart>
        <c:barDir val="col"/>
        <c:grouping val="clustered"/>
        <c:varyColors val="0"/>
        <c:ser>
          <c:idx val="0"/>
          <c:order val="0"/>
          <c:tx>
            <c:v>Frequency</c:v>
          </c:tx>
          <c:invertIfNegative val="0"/>
          <c:dLbls>
            <c:dLbl>
              <c:idx val="1"/>
              <c:layout>
                <c:manualLayout>
                  <c:x val="-6.1725824902466283E-3"/>
                  <c:y val="6.248606978857567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4B-4972-9BF7-D7C2D8DCF194}"/>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Working!$J$4:$J$7</c:f>
              <c:strCache>
                <c:ptCount val="4"/>
                <c:pt idx="0">
                  <c:v>0 - 1</c:v>
                </c:pt>
                <c:pt idx="1">
                  <c:v>0 - 5</c:v>
                </c:pt>
                <c:pt idx="2">
                  <c:v>6 - 9</c:v>
                </c:pt>
                <c:pt idx="3">
                  <c:v>&gt;10</c:v>
                </c:pt>
              </c:strCache>
              <c:extLst/>
            </c:strRef>
          </c:cat>
          <c:val>
            <c:numRef>
              <c:f>Working!$O$4:$O$7</c:f>
              <c:numCache>
                <c:formatCode>General</c:formatCode>
                <c:ptCount val="4"/>
                <c:pt idx="0">
                  <c:v>7467</c:v>
                </c:pt>
                <c:pt idx="1">
                  <c:v>19646</c:v>
                </c:pt>
                <c:pt idx="2">
                  <c:v>19286</c:v>
                </c:pt>
                <c:pt idx="3">
                  <c:v>4891</c:v>
                </c:pt>
              </c:numCache>
              <c:extLst/>
            </c:numRef>
          </c:val>
          <c:extLst>
            <c:ext xmlns:c16="http://schemas.microsoft.com/office/drawing/2014/chart" uri="{C3380CC4-5D6E-409C-BE32-E72D297353CC}">
              <c16:uniqueId val="{00000001-274B-4972-9BF7-D7C2D8DCF194}"/>
            </c:ext>
          </c:extLst>
        </c:ser>
        <c:dLbls>
          <c:showLegendKey val="0"/>
          <c:showVal val="0"/>
          <c:showCatName val="0"/>
          <c:showSerName val="0"/>
          <c:showPercent val="0"/>
          <c:showBubbleSize val="0"/>
        </c:dLbls>
        <c:gapWidth val="150"/>
        <c:axId val="1033370335"/>
        <c:axId val="1033367423"/>
      </c:barChart>
      <c:catAx>
        <c:axId val="1033370335"/>
        <c:scaling>
          <c:orientation val="minMax"/>
        </c:scaling>
        <c:delete val="0"/>
        <c:axPos val="b"/>
        <c:title>
          <c:tx>
            <c:rich>
              <a:bodyPr/>
              <a:lstStyle/>
              <a:p>
                <a:pPr>
                  <a:defRPr/>
                </a:pPr>
                <a:r>
                  <a:rPr lang="en-US"/>
                  <a:t>Maximum of Each bin</a:t>
                </a:r>
              </a:p>
            </c:rich>
          </c:tx>
          <c:overlay val="0"/>
        </c:title>
        <c:numFmt formatCode="General" sourceLinked="1"/>
        <c:majorTickMark val="out"/>
        <c:minorTickMark val="none"/>
        <c:tickLblPos val="nextTo"/>
        <c:crossAx val="1033367423"/>
        <c:crosses val="autoZero"/>
        <c:auto val="1"/>
        <c:lblAlgn val="ctr"/>
        <c:lblOffset val="100"/>
        <c:noMultiLvlLbl val="0"/>
      </c:catAx>
      <c:valAx>
        <c:axId val="1033367423"/>
        <c:scaling>
          <c:orientation val="minMax"/>
          <c:max val="40000"/>
        </c:scaling>
        <c:delete val="0"/>
        <c:axPos val="l"/>
        <c:title>
          <c:tx>
            <c:rich>
              <a:bodyPr/>
              <a:lstStyle/>
              <a:p>
                <a:pPr>
                  <a:defRPr/>
                </a:pPr>
                <a:r>
                  <a:rPr lang="en-US"/>
                  <a:t>Frequency</a:t>
                </a:r>
              </a:p>
            </c:rich>
          </c:tx>
          <c:overlay val="0"/>
        </c:title>
        <c:numFmt formatCode="General" sourceLinked="1"/>
        <c:majorTickMark val="out"/>
        <c:minorTickMark val="none"/>
        <c:tickLblPos val="nextTo"/>
        <c:crossAx val="1033370335"/>
        <c:crosses val="autoZero"/>
        <c:crossBetween val="between"/>
        <c:majorUnit val="20000"/>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w="19050" cap="sq">
      <a:solidFill>
        <a:schemeClr val="tx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36023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75027-B7AC-4554-8030-6BB94BEFF103}"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53642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5730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37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918713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154963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4856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1094281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44334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554826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33366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75027-B7AC-4554-8030-6BB94BEFF103}"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122497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75027-B7AC-4554-8030-6BB94BEFF103}"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96247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59393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2056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C75027-B7AC-4554-8030-6BB94BEFF103}" type="datetimeFigureOut">
              <a:rPr lang="en-IN" smtClean="0"/>
              <a:t>10-12-2022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270310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75027-B7AC-4554-8030-6BB94BEFF103}"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B5272F-2386-4D0F-A54A-AFCCB5DAA3A8}" type="slidenum">
              <a:rPr lang="en-IN" smtClean="0"/>
              <a:t>‹#›</a:t>
            </a:fld>
            <a:endParaRPr lang="en-IN"/>
          </a:p>
        </p:txBody>
      </p:sp>
    </p:spTree>
    <p:extLst>
      <p:ext uri="{BB962C8B-B14F-4D97-AF65-F5344CB8AC3E}">
        <p14:creationId xmlns:p14="http://schemas.microsoft.com/office/powerpoint/2010/main" val="35195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C75027-B7AC-4554-8030-6BB94BEFF103}" type="datetimeFigureOut">
              <a:rPr lang="en-IN" smtClean="0"/>
              <a:t>10-12-2022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B5272F-2386-4D0F-A54A-AFCCB5DAA3A8}" type="slidenum">
              <a:rPr lang="en-IN" smtClean="0"/>
              <a:t>‹#›</a:t>
            </a:fld>
            <a:endParaRPr lang="en-IN"/>
          </a:p>
        </p:txBody>
      </p:sp>
    </p:spTree>
    <p:extLst>
      <p:ext uri="{BB962C8B-B14F-4D97-AF65-F5344CB8AC3E}">
        <p14:creationId xmlns:p14="http://schemas.microsoft.com/office/powerpoint/2010/main" val="30168687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BBFD-A06C-8515-445E-2DF740EA5325}"/>
              </a:ext>
            </a:extLst>
          </p:cNvPr>
          <p:cNvSpPr>
            <a:spLocks noGrp="1"/>
          </p:cNvSpPr>
          <p:nvPr>
            <p:ph type="ctrTitle"/>
          </p:nvPr>
        </p:nvSpPr>
        <p:spPr>
          <a:xfrm>
            <a:off x="1154955" y="1447801"/>
            <a:ext cx="8825658" cy="2291080"/>
          </a:xfrm>
        </p:spPr>
        <p:txBody>
          <a:bodyPr/>
          <a:lstStyle/>
          <a:p>
            <a:pPr algn="ctr"/>
            <a:r>
              <a:rPr lang="en-IN" b="1" dirty="0">
                <a:latin typeface="Algerian" panose="04020705040A02060702" pitchFamily="82" charset="0"/>
              </a:rPr>
              <a:t>Amazon Dashboard</a:t>
            </a:r>
          </a:p>
        </p:txBody>
      </p:sp>
      <p:sp>
        <p:nvSpPr>
          <p:cNvPr id="3" name="Subtitle 2">
            <a:extLst>
              <a:ext uri="{FF2B5EF4-FFF2-40B4-BE49-F238E27FC236}">
                <a16:creationId xmlns:a16="http://schemas.microsoft.com/office/drawing/2014/main" id="{10C0E649-307A-A6B4-BBD9-01F39CB1228F}"/>
              </a:ext>
            </a:extLst>
          </p:cNvPr>
          <p:cNvSpPr>
            <a:spLocks noGrp="1"/>
          </p:cNvSpPr>
          <p:nvPr>
            <p:ph type="subTitle" idx="1"/>
          </p:nvPr>
        </p:nvSpPr>
        <p:spPr>
          <a:xfrm>
            <a:off x="1154954" y="4777380"/>
            <a:ext cx="10478245" cy="861420"/>
          </a:xfrm>
        </p:spPr>
        <p:txBody>
          <a:bodyPr/>
          <a:lstStyle/>
          <a:p>
            <a:r>
              <a:rPr lang="en-IN" b="1" dirty="0"/>
              <a:t>Created by – Jay Prakash                                                   </a:t>
            </a:r>
            <a:r>
              <a:rPr lang="en-IN" sz="1100" dirty="0"/>
              <a:t>tool name - Excel</a:t>
            </a:r>
          </a:p>
        </p:txBody>
      </p:sp>
    </p:spTree>
    <p:extLst>
      <p:ext uri="{BB962C8B-B14F-4D97-AF65-F5344CB8AC3E}">
        <p14:creationId xmlns:p14="http://schemas.microsoft.com/office/powerpoint/2010/main" val="345783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A85C-C14D-6DB3-FC89-E5701A29CE87}"/>
              </a:ext>
            </a:extLst>
          </p:cNvPr>
          <p:cNvSpPr>
            <a:spLocks noGrp="1"/>
          </p:cNvSpPr>
          <p:nvPr>
            <p:ph type="title"/>
          </p:nvPr>
        </p:nvSpPr>
        <p:spPr>
          <a:xfrm>
            <a:off x="646111" y="452718"/>
            <a:ext cx="9404723" cy="786802"/>
          </a:xfrm>
        </p:spPr>
        <p:txBody>
          <a:bodyPr/>
          <a:lstStyle/>
          <a:p>
            <a:r>
              <a:rPr lang="en-IN" dirty="0">
                <a:latin typeface="Algerian" panose="04020705040A02060702" pitchFamily="82" charset="0"/>
              </a:rPr>
              <a:t>Content</a:t>
            </a:r>
          </a:p>
        </p:txBody>
      </p:sp>
      <p:sp>
        <p:nvSpPr>
          <p:cNvPr id="3" name="Content Placeholder 2">
            <a:extLst>
              <a:ext uri="{FF2B5EF4-FFF2-40B4-BE49-F238E27FC236}">
                <a16:creationId xmlns:a16="http://schemas.microsoft.com/office/drawing/2014/main" id="{6F8CC334-EFA9-01AE-5DFE-AB850C45BCDF}"/>
              </a:ext>
            </a:extLst>
          </p:cNvPr>
          <p:cNvSpPr>
            <a:spLocks noGrp="1"/>
          </p:cNvSpPr>
          <p:nvPr>
            <p:ph idx="1"/>
          </p:nvPr>
        </p:nvSpPr>
        <p:spPr>
          <a:xfrm>
            <a:off x="645130" y="1432560"/>
            <a:ext cx="9404723" cy="4815839"/>
          </a:xfrm>
        </p:spPr>
        <p:txBody>
          <a:bodyPr/>
          <a:lstStyle/>
          <a:p>
            <a:r>
              <a:rPr lang="en-IN" dirty="0"/>
              <a:t>E-Commerce</a:t>
            </a:r>
          </a:p>
          <a:p>
            <a:r>
              <a:rPr lang="en-IN" dirty="0"/>
              <a:t>E-Commerce dashboard</a:t>
            </a:r>
          </a:p>
          <a:p>
            <a:r>
              <a:rPr lang="en-IN" dirty="0"/>
              <a:t>Used Tool for </a:t>
            </a:r>
            <a:r>
              <a:rPr lang="en-IN" dirty="0" err="1"/>
              <a:t>DashBoard</a:t>
            </a:r>
            <a:endParaRPr lang="en-IN" dirty="0"/>
          </a:p>
          <a:p>
            <a:r>
              <a:rPr lang="en-IN" dirty="0"/>
              <a:t>KPI of E-Commerce Dashboard</a:t>
            </a:r>
          </a:p>
          <a:p>
            <a:endParaRPr lang="en-IN" dirty="0"/>
          </a:p>
          <a:p>
            <a:endParaRPr lang="en-IN" dirty="0"/>
          </a:p>
          <a:p>
            <a:endParaRPr lang="en-IN" dirty="0"/>
          </a:p>
        </p:txBody>
      </p:sp>
    </p:spTree>
    <p:extLst>
      <p:ext uri="{BB962C8B-B14F-4D97-AF65-F5344CB8AC3E}">
        <p14:creationId xmlns:p14="http://schemas.microsoft.com/office/powerpoint/2010/main" val="401876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E7E1-1FF4-E0DB-1C71-A1193AF3E519}"/>
              </a:ext>
            </a:extLst>
          </p:cNvPr>
          <p:cNvSpPr>
            <a:spLocks noGrp="1"/>
          </p:cNvSpPr>
          <p:nvPr>
            <p:ph type="title"/>
          </p:nvPr>
        </p:nvSpPr>
        <p:spPr/>
        <p:txBody>
          <a:bodyPr/>
          <a:lstStyle/>
          <a:p>
            <a:r>
              <a:rPr lang="en-IN" dirty="0">
                <a:latin typeface="Algerian" panose="04020705040A02060702" pitchFamily="82" charset="0"/>
              </a:rPr>
              <a:t>E-Commerce </a:t>
            </a:r>
          </a:p>
        </p:txBody>
      </p:sp>
      <p:sp>
        <p:nvSpPr>
          <p:cNvPr id="3" name="Content Placeholder 2">
            <a:extLst>
              <a:ext uri="{FF2B5EF4-FFF2-40B4-BE49-F238E27FC236}">
                <a16:creationId xmlns:a16="http://schemas.microsoft.com/office/drawing/2014/main" id="{0404288F-436D-24D0-FFC0-B5844777C54B}"/>
              </a:ext>
            </a:extLst>
          </p:cNvPr>
          <p:cNvSpPr>
            <a:spLocks noGrp="1"/>
          </p:cNvSpPr>
          <p:nvPr>
            <p:ph idx="1"/>
          </p:nvPr>
        </p:nvSpPr>
        <p:spPr>
          <a:xfrm>
            <a:off x="1103313" y="2052918"/>
            <a:ext cx="4281488" cy="4195481"/>
          </a:xfrm>
        </p:spPr>
        <p:txBody>
          <a:bodyPr/>
          <a:lstStyle/>
          <a:p>
            <a:r>
              <a:rPr lang="en-IN" b="1" i="0" dirty="0">
                <a:effectLst/>
                <a:latin typeface="Arial" panose="020B0604020202020204" pitchFamily="34" charset="0"/>
              </a:rPr>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a:t>
            </a:r>
            <a:endParaRPr lang="en-IN" b="1" dirty="0"/>
          </a:p>
        </p:txBody>
      </p:sp>
      <p:pic>
        <p:nvPicPr>
          <p:cNvPr id="5" name="Picture 4">
            <a:extLst>
              <a:ext uri="{FF2B5EF4-FFF2-40B4-BE49-F238E27FC236}">
                <a16:creationId xmlns:a16="http://schemas.microsoft.com/office/drawing/2014/main" id="{B27FFBB5-4658-789B-562F-7B5B32567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4801" y="1483359"/>
            <a:ext cx="6522719" cy="4765039"/>
          </a:xfrm>
          <a:prstGeom prst="rect">
            <a:avLst/>
          </a:prstGeom>
        </p:spPr>
      </p:pic>
    </p:spTree>
    <p:extLst>
      <p:ext uri="{BB962C8B-B14F-4D97-AF65-F5344CB8AC3E}">
        <p14:creationId xmlns:p14="http://schemas.microsoft.com/office/powerpoint/2010/main" val="398112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2149-FF63-0033-D4F6-85E562D9E476}"/>
              </a:ext>
            </a:extLst>
          </p:cNvPr>
          <p:cNvSpPr>
            <a:spLocks noGrp="1"/>
          </p:cNvSpPr>
          <p:nvPr>
            <p:ph type="title"/>
          </p:nvPr>
        </p:nvSpPr>
        <p:spPr/>
        <p:txBody>
          <a:bodyPr/>
          <a:lstStyle/>
          <a:p>
            <a:r>
              <a:rPr lang="en-IN" dirty="0">
                <a:latin typeface="Algerian" panose="04020705040A02060702" pitchFamily="82" charset="0"/>
              </a:rPr>
              <a:t>E-Commerce dashboard</a:t>
            </a:r>
            <a:br>
              <a:rPr lang="en-IN" dirty="0"/>
            </a:br>
            <a:endParaRPr lang="en-IN" dirty="0"/>
          </a:p>
        </p:txBody>
      </p:sp>
      <p:sp>
        <p:nvSpPr>
          <p:cNvPr id="3" name="Content Placeholder 2">
            <a:extLst>
              <a:ext uri="{FF2B5EF4-FFF2-40B4-BE49-F238E27FC236}">
                <a16:creationId xmlns:a16="http://schemas.microsoft.com/office/drawing/2014/main" id="{9D95A127-E6D6-5850-78D8-721BDF6B6F32}"/>
              </a:ext>
            </a:extLst>
          </p:cNvPr>
          <p:cNvSpPr>
            <a:spLocks noGrp="1"/>
          </p:cNvSpPr>
          <p:nvPr>
            <p:ph idx="1"/>
          </p:nvPr>
        </p:nvSpPr>
        <p:spPr>
          <a:xfrm>
            <a:off x="467361" y="1442720"/>
            <a:ext cx="2539999" cy="4805679"/>
          </a:xfrm>
        </p:spPr>
        <p:txBody>
          <a:bodyPr>
            <a:normAutofit/>
          </a:bodyPr>
          <a:lstStyle/>
          <a:p>
            <a:pPr marL="0" indent="0">
              <a:buNone/>
            </a:pPr>
            <a:r>
              <a:rPr lang="en-IN" dirty="0"/>
              <a:t>An ecommerce dashboard is a curated set of metrics, KPIs and other data that's designed to highlight, in the clearest possible way, trends, anomalies and information related to an online store that regularly warrants attention.</a:t>
            </a:r>
          </a:p>
        </p:txBody>
      </p:sp>
      <p:pic>
        <p:nvPicPr>
          <p:cNvPr id="4" name="Picture 3">
            <a:extLst>
              <a:ext uri="{FF2B5EF4-FFF2-40B4-BE49-F238E27FC236}">
                <a16:creationId xmlns:a16="http://schemas.microsoft.com/office/drawing/2014/main" id="{84EF51CD-7114-AB90-A2E2-A3D3D8FE53F9}"/>
              </a:ext>
            </a:extLst>
          </p:cNvPr>
          <p:cNvPicPr>
            <a:picLocks noChangeAspect="1"/>
          </p:cNvPicPr>
          <p:nvPr/>
        </p:nvPicPr>
        <p:blipFill>
          <a:blip r:embed="rId2"/>
          <a:stretch>
            <a:fillRect/>
          </a:stretch>
        </p:blipFill>
        <p:spPr>
          <a:xfrm>
            <a:off x="3186110" y="1442720"/>
            <a:ext cx="8883970" cy="4551679"/>
          </a:xfrm>
          <a:prstGeom prst="rect">
            <a:avLst/>
          </a:prstGeom>
        </p:spPr>
      </p:pic>
    </p:spTree>
    <p:extLst>
      <p:ext uri="{BB962C8B-B14F-4D97-AF65-F5344CB8AC3E}">
        <p14:creationId xmlns:p14="http://schemas.microsoft.com/office/powerpoint/2010/main" val="364052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F810-F10B-8166-18A9-D9C57F9C9093}"/>
              </a:ext>
            </a:extLst>
          </p:cNvPr>
          <p:cNvSpPr>
            <a:spLocks noGrp="1"/>
          </p:cNvSpPr>
          <p:nvPr>
            <p:ph type="title"/>
          </p:nvPr>
        </p:nvSpPr>
        <p:spPr/>
        <p:txBody>
          <a:bodyPr/>
          <a:lstStyle/>
          <a:p>
            <a:r>
              <a:rPr lang="en-IN" dirty="0">
                <a:latin typeface="Algerian" panose="04020705040A02060702" pitchFamily="82" charset="0"/>
              </a:rPr>
              <a:t>Used Tool for </a:t>
            </a:r>
            <a:r>
              <a:rPr lang="en-IN" dirty="0" err="1">
                <a:latin typeface="Algerian" panose="04020705040A02060702" pitchFamily="82" charset="0"/>
              </a:rPr>
              <a:t>DashBoard</a:t>
            </a:r>
            <a:br>
              <a:rPr lang="en-IN" dirty="0"/>
            </a:br>
            <a:endParaRPr lang="en-IN" dirty="0"/>
          </a:p>
        </p:txBody>
      </p:sp>
      <p:sp>
        <p:nvSpPr>
          <p:cNvPr id="3" name="Content Placeholder 2">
            <a:extLst>
              <a:ext uri="{FF2B5EF4-FFF2-40B4-BE49-F238E27FC236}">
                <a16:creationId xmlns:a16="http://schemas.microsoft.com/office/drawing/2014/main" id="{EFB558FC-4EC5-E3D5-3359-080D66FA9F64}"/>
              </a:ext>
            </a:extLst>
          </p:cNvPr>
          <p:cNvSpPr>
            <a:spLocks noGrp="1"/>
          </p:cNvSpPr>
          <p:nvPr>
            <p:ph idx="1"/>
          </p:nvPr>
        </p:nvSpPr>
        <p:spPr>
          <a:xfrm>
            <a:off x="645131" y="1554480"/>
            <a:ext cx="3418869" cy="4693919"/>
          </a:xfrm>
        </p:spPr>
        <p:txBody>
          <a:bodyPr/>
          <a:lstStyle/>
          <a:p>
            <a:pPr>
              <a:buFont typeface="Wingdings" panose="05000000000000000000" pitchFamily="2" charset="2"/>
              <a:buChar char="v"/>
            </a:pPr>
            <a:r>
              <a:rPr lang="en-IN" dirty="0"/>
              <a:t>Microsoft Excel</a:t>
            </a:r>
          </a:p>
          <a:p>
            <a:pPr marL="0" indent="0">
              <a:buNone/>
            </a:pPr>
            <a:r>
              <a:rPr lang="en-IN" dirty="0"/>
              <a:t>Microsoft Excel is a spreadsheet developed by Microsoft for Windows, macOS, Android and iOS. It features calculation or computation capabilities, graphing tools, pivot tables, and a macro programming language called Visual Basic for Applications. Excel forms part of the Microsoft Office suite of software</a:t>
            </a:r>
          </a:p>
        </p:txBody>
      </p:sp>
      <p:pic>
        <p:nvPicPr>
          <p:cNvPr id="4" name="Picture 3">
            <a:extLst>
              <a:ext uri="{FF2B5EF4-FFF2-40B4-BE49-F238E27FC236}">
                <a16:creationId xmlns:a16="http://schemas.microsoft.com/office/drawing/2014/main" id="{1230C36E-4C70-16AB-5F6D-17CF5FF8606A}"/>
              </a:ext>
            </a:extLst>
          </p:cNvPr>
          <p:cNvPicPr>
            <a:picLocks noChangeAspect="1"/>
          </p:cNvPicPr>
          <p:nvPr/>
        </p:nvPicPr>
        <p:blipFill>
          <a:blip r:embed="rId2"/>
          <a:stretch>
            <a:fillRect/>
          </a:stretch>
        </p:blipFill>
        <p:spPr>
          <a:xfrm>
            <a:off x="4236720" y="1320800"/>
            <a:ext cx="7579360" cy="4846637"/>
          </a:xfrm>
          <a:prstGeom prst="rect">
            <a:avLst/>
          </a:prstGeom>
        </p:spPr>
      </p:pic>
    </p:spTree>
    <p:extLst>
      <p:ext uri="{BB962C8B-B14F-4D97-AF65-F5344CB8AC3E}">
        <p14:creationId xmlns:p14="http://schemas.microsoft.com/office/powerpoint/2010/main" val="88654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5C54-C756-A9D6-D51F-6DF1559A2E6C}"/>
              </a:ext>
            </a:extLst>
          </p:cNvPr>
          <p:cNvSpPr>
            <a:spLocks noGrp="1"/>
          </p:cNvSpPr>
          <p:nvPr>
            <p:ph type="title"/>
          </p:nvPr>
        </p:nvSpPr>
        <p:spPr/>
        <p:txBody>
          <a:bodyPr/>
          <a:lstStyle/>
          <a:p>
            <a:r>
              <a:rPr lang="en-IN" dirty="0">
                <a:latin typeface="Algerian" panose="04020705040A02060702" pitchFamily="82" charset="0"/>
              </a:rPr>
              <a:t>KPI of E-Commerce Dashboard</a:t>
            </a:r>
            <a:br>
              <a:rPr lang="en-IN" dirty="0"/>
            </a:br>
            <a:endParaRPr lang="en-IN" dirty="0"/>
          </a:p>
        </p:txBody>
      </p:sp>
      <p:sp>
        <p:nvSpPr>
          <p:cNvPr id="3" name="Content Placeholder 2">
            <a:extLst>
              <a:ext uri="{FF2B5EF4-FFF2-40B4-BE49-F238E27FC236}">
                <a16:creationId xmlns:a16="http://schemas.microsoft.com/office/drawing/2014/main" id="{504D2B86-7F77-E5DA-046D-A52069A87FF2}"/>
              </a:ext>
            </a:extLst>
          </p:cNvPr>
          <p:cNvSpPr>
            <a:spLocks noGrp="1"/>
          </p:cNvSpPr>
          <p:nvPr>
            <p:ph idx="1"/>
          </p:nvPr>
        </p:nvSpPr>
        <p:spPr>
          <a:xfrm>
            <a:off x="1103313" y="2052918"/>
            <a:ext cx="3692207" cy="4195481"/>
          </a:xfrm>
        </p:spPr>
        <p:txBody>
          <a:bodyPr/>
          <a:lstStyle/>
          <a:p>
            <a:r>
              <a:rPr lang="en-IN" b="0" i="0" dirty="0">
                <a:effectLst/>
                <a:latin typeface="arial" panose="020B0604020202020204" pitchFamily="34" charset="0"/>
              </a:rPr>
              <a:t>A dashboard in eCommerce is a collection of key performance indicators (KPIs) that allow business owners and managers to track the progress of their online stores. By having access to this data, they can make informed decisions about what changes need to be made in order to improve their business.</a:t>
            </a:r>
            <a:endParaRPr lang="en-IN" dirty="0"/>
          </a:p>
        </p:txBody>
      </p:sp>
      <p:pic>
        <p:nvPicPr>
          <p:cNvPr id="4" name="Picture 3">
            <a:extLst>
              <a:ext uri="{FF2B5EF4-FFF2-40B4-BE49-F238E27FC236}">
                <a16:creationId xmlns:a16="http://schemas.microsoft.com/office/drawing/2014/main" id="{9317F798-BB4D-51EE-65EF-6752ED5F7670}"/>
              </a:ext>
            </a:extLst>
          </p:cNvPr>
          <p:cNvPicPr>
            <a:picLocks noChangeAspect="1"/>
          </p:cNvPicPr>
          <p:nvPr/>
        </p:nvPicPr>
        <p:blipFill>
          <a:blip r:embed="rId2"/>
          <a:stretch>
            <a:fillRect/>
          </a:stretch>
        </p:blipFill>
        <p:spPr>
          <a:xfrm>
            <a:off x="5252720" y="1666240"/>
            <a:ext cx="6939280" cy="4778036"/>
          </a:xfrm>
          <a:prstGeom prst="rect">
            <a:avLst/>
          </a:prstGeom>
        </p:spPr>
      </p:pic>
    </p:spTree>
    <p:extLst>
      <p:ext uri="{BB962C8B-B14F-4D97-AF65-F5344CB8AC3E}">
        <p14:creationId xmlns:p14="http://schemas.microsoft.com/office/powerpoint/2010/main" val="153117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8CB-6B6F-7AB9-89E4-588DAD1F01EB}"/>
              </a:ext>
            </a:extLst>
          </p:cNvPr>
          <p:cNvSpPr>
            <a:spLocks noGrp="1"/>
          </p:cNvSpPr>
          <p:nvPr>
            <p:ph type="title"/>
          </p:nvPr>
        </p:nvSpPr>
        <p:spPr>
          <a:xfrm flipH="1">
            <a:off x="14071599" y="4602480"/>
            <a:ext cx="406400" cy="174900"/>
          </a:xfrm>
        </p:spPr>
        <p:txBody>
          <a:bodyPr/>
          <a:lstStyle/>
          <a:p>
            <a:endParaRPr lang="en-IN" dirty="0"/>
          </a:p>
        </p:txBody>
      </p:sp>
      <p:sp>
        <p:nvSpPr>
          <p:cNvPr id="3" name="Text Placeholder 2">
            <a:extLst>
              <a:ext uri="{FF2B5EF4-FFF2-40B4-BE49-F238E27FC236}">
                <a16:creationId xmlns:a16="http://schemas.microsoft.com/office/drawing/2014/main" id="{EAD00746-E700-1B4D-4E33-D40DC9FBE478}"/>
              </a:ext>
            </a:extLst>
          </p:cNvPr>
          <p:cNvSpPr>
            <a:spLocks noGrp="1"/>
          </p:cNvSpPr>
          <p:nvPr>
            <p:ph type="body" idx="1"/>
          </p:nvPr>
        </p:nvSpPr>
        <p:spPr>
          <a:xfrm>
            <a:off x="1351280" y="680721"/>
            <a:ext cx="8930640" cy="833120"/>
          </a:xfrm>
        </p:spPr>
        <p:txBody>
          <a:bodyPr/>
          <a:lstStyle/>
          <a:p>
            <a:r>
              <a:rPr lang="en-IN" dirty="0">
                <a:latin typeface="Algerian" panose="04020705040A02060702" pitchFamily="82" charset="0"/>
              </a:rPr>
              <a:t>1. KPI of E-Commerce Dashboard </a:t>
            </a:r>
          </a:p>
          <a:p>
            <a:endParaRPr lang="en-IN" dirty="0"/>
          </a:p>
        </p:txBody>
      </p:sp>
      <p:graphicFrame>
        <p:nvGraphicFramePr>
          <p:cNvPr id="4" name="Chart 3">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231087436"/>
              </p:ext>
            </p:extLst>
          </p:nvPr>
        </p:nvGraphicFramePr>
        <p:xfrm>
          <a:off x="1774325" y="2733040"/>
          <a:ext cx="6570710" cy="17576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8597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8CB-6B6F-7AB9-89E4-588DAD1F01EB}"/>
              </a:ext>
            </a:extLst>
          </p:cNvPr>
          <p:cNvSpPr>
            <a:spLocks noGrp="1"/>
          </p:cNvSpPr>
          <p:nvPr>
            <p:ph type="title"/>
          </p:nvPr>
        </p:nvSpPr>
        <p:spPr>
          <a:xfrm flipH="1">
            <a:off x="14071599" y="4602480"/>
            <a:ext cx="406400" cy="174900"/>
          </a:xfrm>
        </p:spPr>
        <p:txBody>
          <a:bodyPr/>
          <a:lstStyle/>
          <a:p>
            <a:endParaRPr lang="en-IN" dirty="0"/>
          </a:p>
        </p:txBody>
      </p:sp>
      <p:sp>
        <p:nvSpPr>
          <p:cNvPr id="3" name="Text Placeholder 2">
            <a:extLst>
              <a:ext uri="{FF2B5EF4-FFF2-40B4-BE49-F238E27FC236}">
                <a16:creationId xmlns:a16="http://schemas.microsoft.com/office/drawing/2014/main" id="{EAD00746-E700-1B4D-4E33-D40DC9FBE478}"/>
              </a:ext>
            </a:extLst>
          </p:cNvPr>
          <p:cNvSpPr>
            <a:spLocks noGrp="1"/>
          </p:cNvSpPr>
          <p:nvPr>
            <p:ph type="body" idx="1"/>
          </p:nvPr>
        </p:nvSpPr>
        <p:spPr>
          <a:xfrm>
            <a:off x="1351280" y="680721"/>
            <a:ext cx="8930640" cy="833120"/>
          </a:xfrm>
        </p:spPr>
        <p:txBody>
          <a:bodyPr/>
          <a:lstStyle/>
          <a:p>
            <a:r>
              <a:rPr lang="en-IN" dirty="0">
                <a:latin typeface="Algerian" panose="04020705040A02060702" pitchFamily="82" charset="0"/>
              </a:rPr>
              <a:t>2. KPI of E-Commerce Dashboard </a:t>
            </a:r>
          </a:p>
          <a:p>
            <a:endParaRPr lang="en-IN" dirty="0"/>
          </a:p>
        </p:txBody>
      </p:sp>
      <p:pic>
        <p:nvPicPr>
          <p:cNvPr id="5" name="Picture 4">
            <a:extLst>
              <a:ext uri="{FF2B5EF4-FFF2-40B4-BE49-F238E27FC236}">
                <a16:creationId xmlns:a16="http://schemas.microsoft.com/office/drawing/2014/main" id="{D7AF2A77-E2CB-B21D-AD40-6F2437C8A27A}"/>
              </a:ext>
            </a:extLst>
          </p:cNvPr>
          <p:cNvPicPr>
            <a:picLocks noChangeAspect="1"/>
          </p:cNvPicPr>
          <p:nvPr/>
        </p:nvPicPr>
        <p:blipFill>
          <a:blip r:embed="rId2"/>
          <a:stretch>
            <a:fillRect/>
          </a:stretch>
        </p:blipFill>
        <p:spPr>
          <a:xfrm>
            <a:off x="1201592" y="1987171"/>
            <a:ext cx="7736495" cy="2883658"/>
          </a:xfrm>
          <a:prstGeom prst="rect">
            <a:avLst/>
          </a:prstGeom>
        </p:spPr>
      </p:pic>
    </p:spTree>
    <p:extLst>
      <p:ext uri="{BB962C8B-B14F-4D97-AF65-F5344CB8AC3E}">
        <p14:creationId xmlns:p14="http://schemas.microsoft.com/office/powerpoint/2010/main" val="88496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08CB-6B6F-7AB9-89E4-588DAD1F01EB}"/>
              </a:ext>
            </a:extLst>
          </p:cNvPr>
          <p:cNvSpPr>
            <a:spLocks noGrp="1"/>
          </p:cNvSpPr>
          <p:nvPr>
            <p:ph type="title"/>
          </p:nvPr>
        </p:nvSpPr>
        <p:spPr>
          <a:xfrm flipH="1">
            <a:off x="14071599" y="4602480"/>
            <a:ext cx="406400" cy="174900"/>
          </a:xfrm>
        </p:spPr>
        <p:txBody>
          <a:bodyPr/>
          <a:lstStyle/>
          <a:p>
            <a:endParaRPr lang="en-IN" dirty="0"/>
          </a:p>
        </p:txBody>
      </p:sp>
      <p:sp>
        <p:nvSpPr>
          <p:cNvPr id="3" name="Text Placeholder 2">
            <a:extLst>
              <a:ext uri="{FF2B5EF4-FFF2-40B4-BE49-F238E27FC236}">
                <a16:creationId xmlns:a16="http://schemas.microsoft.com/office/drawing/2014/main" id="{EAD00746-E700-1B4D-4E33-D40DC9FBE478}"/>
              </a:ext>
            </a:extLst>
          </p:cNvPr>
          <p:cNvSpPr>
            <a:spLocks noGrp="1"/>
          </p:cNvSpPr>
          <p:nvPr>
            <p:ph type="body" idx="1"/>
          </p:nvPr>
        </p:nvSpPr>
        <p:spPr>
          <a:xfrm>
            <a:off x="1351280" y="680721"/>
            <a:ext cx="8930640" cy="833120"/>
          </a:xfrm>
        </p:spPr>
        <p:txBody>
          <a:bodyPr/>
          <a:lstStyle/>
          <a:p>
            <a:r>
              <a:rPr lang="en-IN" dirty="0">
                <a:latin typeface="Algerian" panose="04020705040A02060702" pitchFamily="82" charset="0"/>
              </a:rPr>
              <a:t>3. KPI of E-Commerce Dashboard </a:t>
            </a:r>
          </a:p>
          <a:p>
            <a:endParaRPr lang="en-IN" dirty="0"/>
          </a:p>
        </p:txBody>
      </p:sp>
      <p:pic>
        <p:nvPicPr>
          <p:cNvPr id="4" name="Picture 3">
            <a:extLst>
              <a:ext uri="{FF2B5EF4-FFF2-40B4-BE49-F238E27FC236}">
                <a16:creationId xmlns:a16="http://schemas.microsoft.com/office/drawing/2014/main" id="{0E81302A-D7B5-E5CF-45CB-82143D6948AE}"/>
              </a:ext>
            </a:extLst>
          </p:cNvPr>
          <p:cNvPicPr>
            <a:picLocks noChangeAspect="1"/>
          </p:cNvPicPr>
          <p:nvPr/>
        </p:nvPicPr>
        <p:blipFill>
          <a:blip r:embed="rId2"/>
          <a:stretch>
            <a:fillRect/>
          </a:stretch>
        </p:blipFill>
        <p:spPr>
          <a:xfrm>
            <a:off x="1740030" y="1993267"/>
            <a:ext cx="8711939" cy="2871465"/>
          </a:xfrm>
          <a:prstGeom prst="rect">
            <a:avLst/>
          </a:prstGeom>
        </p:spPr>
      </p:pic>
    </p:spTree>
    <p:extLst>
      <p:ext uri="{BB962C8B-B14F-4D97-AF65-F5344CB8AC3E}">
        <p14:creationId xmlns:p14="http://schemas.microsoft.com/office/powerpoint/2010/main" val="923344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TotalTime>
  <Words>265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Arial</vt:lpstr>
      <vt:lpstr>Century Gothic</vt:lpstr>
      <vt:lpstr>Wingdings</vt:lpstr>
      <vt:lpstr>Wingdings 3</vt:lpstr>
      <vt:lpstr>Ion</vt:lpstr>
      <vt:lpstr>Amazon Dashboard</vt:lpstr>
      <vt:lpstr>Content</vt:lpstr>
      <vt:lpstr>E-Commerce </vt:lpstr>
      <vt:lpstr>E-Commerce dashboard </vt:lpstr>
      <vt:lpstr>Used Tool for DashBoard </vt:lpstr>
      <vt:lpstr>KPI of E-Commerce Dashboard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Dashboard</dc:title>
  <dc:creator>mailtojay97@gmail.com</dc:creator>
  <cp:lastModifiedBy>mailtojay97@gmail.com</cp:lastModifiedBy>
  <cp:revision>2</cp:revision>
  <dcterms:created xsi:type="dcterms:W3CDTF">2022-11-27T12:12:51Z</dcterms:created>
  <dcterms:modified xsi:type="dcterms:W3CDTF">2022-12-10T08:25:13Z</dcterms:modified>
</cp:coreProperties>
</file>