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273" r:id="rId40"/>
    <p:sldId id="274" r:id="rId41"/>
    <p:sldId id="275" r:id="rId42"/>
    <p:sldId id="276" r:id="rId4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" charset="1" panose="02000000000000000000"/>
      <p:regular r:id="rId10"/>
    </p:embeddedFont>
    <p:embeddedFont>
      <p:font typeface="Roboto Bold" charset="1" panose="02000000000000000000"/>
      <p:regular r:id="rId11"/>
    </p:embeddedFont>
    <p:embeddedFont>
      <p:font typeface="Roboto Italics" charset="1" panose="02000000000000000000"/>
      <p:regular r:id="rId12"/>
    </p:embeddedFont>
    <p:embeddedFont>
      <p:font typeface="Roboto Bold Italics" charset="1" panose="02000000000000000000"/>
      <p:regular r:id="rId13"/>
    </p:embeddedFont>
    <p:embeddedFont>
      <p:font typeface="Dosis Extra Bold" charset="1" panose="02010903020202060003"/>
      <p:regular r:id="rId14"/>
    </p:embeddedFont>
    <p:embeddedFont>
      <p:font typeface="Open Sauce" charset="1" panose="00000500000000000000"/>
      <p:regular r:id="rId15"/>
    </p:embeddedFont>
    <p:embeddedFont>
      <p:font typeface="Open Sauce Bold" charset="1" panose="00000800000000000000"/>
      <p:regular r:id="rId16"/>
    </p:embeddedFont>
    <p:embeddedFont>
      <p:font typeface="Open Sauce Italics" charset="1" panose="00000500000000000000"/>
      <p:regular r:id="rId17"/>
    </p:embeddedFont>
    <p:embeddedFont>
      <p:font typeface="Open Sauce Bold Italics" charset="1" panose="00000800000000000000"/>
      <p:regular r:id="rId18"/>
    </p:embeddedFont>
    <p:embeddedFont>
      <p:font typeface="Canva Sans" charset="1" panose="020B0503030501040103"/>
      <p:regular r:id="rId19"/>
    </p:embeddedFont>
    <p:embeddedFont>
      <p:font typeface="Canva Sans Bold" charset="1" panose="020B0803030501040103"/>
      <p:regular r:id="rId20"/>
    </p:embeddedFont>
    <p:embeddedFont>
      <p:font typeface="Canva Sans Italics" charset="1" panose="020B0503030501040103"/>
      <p:regular r:id="rId21"/>
    </p:embeddedFont>
    <p:embeddedFont>
      <p:font typeface="Canva Sans Bold Italics" charset="1" panose="020B08030305010401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30" Target="slides/slide8.xml" Type="http://schemas.openxmlformats.org/officeDocument/2006/relationships/slide"/><Relationship Id="rId31" Target="slides/slide9.xml" Type="http://schemas.openxmlformats.org/officeDocument/2006/relationships/slide"/><Relationship Id="rId32" Target="slides/slide10.xml" Type="http://schemas.openxmlformats.org/officeDocument/2006/relationships/slide"/><Relationship Id="rId33" Target="slides/slide11.xml" Type="http://schemas.openxmlformats.org/officeDocument/2006/relationships/slide"/><Relationship Id="rId34" Target="slides/slide12.xml" Type="http://schemas.openxmlformats.org/officeDocument/2006/relationships/slide"/><Relationship Id="rId35" Target="slides/slide13.xml" Type="http://schemas.openxmlformats.org/officeDocument/2006/relationships/slide"/><Relationship Id="rId36" Target="slides/slide14.xml" Type="http://schemas.openxmlformats.org/officeDocument/2006/relationships/slide"/><Relationship Id="rId37" Target="slides/slide15.xml" Type="http://schemas.openxmlformats.org/officeDocument/2006/relationships/slide"/><Relationship Id="rId38" Target="slides/slide16.xml" Type="http://schemas.openxmlformats.org/officeDocument/2006/relationships/slide"/><Relationship Id="rId39" Target="slides/slide17.xml" Type="http://schemas.openxmlformats.org/officeDocument/2006/relationships/slide"/><Relationship Id="rId4" Target="theme/theme1.xml" Type="http://schemas.openxmlformats.org/officeDocument/2006/relationships/theme"/><Relationship Id="rId40" Target="slides/slide18.xml" Type="http://schemas.openxmlformats.org/officeDocument/2006/relationships/slide"/><Relationship Id="rId41" Target="slides/slide19.xml" Type="http://schemas.openxmlformats.org/officeDocument/2006/relationships/slide"/><Relationship Id="rId42" Target="slides/slide20.xml" Type="http://schemas.openxmlformats.org/officeDocument/2006/relationships/slide"/><Relationship Id="rId43" Target="slides/slide21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144000" cy="10287000"/>
            <a:chOff x="0" y="0"/>
            <a:chExt cx="2408296" cy="2709333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5A7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920945" y="8455649"/>
            <a:ext cx="1338355" cy="802651"/>
            <a:chOff x="0" y="0"/>
            <a:chExt cx="1784474" cy="1070201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784474" cy="1070201"/>
              <a:chOff x="0" y="0"/>
              <a:chExt cx="352489" cy="21139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>
                <a:off x="0" y="0"/>
                <a:ext cx="352489" cy="211398"/>
              </a:xfrm>
              <a:custGeom>
                <a:avLst/>
                <a:gdLst/>
                <a:ahLst/>
                <a:cxnLst/>
                <a:rect r="r" b="b" t="t" l="l"/>
                <a:pathLst>
                  <a:path h="211398" w="352489">
                    <a:moveTo>
                      <a:pt x="105699" y="0"/>
                    </a:moveTo>
                    <a:lnTo>
                      <a:pt x="246790" y="0"/>
                    </a:lnTo>
                    <a:cubicBezTo>
                      <a:pt x="305166" y="0"/>
                      <a:pt x="352489" y="47323"/>
                      <a:pt x="352489" y="105699"/>
                    </a:cubicBezTo>
                    <a:lnTo>
                      <a:pt x="352489" y="105699"/>
                    </a:lnTo>
                    <a:cubicBezTo>
                      <a:pt x="352489" y="133732"/>
                      <a:pt x="341353" y="160617"/>
                      <a:pt x="321530" y="180439"/>
                    </a:cubicBezTo>
                    <a:cubicBezTo>
                      <a:pt x="301708" y="200262"/>
                      <a:pt x="274823" y="211398"/>
                      <a:pt x="246790" y="211398"/>
                    </a:cubicBezTo>
                    <a:lnTo>
                      <a:pt x="105699" y="211398"/>
                    </a:lnTo>
                    <a:cubicBezTo>
                      <a:pt x="77666" y="211398"/>
                      <a:pt x="50781" y="200262"/>
                      <a:pt x="30958" y="180439"/>
                    </a:cubicBezTo>
                    <a:cubicBezTo>
                      <a:pt x="11136" y="160617"/>
                      <a:pt x="0" y="133732"/>
                      <a:pt x="0" y="105699"/>
                    </a:cubicBezTo>
                    <a:lnTo>
                      <a:pt x="0" y="105699"/>
                    </a:lnTo>
                    <a:cubicBezTo>
                      <a:pt x="0" y="77666"/>
                      <a:pt x="11136" y="50781"/>
                      <a:pt x="30958" y="30958"/>
                    </a:cubicBezTo>
                    <a:cubicBezTo>
                      <a:pt x="50781" y="11136"/>
                      <a:pt x="77666" y="0"/>
                      <a:pt x="105699" y="0"/>
                    </a:cubicBezTo>
                    <a:close/>
                  </a:path>
                </a:pathLst>
              </a:custGeom>
              <a:solidFill>
                <a:srgbClr val="14110F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AutoShape 9" id="9"/>
            <p:cNvSpPr/>
            <p:nvPr/>
          </p:nvSpPr>
          <p:spPr>
            <a:xfrm rot="0">
              <a:off x="393198" y="503351"/>
              <a:ext cx="998079" cy="0"/>
            </a:xfrm>
            <a:prstGeom prst="line">
              <a:avLst/>
            </a:prstGeom>
            <a:ln cap="flat" w="63500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402875" y="2140560"/>
            <a:ext cx="6626251" cy="4963664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568349" y="497153"/>
            <a:ext cx="6762397" cy="5230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869"/>
              </a:lnSpc>
            </a:pPr>
            <a:r>
              <a:rPr lang="en-US" sz="10669">
                <a:solidFill>
                  <a:srgbClr val="14110F"/>
                </a:solidFill>
                <a:latin typeface="Dosis Extra Bold"/>
              </a:rPr>
              <a:t>Dholakpur</a:t>
            </a:r>
          </a:p>
          <a:p>
            <a:pPr algn="ctr">
              <a:lnSpc>
                <a:spcPts val="13869"/>
              </a:lnSpc>
            </a:pPr>
            <a:r>
              <a:rPr lang="en-US" sz="10669">
                <a:solidFill>
                  <a:srgbClr val="14110F"/>
                </a:solidFill>
                <a:latin typeface="Dosis Extra Bold"/>
              </a:rPr>
              <a:t> Vishwa Vidyalaya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6613052"/>
            <a:ext cx="756136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4110F"/>
                </a:solidFill>
                <a:latin typeface="Canva Sans Bold"/>
              </a:rPr>
              <a:t>A story of Our Students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593232"/>
            <a:ext cx="18288000" cy="2693768"/>
            <a:chOff x="0" y="0"/>
            <a:chExt cx="4816593" cy="70947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4816592" cy="709470"/>
            </a:xfrm>
            <a:custGeom>
              <a:avLst/>
              <a:gdLst/>
              <a:ahLst/>
              <a:cxnLst/>
              <a:rect r="r" b="b" t="t" l="l"/>
              <a:pathLst>
                <a:path h="70947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709470"/>
                  </a:lnTo>
                  <a:lnTo>
                    <a:pt x="0" y="709470"/>
                  </a:lnTo>
                  <a:close/>
                </a:path>
              </a:pathLst>
            </a:custGeom>
            <a:solidFill>
              <a:srgbClr val="F5A7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020774" y="269610"/>
            <a:ext cx="11731316" cy="7020069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6522098" y="8064499"/>
            <a:ext cx="5853410" cy="1193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Canva Sans Bold"/>
              </a:rPr>
              <a:t>Writing Score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593232"/>
            <a:ext cx="18288000" cy="2693768"/>
            <a:chOff x="0" y="0"/>
            <a:chExt cx="4816593" cy="70947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4816592" cy="709470"/>
            </a:xfrm>
            <a:custGeom>
              <a:avLst/>
              <a:gdLst/>
              <a:ahLst/>
              <a:cxnLst/>
              <a:rect r="r" b="b" t="t" l="l"/>
              <a:pathLst>
                <a:path h="70947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709470"/>
                  </a:lnTo>
                  <a:lnTo>
                    <a:pt x="0" y="709470"/>
                  </a:lnTo>
                  <a:close/>
                </a:path>
              </a:pathLst>
            </a:custGeom>
            <a:solidFill>
              <a:srgbClr val="F5A7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2799" r="0" b="1852"/>
          <a:stretch>
            <a:fillRect/>
          </a:stretch>
        </p:blipFill>
        <p:spPr>
          <a:xfrm flipH="false" flipV="false" rot="0">
            <a:off x="213732" y="488217"/>
            <a:ext cx="18074268" cy="6794418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794154" y="8352155"/>
            <a:ext cx="16913423" cy="979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9"/>
              </a:lnSpc>
            </a:pPr>
            <a:r>
              <a:rPr lang="en-US" sz="5699">
                <a:solidFill>
                  <a:srgbClr val="000000"/>
                </a:solidFill>
                <a:latin typeface="Canva Sans Bold"/>
              </a:rPr>
              <a:t>Scores of Students Based on Their Ethnic Group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39649" y="5561"/>
            <a:ext cx="7746130" cy="513793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513170" y="0"/>
            <a:ext cx="7746130" cy="513793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539649" y="5149061"/>
            <a:ext cx="7746130" cy="5137939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9820032" y="5737602"/>
            <a:ext cx="7439268" cy="3520698"/>
            <a:chOff x="0" y="0"/>
            <a:chExt cx="1959314" cy="927262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1959314" cy="927262"/>
            </a:xfrm>
            <a:custGeom>
              <a:avLst/>
              <a:gdLst/>
              <a:ahLst/>
              <a:cxnLst/>
              <a:rect r="r" b="b" t="t" l="l"/>
              <a:pathLst>
                <a:path h="927262" w="1959314">
                  <a:moveTo>
                    <a:pt x="53075" y="0"/>
                  </a:moveTo>
                  <a:lnTo>
                    <a:pt x="1906239" y="0"/>
                  </a:lnTo>
                  <a:cubicBezTo>
                    <a:pt x="1935551" y="0"/>
                    <a:pt x="1959314" y="23762"/>
                    <a:pt x="1959314" y="53075"/>
                  </a:cubicBezTo>
                  <a:lnTo>
                    <a:pt x="1959314" y="874187"/>
                  </a:lnTo>
                  <a:cubicBezTo>
                    <a:pt x="1959314" y="888264"/>
                    <a:pt x="1953722" y="901763"/>
                    <a:pt x="1943768" y="911717"/>
                  </a:cubicBezTo>
                  <a:cubicBezTo>
                    <a:pt x="1933815" y="921670"/>
                    <a:pt x="1920315" y="927262"/>
                    <a:pt x="1906239" y="927262"/>
                  </a:cubicBezTo>
                  <a:lnTo>
                    <a:pt x="53075" y="927262"/>
                  </a:lnTo>
                  <a:cubicBezTo>
                    <a:pt x="38999" y="927262"/>
                    <a:pt x="25499" y="921670"/>
                    <a:pt x="15545" y="911717"/>
                  </a:cubicBezTo>
                  <a:cubicBezTo>
                    <a:pt x="5592" y="901763"/>
                    <a:pt x="0" y="888264"/>
                    <a:pt x="0" y="874187"/>
                  </a:cubicBezTo>
                  <a:lnTo>
                    <a:pt x="0" y="53075"/>
                  </a:lnTo>
                  <a:cubicBezTo>
                    <a:pt x="0" y="38999"/>
                    <a:pt x="5592" y="25499"/>
                    <a:pt x="15545" y="15545"/>
                  </a:cubicBezTo>
                  <a:cubicBezTo>
                    <a:pt x="25499" y="5592"/>
                    <a:pt x="38999" y="0"/>
                    <a:pt x="53075" y="0"/>
                  </a:cubicBezTo>
                  <a:close/>
                </a:path>
              </a:pathLst>
            </a:custGeom>
            <a:solidFill>
              <a:srgbClr val="2B324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00"/>
                </a:lnSpc>
              </a:pPr>
              <a:r>
                <a:rPr lang="en-US" sz="5000">
                  <a:solidFill>
                    <a:srgbClr val="FFFFFF"/>
                  </a:solidFill>
                  <a:latin typeface="Open Sauce"/>
                </a:rPr>
                <a:t>Histograms of Score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906" r="0" b="906"/>
          <a:stretch>
            <a:fillRect/>
          </a:stretch>
        </p:blipFill>
        <p:spPr>
          <a:xfrm flipH="false" flipV="false" rot="0">
            <a:off x="6336864" y="0"/>
            <a:ext cx="11951136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0" y="0"/>
            <a:ext cx="5978630" cy="10287000"/>
            <a:chOff x="0" y="0"/>
            <a:chExt cx="1574619" cy="2709333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0" y="0"/>
              <a:ext cx="1574619" cy="2709333"/>
            </a:xfrm>
            <a:custGeom>
              <a:avLst/>
              <a:gdLst/>
              <a:ahLst/>
              <a:cxnLst/>
              <a:rect r="r" b="b" t="t" l="l"/>
              <a:pathLst>
                <a:path h="2709333" w="1574619">
                  <a:moveTo>
                    <a:pt x="0" y="0"/>
                  </a:moveTo>
                  <a:lnTo>
                    <a:pt x="1574619" y="0"/>
                  </a:lnTo>
                  <a:lnTo>
                    <a:pt x="157461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5A7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19073" y="2980601"/>
            <a:ext cx="5465095" cy="4180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07"/>
              </a:lnSpc>
            </a:pPr>
            <a:r>
              <a:rPr lang="en-US" sz="5933">
                <a:solidFill>
                  <a:srgbClr val="000000"/>
                </a:solidFill>
                <a:latin typeface="Canva Sans Bold"/>
              </a:rPr>
              <a:t>Marks of the </a:t>
            </a:r>
          </a:p>
          <a:p>
            <a:pPr algn="ctr">
              <a:lnSpc>
                <a:spcPts val="8307"/>
              </a:lnSpc>
            </a:pPr>
            <a:r>
              <a:rPr lang="en-US" sz="5933">
                <a:solidFill>
                  <a:srgbClr val="000000"/>
                </a:solidFill>
                <a:latin typeface="Canva Sans Bold"/>
              </a:rPr>
              <a:t>Students </a:t>
            </a:r>
          </a:p>
          <a:p>
            <a:pPr algn="ctr">
              <a:lnSpc>
                <a:spcPts val="8307"/>
              </a:lnSpc>
            </a:pPr>
            <a:r>
              <a:rPr lang="en-US" sz="5933">
                <a:solidFill>
                  <a:srgbClr val="000000"/>
                </a:solidFill>
                <a:latin typeface="Canva Sans Bold"/>
              </a:rPr>
              <a:t>based on thier </a:t>
            </a:r>
          </a:p>
          <a:p>
            <a:pPr algn="ctr">
              <a:lnSpc>
                <a:spcPts val="8307"/>
              </a:lnSpc>
            </a:pPr>
            <a:r>
              <a:rPr lang="en-US" sz="5933">
                <a:solidFill>
                  <a:srgbClr val="000000"/>
                </a:solidFill>
                <a:latin typeface="Canva Sans Bold"/>
              </a:rPr>
              <a:t>Gender Split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978630" cy="10287000"/>
            <a:chOff x="0" y="0"/>
            <a:chExt cx="1574619" cy="2709333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1574619" cy="2709333"/>
            </a:xfrm>
            <a:custGeom>
              <a:avLst/>
              <a:gdLst/>
              <a:ahLst/>
              <a:cxnLst/>
              <a:rect r="r" b="b" t="t" l="l"/>
              <a:pathLst>
                <a:path h="2709333" w="1574619">
                  <a:moveTo>
                    <a:pt x="0" y="0"/>
                  </a:moveTo>
                  <a:lnTo>
                    <a:pt x="1574619" y="0"/>
                  </a:lnTo>
                  <a:lnTo>
                    <a:pt x="157461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5A7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167482" y="0"/>
            <a:ext cx="12120518" cy="102870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35143" y="2980601"/>
            <a:ext cx="5832956" cy="4180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07"/>
              </a:lnSpc>
            </a:pPr>
            <a:r>
              <a:rPr lang="en-US" sz="5933">
                <a:solidFill>
                  <a:srgbClr val="000000"/>
                </a:solidFill>
                <a:latin typeface="Canva Sans Bold"/>
              </a:rPr>
              <a:t>Marks of the </a:t>
            </a:r>
          </a:p>
          <a:p>
            <a:pPr algn="ctr">
              <a:lnSpc>
                <a:spcPts val="8307"/>
              </a:lnSpc>
            </a:pPr>
            <a:r>
              <a:rPr lang="en-US" sz="5933">
                <a:solidFill>
                  <a:srgbClr val="000000"/>
                </a:solidFill>
                <a:latin typeface="Canva Sans Bold"/>
              </a:rPr>
              <a:t>Students </a:t>
            </a:r>
          </a:p>
          <a:p>
            <a:pPr algn="ctr">
              <a:lnSpc>
                <a:spcPts val="8307"/>
              </a:lnSpc>
            </a:pPr>
            <a:r>
              <a:rPr lang="en-US" sz="5933">
                <a:solidFill>
                  <a:srgbClr val="000000"/>
                </a:solidFill>
                <a:latin typeface="Canva Sans Bold"/>
              </a:rPr>
              <a:t>based on thier </a:t>
            </a:r>
          </a:p>
          <a:p>
            <a:pPr algn="ctr">
              <a:lnSpc>
                <a:spcPts val="8307"/>
              </a:lnSpc>
            </a:pPr>
            <a:r>
              <a:rPr lang="en-US" sz="5933">
                <a:solidFill>
                  <a:srgbClr val="000000"/>
                </a:solidFill>
                <a:latin typeface="Canva Sans Bold"/>
              </a:rPr>
              <a:t>Sports Practice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978630" cy="10287000"/>
            <a:chOff x="0" y="0"/>
            <a:chExt cx="1574619" cy="2709333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1574619" cy="2709333"/>
            </a:xfrm>
            <a:custGeom>
              <a:avLst/>
              <a:gdLst/>
              <a:ahLst/>
              <a:cxnLst/>
              <a:rect r="r" b="b" t="t" l="l"/>
              <a:pathLst>
                <a:path h="2709333" w="1574619">
                  <a:moveTo>
                    <a:pt x="0" y="0"/>
                  </a:moveTo>
                  <a:lnTo>
                    <a:pt x="1574619" y="0"/>
                  </a:lnTo>
                  <a:lnTo>
                    <a:pt x="157461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5A7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978630" y="-12677"/>
            <a:ext cx="12309370" cy="10299677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0" y="2980601"/>
            <a:ext cx="6103241" cy="5235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07"/>
              </a:lnSpc>
            </a:pPr>
            <a:r>
              <a:rPr lang="en-US" sz="5933">
                <a:solidFill>
                  <a:srgbClr val="000000"/>
                </a:solidFill>
                <a:latin typeface="Canva Sans Bold"/>
              </a:rPr>
              <a:t>Marks of the </a:t>
            </a:r>
          </a:p>
          <a:p>
            <a:pPr algn="ctr">
              <a:lnSpc>
                <a:spcPts val="8307"/>
              </a:lnSpc>
            </a:pPr>
            <a:r>
              <a:rPr lang="en-US" sz="5933">
                <a:solidFill>
                  <a:srgbClr val="000000"/>
                </a:solidFill>
                <a:latin typeface="Canva Sans Bold"/>
              </a:rPr>
              <a:t>Students </a:t>
            </a:r>
          </a:p>
          <a:p>
            <a:pPr algn="ctr">
              <a:lnSpc>
                <a:spcPts val="8307"/>
              </a:lnSpc>
            </a:pPr>
            <a:r>
              <a:rPr lang="en-US" sz="5933">
                <a:solidFill>
                  <a:srgbClr val="000000"/>
                </a:solidFill>
                <a:latin typeface="Canva Sans Bold"/>
              </a:rPr>
              <a:t>based on thier </a:t>
            </a:r>
          </a:p>
          <a:p>
            <a:pPr algn="ctr">
              <a:lnSpc>
                <a:spcPts val="8307"/>
              </a:lnSpc>
            </a:pPr>
            <a:r>
              <a:rPr lang="en-US" sz="5933">
                <a:solidFill>
                  <a:srgbClr val="000000"/>
                </a:solidFill>
                <a:latin typeface="Canva Sans Bold"/>
              </a:rPr>
              <a:t>Eating habbit in the Lunch.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21" r="0" b="721"/>
          <a:stretch>
            <a:fillRect/>
          </a:stretch>
        </p:blipFill>
        <p:spPr>
          <a:xfrm flipH="false" flipV="false" rot="0">
            <a:off x="5989955" y="0"/>
            <a:ext cx="12298045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0" y="0"/>
            <a:ext cx="5978630" cy="10287000"/>
            <a:chOff x="0" y="0"/>
            <a:chExt cx="1574619" cy="2709333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0" y="0"/>
              <a:ext cx="1574619" cy="2709333"/>
            </a:xfrm>
            <a:custGeom>
              <a:avLst/>
              <a:gdLst/>
              <a:ahLst/>
              <a:cxnLst/>
              <a:rect r="r" b="b" t="t" l="l"/>
              <a:pathLst>
                <a:path h="2709333" w="1574619">
                  <a:moveTo>
                    <a:pt x="0" y="0"/>
                  </a:moveTo>
                  <a:lnTo>
                    <a:pt x="1574619" y="0"/>
                  </a:lnTo>
                  <a:lnTo>
                    <a:pt x="157461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5A7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63537" y="2980601"/>
            <a:ext cx="5576166" cy="5235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07"/>
              </a:lnSpc>
            </a:pPr>
            <a:r>
              <a:rPr lang="en-US" sz="5933">
                <a:solidFill>
                  <a:srgbClr val="000000"/>
                </a:solidFill>
                <a:latin typeface="Canva Sans Bold"/>
              </a:rPr>
              <a:t>Marks of the </a:t>
            </a:r>
          </a:p>
          <a:p>
            <a:pPr algn="ctr">
              <a:lnSpc>
                <a:spcPts val="8307"/>
              </a:lnSpc>
            </a:pPr>
            <a:r>
              <a:rPr lang="en-US" sz="5933">
                <a:solidFill>
                  <a:srgbClr val="000000"/>
                </a:solidFill>
                <a:latin typeface="Canva Sans Bold"/>
              </a:rPr>
              <a:t>Students </a:t>
            </a:r>
          </a:p>
          <a:p>
            <a:pPr algn="ctr">
              <a:lnSpc>
                <a:spcPts val="8307"/>
              </a:lnSpc>
            </a:pPr>
            <a:r>
              <a:rPr lang="en-US" sz="5933">
                <a:solidFill>
                  <a:srgbClr val="000000"/>
                </a:solidFill>
                <a:latin typeface="Canva Sans Bold"/>
              </a:rPr>
              <a:t>based on thier </a:t>
            </a:r>
          </a:p>
          <a:p>
            <a:pPr algn="ctr">
              <a:lnSpc>
                <a:spcPts val="8307"/>
              </a:lnSpc>
            </a:pPr>
            <a:r>
              <a:rPr lang="en-US" sz="5933">
                <a:solidFill>
                  <a:srgbClr val="000000"/>
                </a:solidFill>
                <a:latin typeface="Canva Sans Bold"/>
              </a:rPr>
              <a:t>hours of Study </a:t>
            </a:r>
          </a:p>
          <a:p>
            <a:pPr algn="ctr">
              <a:lnSpc>
                <a:spcPts val="8307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2419458"/>
            <a:ext cx="18288000" cy="4824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Why Do Students who Study more than 10 hours have less marks in their test?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677821"/>
            <a:chOff x="0" y="0"/>
            <a:chExt cx="4816593" cy="441895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0" y="0"/>
              <a:ext cx="4816592" cy="441895"/>
            </a:xfrm>
            <a:custGeom>
              <a:avLst/>
              <a:gdLst/>
              <a:ahLst/>
              <a:cxnLst/>
              <a:rect r="r" b="b" t="t" l="l"/>
              <a:pathLst>
                <a:path h="44189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41895"/>
                  </a:lnTo>
                  <a:lnTo>
                    <a:pt x="0" y="441895"/>
                  </a:lnTo>
                  <a:close/>
                </a:path>
              </a:pathLst>
            </a:custGeom>
            <a:solidFill>
              <a:srgbClr val="F5A7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8369694"/>
            <a:ext cx="18288000" cy="1917306"/>
            <a:chOff x="0" y="0"/>
            <a:chExt cx="4816593" cy="504970"/>
          </a:xfrm>
        </p:grpSpPr>
        <p:sp>
          <p:nvSpPr>
            <p:cNvPr name="Freeform 7" id="7"/>
            <p:cNvSpPr/>
            <p:nvPr/>
          </p:nvSpPr>
          <p:spPr>
            <a:xfrm flipH="false" flipV="false">
              <a:off x="0" y="0"/>
              <a:ext cx="4816592" cy="504970"/>
            </a:xfrm>
            <a:custGeom>
              <a:avLst/>
              <a:gdLst/>
              <a:ahLst/>
              <a:cxnLst/>
              <a:rect r="r" b="b" t="t" l="l"/>
              <a:pathLst>
                <a:path h="50497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04970"/>
                  </a:lnTo>
                  <a:lnTo>
                    <a:pt x="0" y="504970"/>
                  </a:lnTo>
                  <a:close/>
                </a:path>
              </a:pathLst>
            </a:custGeom>
            <a:solidFill>
              <a:srgbClr val="F5A7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593232"/>
            <a:ext cx="18288000" cy="2693768"/>
            <a:chOff x="0" y="0"/>
            <a:chExt cx="4816593" cy="70947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4816592" cy="709470"/>
            </a:xfrm>
            <a:custGeom>
              <a:avLst/>
              <a:gdLst/>
              <a:ahLst/>
              <a:cxnLst/>
              <a:rect r="r" b="b" t="t" l="l"/>
              <a:pathLst>
                <a:path h="70947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709470"/>
                  </a:lnTo>
                  <a:lnTo>
                    <a:pt x="0" y="709470"/>
                  </a:lnTo>
                  <a:close/>
                </a:path>
              </a:pathLst>
            </a:custGeom>
            <a:solidFill>
              <a:srgbClr val="F5A7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84507" y="0"/>
            <a:ext cx="15918987" cy="7593232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2459551" y="8199957"/>
            <a:ext cx="12723349" cy="1136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06"/>
              </a:lnSpc>
            </a:pPr>
            <a:r>
              <a:rPr lang="en-US" sz="6647">
                <a:solidFill>
                  <a:srgbClr val="000000"/>
                </a:solidFill>
                <a:latin typeface="Canva Sans Bold"/>
              </a:rPr>
              <a:t>Parents Education Level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593232"/>
            <a:ext cx="18288000" cy="2693768"/>
            <a:chOff x="0" y="0"/>
            <a:chExt cx="4816593" cy="70947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4816592" cy="709470"/>
            </a:xfrm>
            <a:custGeom>
              <a:avLst/>
              <a:gdLst/>
              <a:ahLst/>
              <a:cxnLst/>
              <a:rect r="r" b="b" t="t" l="l"/>
              <a:pathLst>
                <a:path h="70947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709470"/>
                  </a:lnTo>
                  <a:lnTo>
                    <a:pt x="0" y="709470"/>
                  </a:lnTo>
                  <a:close/>
                </a:path>
              </a:pathLst>
            </a:custGeom>
            <a:solidFill>
              <a:srgbClr val="F5A7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15625" y="0"/>
            <a:ext cx="16011201" cy="7586132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2459551" y="8199957"/>
            <a:ext cx="12723349" cy="2317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06"/>
              </a:lnSpc>
            </a:pPr>
            <a:r>
              <a:rPr lang="en-US" sz="6647">
                <a:solidFill>
                  <a:srgbClr val="000000"/>
                </a:solidFill>
                <a:latin typeface="Canva Sans Bold"/>
              </a:rPr>
              <a:t>Parents Marital Status</a:t>
            </a:r>
          </a:p>
          <a:p>
            <a:pPr algn="ctr">
              <a:lnSpc>
                <a:spcPts val="9306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144000" cy="10287000"/>
            <a:chOff x="0" y="0"/>
            <a:chExt cx="2408296" cy="2709333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5A7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920945" y="8455649"/>
            <a:ext cx="1338355" cy="802651"/>
            <a:chOff x="0" y="0"/>
            <a:chExt cx="1784474" cy="1070201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784474" cy="1070201"/>
              <a:chOff x="0" y="0"/>
              <a:chExt cx="352489" cy="21139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>
                <a:off x="0" y="0"/>
                <a:ext cx="352489" cy="211398"/>
              </a:xfrm>
              <a:custGeom>
                <a:avLst/>
                <a:gdLst/>
                <a:ahLst/>
                <a:cxnLst/>
                <a:rect r="r" b="b" t="t" l="l"/>
                <a:pathLst>
                  <a:path h="211398" w="352489">
                    <a:moveTo>
                      <a:pt x="105699" y="0"/>
                    </a:moveTo>
                    <a:lnTo>
                      <a:pt x="246790" y="0"/>
                    </a:lnTo>
                    <a:cubicBezTo>
                      <a:pt x="305166" y="0"/>
                      <a:pt x="352489" y="47323"/>
                      <a:pt x="352489" y="105699"/>
                    </a:cubicBezTo>
                    <a:lnTo>
                      <a:pt x="352489" y="105699"/>
                    </a:lnTo>
                    <a:cubicBezTo>
                      <a:pt x="352489" y="133732"/>
                      <a:pt x="341353" y="160617"/>
                      <a:pt x="321530" y="180439"/>
                    </a:cubicBezTo>
                    <a:cubicBezTo>
                      <a:pt x="301708" y="200262"/>
                      <a:pt x="274823" y="211398"/>
                      <a:pt x="246790" y="211398"/>
                    </a:cubicBezTo>
                    <a:lnTo>
                      <a:pt x="105699" y="211398"/>
                    </a:lnTo>
                    <a:cubicBezTo>
                      <a:pt x="77666" y="211398"/>
                      <a:pt x="50781" y="200262"/>
                      <a:pt x="30958" y="180439"/>
                    </a:cubicBezTo>
                    <a:cubicBezTo>
                      <a:pt x="11136" y="160617"/>
                      <a:pt x="0" y="133732"/>
                      <a:pt x="0" y="105699"/>
                    </a:cubicBezTo>
                    <a:lnTo>
                      <a:pt x="0" y="105699"/>
                    </a:lnTo>
                    <a:cubicBezTo>
                      <a:pt x="0" y="77666"/>
                      <a:pt x="11136" y="50781"/>
                      <a:pt x="30958" y="30958"/>
                    </a:cubicBezTo>
                    <a:cubicBezTo>
                      <a:pt x="50781" y="11136"/>
                      <a:pt x="77666" y="0"/>
                      <a:pt x="105699" y="0"/>
                    </a:cubicBezTo>
                    <a:close/>
                  </a:path>
                </a:pathLst>
              </a:custGeom>
              <a:solidFill>
                <a:srgbClr val="14110F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AutoShape 9" id="9"/>
            <p:cNvSpPr/>
            <p:nvPr/>
          </p:nvSpPr>
          <p:spPr>
            <a:xfrm rot="0">
              <a:off x="393198" y="503351"/>
              <a:ext cx="998079" cy="0"/>
            </a:xfrm>
            <a:prstGeom prst="line">
              <a:avLst/>
            </a:prstGeom>
            <a:ln cap="flat" w="63500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313197" y="3086100"/>
            <a:ext cx="4805606" cy="41148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0" y="3339641"/>
            <a:ext cx="8981380" cy="2954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3"/>
              </a:lnSpc>
            </a:pPr>
            <a:r>
              <a:rPr lang="en-US" sz="8495">
                <a:solidFill>
                  <a:srgbClr val="000000"/>
                </a:solidFill>
                <a:latin typeface="Canva Sans Bold"/>
              </a:rPr>
              <a:t>Demographics of</a:t>
            </a:r>
          </a:p>
          <a:p>
            <a:pPr algn="ctr">
              <a:lnSpc>
                <a:spcPts val="11893"/>
              </a:lnSpc>
            </a:pPr>
            <a:r>
              <a:rPr lang="en-US" sz="8495">
                <a:solidFill>
                  <a:srgbClr val="000000"/>
                </a:solidFill>
                <a:latin typeface="Canva Sans Bold"/>
              </a:rPr>
              <a:t> Our Students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F5A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68045" y="159703"/>
            <a:ext cx="641226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644829"/>
            <a:ext cx="16230600" cy="7298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106259" indent="-553129" lvl="1">
              <a:lnSpc>
                <a:spcPts val="7173"/>
              </a:lnSpc>
              <a:buFont typeface="Arial"/>
              <a:buChar char="•"/>
            </a:pPr>
            <a:r>
              <a:rPr lang="en-US" sz="5123">
                <a:solidFill>
                  <a:srgbClr val="000000"/>
                </a:solidFill>
                <a:latin typeface="Canva Sans Bold"/>
              </a:rPr>
              <a:t>So the Marks of the Stdents based on their Family Background, their Demography, their Eating Habitat(Directly proportional).</a:t>
            </a:r>
          </a:p>
          <a:p>
            <a:pPr marL="1127850" indent="-563925" lvl="1">
              <a:lnSpc>
                <a:spcPts val="7313"/>
              </a:lnSpc>
              <a:buFont typeface="Arial"/>
              <a:buChar char="•"/>
            </a:pPr>
            <a:r>
              <a:rPr lang="en-US" sz="5223">
                <a:solidFill>
                  <a:srgbClr val="000000"/>
                </a:solidFill>
                <a:latin typeface="Canva Sans Bold"/>
              </a:rPr>
              <a:t>Students who study for more than 10 hours have less score as compared to the other, this is because of their Parent educational and Marital status.</a:t>
            </a:r>
          </a:p>
          <a:p>
            <a:pPr>
              <a:lnSpc>
                <a:spcPts val="7313"/>
              </a:lnSpc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812" r="0" b="7812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678548" y="3826278"/>
            <a:ext cx="12930904" cy="169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20"/>
              </a:lnSpc>
            </a:pPr>
            <a:r>
              <a:rPr lang="en-US" sz="10400">
                <a:solidFill>
                  <a:srgbClr val="FFFFFF"/>
                </a:solidFill>
                <a:latin typeface="Roboto Bold"/>
              </a:rP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593232"/>
            <a:ext cx="18288000" cy="2693768"/>
            <a:chOff x="0" y="0"/>
            <a:chExt cx="4816593" cy="70947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4816592" cy="709470"/>
            </a:xfrm>
            <a:custGeom>
              <a:avLst/>
              <a:gdLst/>
              <a:ahLst/>
              <a:cxnLst/>
              <a:rect r="r" b="b" t="t" l="l"/>
              <a:pathLst>
                <a:path h="70947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709470"/>
                  </a:lnTo>
                  <a:lnTo>
                    <a:pt x="0" y="709470"/>
                  </a:lnTo>
                  <a:close/>
                </a:path>
              </a:pathLst>
            </a:custGeom>
            <a:solidFill>
              <a:srgbClr val="F5A7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2769" t="0" r="2769" b="0"/>
          <a:stretch>
            <a:fillRect/>
          </a:stretch>
        </p:blipFill>
        <p:spPr>
          <a:xfrm flipH="false" flipV="false" rot="0">
            <a:off x="556507" y="1551277"/>
            <a:ext cx="8093694" cy="5141002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487477" y="1551277"/>
            <a:ext cx="8560738" cy="5141002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4302975" y="8014921"/>
            <a:ext cx="10369004" cy="1193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Canva Sans Bold"/>
              </a:rPr>
              <a:t>Gender Split and Sports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593232"/>
            <a:ext cx="18288000" cy="2693768"/>
            <a:chOff x="0" y="0"/>
            <a:chExt cx="4816593" cy="70947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4816592" cy="709470"/>
            </a:xfrm>
            <a:custGeom>
              <a:avLst/>
              <a:gdLst/>
              <a:ahLst/>
              <a:cxnLst/>
              <a:rect r="r" b="b" t="t" l="l"/>
              <a:pathLst>
                <a:path h="70947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709470"/>
                  </a:lnTo>
                  <a:lnTo>
                    <a:pt x="0" y="709470"/>
                  </a:lnTo>
                  <a:close/>
                </a:path>
              </a:pathLst>
            </a:custGeom>
            <a:solidFill>
              <a:srgbClr val="F5A7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649921" y="1710742"/>
            <a:ext cx="8093694" cy="4856217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649" b="0"/>
          <a:stretch>
            <a:fillRect/>
          </a:stretch>
        </p:blipFill>
        <p:spPr>
          <a:xfrm flipH="false" flipV="false" rot="0">
            <a:off x="251954" y="1873192"/>
            <a:ext cx="9196849" cy="4385957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3938963" y="8064499"/>
            <a:ext cx="11019681" cy="1193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Canva Sans Bold"/>
              </a:rPr>
              <a:t>Ethnicity and Lunch Type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593232"/>
            <a:ext cx="18288000" cy="2693768"/>
            <a:chOff x="0" y="0"/>
            <a:chExt cx="4816593" cy="70947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4816592" cy="709470"/>
            </a:xfrm>
            <a:custGeom>
              <a:avLst/>
              <a:gdLst/>
              <a:ahLst/>
              <a:cxnLst/>
              <a:rect r="r" b="b" t="t" l="l"/>
              <a:pathLst>
                <a:path h="70947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709470"/>
                  </a:lnTo>
                  <a:lnTo>
                    <a:pt x="0" y="709470"/>
                  </a:lnTo>
                  <a:close/>
                </a:path>
              </a:pathLst>
            </a:custGeom>
            <a:solidFill>
              <a:srgbClr val="F5A7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67589" y="1416364"/>
            <a:ext cx="8606587" cy="5163952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448803" y="1453283"/>
            <a:ext cx="8545055" cy="5127033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5288462" y="8064499"/>
            <a:ext cx="8320683" cy="1193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Canva Sans Bold"/>
              </a:rPr>
              <a:t>Family Background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593232"/>
            <a:ext cx="18288000" cy="2693768"/>
            <a:chOff x="0" y="0"/>
            <a:chExt cx="4816593" cy="70947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4816592" cy="709470"/>
            </a:xfrm>
            <a:custGeom>
              <a:avLst/>
              <a:gdLst/>
              <a:ahLst/>
              <a:cxnLst/>
              <a:rect r="r" b="b" t="t" l="l"/>
              <a:pathLst>
                <a:path h="70947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709470"/>
                  </a:lnTo>
                  <a:lnTo>
                    <a:pt x="0" y="709470"/>
                  </a:lnTo>
                  <a:close/>
                </a:path>
              </a:pathLst>
            </a:custGeom>
            <a:solidFill>
              <a:srgbClr val="F5A7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1507" t="0" r="0" b="0"/>
          <a:stretch>
            <a:fillRect/>
          </a:stretch>
        </p:blipFill>
        <p:spPr>
          <a:xfrm flipH="false" flipV="false" rot="0">
            <a:off x="2964254" y="0"/>
            <a:ext cx="12359492" cy="745957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4833122" y="8064499"/>
            <a:ext cx="9231362" cy="1193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Canva Sans Bold"/>
              </a:rPr>
              <a:t>Parent Marital Status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144000" cy="10287000"/>
            <a:chOff x="0" y="0"/>
            <a:chExt cx="2408296" cy="2709333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5A7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920945" y="8455649"/>
            <a:ext cx="1338355" cy="802651"/>
            <a:chOff x="0" y="0"/>
            <a:chExt cx="1784474" cy="1070201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784474" cy="1070201"/>
              <a:chOff x="0" y="0"/>
              <a:chExt cx="352489" cy="21139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>
                <a:off x="0" y="0"/>
                <a:ext cx="352489" cy="211398"/>
              </a:xfrm>
              <a:custGeom>
                <a:avLst/>
                <a:gdLst/>
                <a:ahLst/>
                <a:cxnLst/>
                <a:rect r="r" b="b" t="t" l="l"/>
                <a:pathLst>
                  <a:path h="211398" w="352489">
                    <a:moveTo>
                      <a:pt x="105699" y="0"/>
                    </a:moveTo>
                    <a:lnTo>
                      <a:pt x="246790" y="0"/>
                    </a:lnTo>
                    <a:cubicBezTo>
                      <a:pt x="305166" y="0"/>
                      <a:pt x="352489" y="47323"/>
                      <a:pt x="352489" y="105699"/>
                    </a:cubicBezTo>
                    <a:lnTo>
                      <a:pt x="352489" y="105699"/>
                    </a:lnTo>
                    <a:cubicBezTo>
                      <a:pt x="352489" y="133732"/>
                      <a:pt x="341353" y="160617"/>
                      <a:pt x="321530" y="180439"/>
                    </a:cubicBezTo>
                    <a:cubicBezTo>
                      <a:pt x="301708" y="200262"/>
                      <a:pt x="274823" y="211398"/>
                      <a:pt x="246790" y="211398"/>
                    </a:cubicBezTo>
                    <a:lnTo>
                      <a:pt x="105699" y="211398"/>
                    </a:lnTo>
                    <a:cubicBezTo>
                      <a:pt x="77666" y="211398"/>
                      <a:pt x="50781" y="200262"/>
                      <a:pt x="30958" y="180439"/>
                    </a:cubicBezTo>
                    <a:cubicBezTo>
                      <a:pt x="11136" y="160617"/>
                      <a:pt x="0" y="133732"/>
                      <a:pt x="0" y="105699"/>
                    </a:cubicBezTo>
                    <a:lnTo>
                      <a:pt x="0" y="105699"/>
                    </a:lnTo>
                    <a:cubicBezTo>
                      <a:pt x="0" y="77666"/>
                      <a:pt x="11136" y="50781"/>
                      <a:pt x="30958" y="30958"/>
                    </a:cubicBezTo>
                    <a:cubicBezTo>
                      <a:pt x="50781" y="11136"/>
                      <a:pt x="77666" y="0"/>
                      <a:pt x="105699" y="0"/>
                    </a:cubicBezTo>
                    <a:close/>
                  </a:path>
                </a:pathLst>
              </a:custGeom>
              <a:solidFill>
                <a:srgbClr val="14110F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AutoShape 9" id="9"/>
            <p:cNvSpPr/>
            <p:nvPr/>
          </p:nvSpPr>
          <p:spPr>
            <a:xfrm rot="0">
              <a:off x="393198" y="503351"/>
              <a:ext cx="998079" cy="0"/>
            </a:xfrm>
            <a:prstGeom prst="line">
              <a:avLst/>
            </a:prstGeom>
            <a:ln cap="flat" w="63500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658600" y="2840338"/>
            <a:ext cx="4114800" cy="41148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0" y="3339641"/>
            <a:ext cx="8981380" cy="2954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3"/>
              </a:lnSpc>
            </a:pPr>
            <a:r>
              <a:rPr lang="en-US" sz="8495">
                <a:solidFill>
                  <a:srgbClr val="000000"/>
                </a:solidFill>
                <a:latin typeface="Canva Sans Bold"/>
              </a:rPr>
              <a:t>Marks Distribution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593232"/>
            <a:ext cx="18288000" cy="2693768"/>
            <a:chOff x="0" y="0"/>
            <a:chExt cx="4816593" cy="70947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4816592" cy="709470"/>
            </a:xfrm>
            <a:custGeom>
              <a:avLst/>
              <a:gdLst/>
              <a:ahLst/>
              <a:cxnLst/>
              <a:rect r="r" b="b" t="t" l="l"/>
              <a:pathLst>
                <a:path h="70947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709470"/>
                  </a:lnTo>
                  <a:lnTo>
                    <a:pt x="0" y="709470"/>
                  </a:lnTo>
                  <a:close/>
                </a:path>
              </a:pathLst>
            </a:custGeom>
            <a:solidFill>
              <a:srgbClr val="F5A7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119841" y="303338"/>
            <a:ext cx="11813854" cy="7032056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6749284" y="8064499"/>
            <a:ext cx="5399038" cy="1193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Canva Sans Bold"/>
              </a:rPr>
              <a:t>Maths Score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593232"/>
            <a:ext cx="18288000" cy="2693768"/>
            <a:chOff x="0" y="0"/>
            <a:chExt cx="4816593" cy="70947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4816592" cy="709470"/>
            </a:xfrm>
            <a:custGeom>
              <a:avLst/>
              <a:gdLst/>
              <a:ahLst/>
              <a:cxnLst/>
              <a:rect r="r" b="b" t="t" l="l"/>
              <a:pathLst>
                <a:path h="70947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709470"/>
                  </a:lnTo>
                  <a:lnTo>
                    <a:pt x="0" y="709470"/>
                  </a:lnTo>
                  <a:close/>
                </a:path>
              </a:pathLst>
            </a:custGeom>
            <a:solidFill>
              <a:srgbClr val="F5A7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020774" y="269610"/>
            <a:ext cx="11731316" cy="7020069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6343876" y="8064499"/>
            <a:ext cx="6209854" cy="1193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Canva Sans Bold"/>
              </a:rPr>
              <a:t>Reading Score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DAFgh6DZ04A</dc:identifier>
  <dcterms:modified xsi:type="dcterms:W3CDTF">2011-08-01T06:04:30Z</dcterms:modified>
  <cp:revision>1</cp:revision>
  <dc:title>Data Voyagers</dc:title>
</cp:coreProperties>
</file>