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652e046a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652e046a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652e046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652e046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52e046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652e046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652e046a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652e046a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652e046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652e046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52e046a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52e046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652e046a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652e046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52e046ad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52e046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52e046a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52e046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52e046a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52e046a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Heart Disease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Correya, Abhishu Rawka, Austin Mooney, Jay Raavi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Set 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9100"/>
            <a:ext cx="8839201" cy="123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3511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Normalized the values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80% training, 20% testing, split randomly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Machine Learning Models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44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Used in place of linear regression when trying to predict categorical value instead of discrete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Similar to linear regression, but uses decision boundary and different cost function to transform discrete result into categorical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Fits well with binary data like ours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425" y="154950"/>
            <a:ext cx="3233700" cy="23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475" y="2662850"/>
            <a:ext cx="4047599" cy="215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50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First, we have to split the data into training and testing sets.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Xtrain,Xtest,Ytrain,Ytest = train_test_split(data_scaled, data_label, test_size=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0.20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217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Then we have to pick a k value that gives us the highest accuracy. In this case, our highest accuracy k value is 17.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k=KNeighborsClassifier(algorithm=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'auto'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,n_neighbors= i)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score_k=CrossVal(Xtrain, Ytrain.values.ravel(), k)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'{} : {}'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(i, score_k))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Next we apply our KNN using this k value, and fit the value.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k=KNeighborsClassifier(algorithm=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'auto'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,n_neighbors= </a:t>
            </a:r>
            <a:r>
              <a:rPr lang="en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k.fit(Xtrain,Ytrain)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200" y="2989425"/>
            <a:ext cx="3453001" cy="183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050" y="534100"/>
            <a:ext cx="3038375" cy="20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- Binary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Three layers were used for the sequential model.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 = models.Sequential()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model.add(layers.Dense(</a:t>
            </a:r>
            <a:r>
              <a:rPr lang="en" sz="13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,activation=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input_shape=(trainAttr.shape[</a:t>
            </a:r>
            <a:r>
              <a:rPr lang="en" sz="13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],)))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model.add(layers.Dense(</a:t>
            </a:r>
            <a:r>
              <a:rPr lang="en" sz="13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,activation=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model.add(layers.Dense(</a:t>
            </a:r>
            <a:r>
              <a:rPr lang="en" sz="13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'sigmoid'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We also used binary_crossentropy, as it was ideal for binary classification.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en" sz="13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(optimizer=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'rmsprop'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,loss=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'binary_crossentropy'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metrics=[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- Binary Classification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196600"/>
            <a:ext cx="60388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575" y="3937700"/>
            <a:ext cx="60388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Analyses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91750"/>
            <a:ext cx="4251000" cy="217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1" y="2777175"/>
            <a:ext cx="4250989" cy="21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25" y="1498775"/>
            <a:ext cx="4132936" cy="21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Obstacles</a:t>
            </a:r>
            <a:endParaRPr/>
          </a:p>
        </p:txBody>
      </p:sp>
      <p:grpSp>
        <p:nvGrpSpPr>
          <p:cNvPr id="165" name="Google Shape;165;p2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66" name="Google Shape;166;p2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 of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9"/>
          <p:cNvSpPr txBox="1"/>
          <p:nvPr>
            <p:ph idx="4294967295" type="body"/>
          </p:nvPr>
        </p:nvSpPr>
        <p:spPr>
          <a:xfrm>
            <a:off x="508325" y="1850300"/>
            <a:ext cx="24786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couldn’t use linear regression on binary data.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Therefore, we opted to do a logical regression instead.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found that out after doing our linear regression, it was a minor setback. </a:t>
            </a:r>
            <a:endParaRPr sz="1600"/>
          </a:p>
        </p:txBody>
      </p:sp>
      <p:grpSp>
        <p:nvGrpSpPr>
          <p:cNvPr id="170" name="Google Shape;170;p2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71" name="Google Shape;171;p2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Finding a good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9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switched our project datasets multiple times.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Tough to find a quality dataset that had data we related to.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75" name="Google Shape;175;p2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76" name="Google Shape;176;p2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Virtual Scheduling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9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was difficult to find a time that we were all free.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Working on the same coding file together caused interruptions. 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280875"/>
            <a:ext cx="810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Our conclusions are dependant on which evaluation metric is most sought after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For accuracy, the neural network or KNN is the best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For Precision, KNN has the highest value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For F1 Score, Logical Regression is the best bet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Overall, it seems that KNN gives the best results but all three machine learning models offer benefits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4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Using data, we will try to predict whether or not a person has heart disease.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We will use these machine learning models:</a:t>
            </a:r>
            <a:endParaRPr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en" sz="1600">
                <a:solidFill>
                  <a:srgbClr val="F3F3F3"/>
                </a:solidFill>
              </a:rPr>
              <a:t>Logistic Regression</a:t>
            </a:r>
            <a:endParaRPr sz="1600"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en" sz="1600">
                <a:solidFill>
                  <a:srgbClr val="F3F3F3"/>
                </a:solidFill>
              </a:rPr>
              <a:t>K-Nearest Neighbors</a:t>
            </a:r>
            <a:endParaRPr sz="1600"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en" sz="1600">
                <a:solidFill>
                  <a:srgbClr val="F3F3F3"/>
                </a:solidFill>
              </a:rPr>
              <a:t>Neural Network </a:t>
            </a:r>
            <a:endParaRPr sz="16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Visualize the data and analyze the results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descr="What Is Heart Disease? Heart Health Problems Explained : Medical ...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950" y="1302563"/>
            <a:ext cx="2881625" cy="28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Heart Disease?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58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Heart disease describes a range of conditions that affect the heart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Damage to the heart or blood vessels by atherosclerosis </a:t>
            </a:r>
            <a:endParaRPr>
              <a:solidFill>
                <a:srgbClr val="EFEFE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</a:pPr>
            <a:r>
              <a:rPr lang="en" sz="1600">
                <a:solidFill>
                  <a:srgbClr val="EFEFEF"/>
                </a:solidFill>
              </a:rPr>
              <a:t>Buildup of fatty plaques in your arteries</a:t>
            </a:r>
            <a:endParaRPr sz="16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Caused by unhealthy living habits or heart defects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Early detection is essential to battling the disease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Machine learning can help save lives!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375" y="1682750"/>
            <a:ext cx="26670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rage"/>
              <a:buChar char="●"/>
            </a:pPr>
            <a:r>
              <a:rPr b="1" lang="en" sz="1600">
                <a:solidFill>
                  <a:srgbClr val="EFEFEF"/>
                </a:solidFill>
              </a:rPr>
              <a:t>AGE</a:t>
            </a:r>
            <a:endParaRPr b="1"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rage"/>
              <a:buChar char="●"/>
            </a:pPr>
            <a:r>
              <a:rPr b="1" lang="en" sz="1600">
                <a:solidFill>
                  <a:srgbClr val="EFEFEF"/>
                </a:solidFill>
              </a:rPr>
              <a:t>SEX</a:t>
            </a:r>
            <a:endParaRPr b="1"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rage"/>
              <a:buChar char="●"/>
            </a:pPr>
            <a:r>
              <a:rPr b="1" lang="en" sz="1600">
                <a:solidFill>
                  <a:srgbClr val="EFEFEF"/>
                </a:solidFill>
              </a:rPr>
              <a:t>C</a:t>
            </a:r>
            <a:r>
              <a:rPr b="1" lang="en" sz="1600">
                <a:solidFill>
                  <a:srgbClr val="EFEFEF"/>
                </a:solidFill>
              </a:rPr>
              <a:t>P</a:t>
            </a:r>
            <a:r>
              <a:rPr lang="en" sz="1600">
                <a:solidFill>
                  <a:srgbClr val="EFEFEF"/>
                </a:solidFill>
              </a:rPr>
              <a:t>: chest pain type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rage"/>
              <a:buChar char="●"/>
            </a:pPr>
            <a:r>
              <a:rPr b="1" lang="en" sz="1600">
                <a:solidFill>
                  <a:srgbClr val="EFEFEF"/>
                </a:solidFill>
              </a:rPr>
              <a:t>TRESTBPS</a:t>
            </a:r>
            <a:r>
              <a:rPr lang="en" sz="1600">
                <a:solidFill>
                  <a:srgbClr val="EFEFEF"/>
                </a:solidFill>
              </a:rPr>
              <a:t>: r</a:t>
            </a:r>
            <a:r>
              <a:rPr lang="en" sz="1600">
                <a:solidFill>
                  <a:srgbClr val="EFEFEF"/>
                </a:solidFill>
              </a:rPr>
              <a:t>esting blood pressure 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rage"/>
              <a:buChar char="●"/>
            </a:pPr>
            <a:r>
              <a:rPr b="1" lang="en" sz="1600">
                <a:solidFill>
                  <a:srgbClr val="EFEFEF"/>
                </a:solidFill>
              </a:rPr>
              <a:t>CHOL</a:t>
            </a:r>
            <a:r>
              <a:rPr lang="en" sz="1600">
                <a:solidFill>
                  <a:srgbClr val="EFEFEF"/>
                </a:solidFill>
              </a:rPr>
              <a:t>: s</a:t>
            </a:r>
            <a:r>
              <a:rPr lang="en" sz="1600">
                <a:solidFill>
                  <a:srgbClr val="EFEFEF"/>
                </a:solidFill>
              </a:rPr>
              <a:t>erum </a:t>
            </a:r>
            <a:r>
              <a:rPr lang="en" sz="1600">
                <a:solidFill>
                  <a:srgbClr val="EFEFEF"/>
                </a:solidFill>
              </a:rPr>
              <a:t>cholesterol</a:t>
            </a:r>
            <a:r>
              <a:rPr lang="en" sz="1600">
                <a:solidFill>
                  <a:srgbClr val="EFEFEF"/>
                </a:solidFill>
              </a:rPr>
              <a:t> 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rage"/>
              <a:buChar char="●"/>
            </a:pPr>
            <a:r>
              <a:rPr b="1" lang="en" sz="1600">
                <a:solidFill>
                  <a:srgbClr val="EFEFEF"/>
                </a:solidFill>
              </a:rPr>
              <a:t>FPS</a:t>
            </a:r>
            <a:r>
              <a:rPr lang="en" sz="1600">
                <a:solidFill>
                  <a:srgbClr val="EFEFEF"/>
                </a:solidFill>
              </a:rPr>
              <a:t>: f</a:t>
            </a:r>
            <a:r>
              <a:rPr lang="en" sz="1600">
                <a:solidFill>
                  <a:srgbClr val="EFEFEF"/>
                </a:solidFill>
              </a:rPr>
              <a:t>asting blood sugar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rage"/>
              <a:buChar char="●"/>
            </a:pPr>
            <a:r>
              <a:rPr b="1" lang="en" sz="1600">
                <a:solidFill>
                  <a:srgbClr val="EFEFEF"/>
                </a:solidFill>
              </a:rPr>
              <a:t>RESTECH</a:t>
            </a:r>
            <a:r>
              <a:rPr lang="en" sz="1600">
                <a:solidFill>
                  <a:srgbClr val="EFEFEF"/>
                </a:solidFill>
              </a:rPr>
              <a:t>: r</a:t>
            </a:r>
            <a:r>
              <a:rPr lang="en" sz="1600">
                <a:solidFill>
                  <a:srgbClr val="EFEFEF"/>
                </a:solidFill>
              </a:rPr>
              <a:t>esting electrocardiographic results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rage"/>
              <a:buChar char="●"/>
            </a:pPr>
            <a:r>
              <a:rPr b="1" lang="en" sz="1600">
                <a:solidFill>
                  <a:srgbClr val="EFEFEF"/>
                </a:solidFill>
              </a:rPr>
              <a:t>THALACH</a:t>
            </a:r>
            <a:r>
              <a:rPr lang="en" sz="1600">
                <a:solidFill>
                  <a:srgbClr val="EFEFEF"/>
                </a:solidFill>
              </a:rPr>
              <a:t>: </a:t>
            </a:r>
            <a:r>
              <a:rPr lang="en" sz="1600">
                <a:solidFill>
                  <a:srgbClr val="EFEFEF"/>
                </a:solidFill>
              </a:rPr>
              <a:t>maximum heart rate achieved</a:t>
            </a:r>
            <a:endParaRPr sz="1600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EFEFEF"/>
                </a:solidFill>
              </a:rPr>
              <a:t>EXANG</a:t>
            </a:r>
            <a:r>
              <a:rPr lang="en" sz="1600">
                <a:solidFill>
                  <a:srgbClr val="EFEFEF"/>
                </a:solidFill>
              </a:rPr>
              <a:t>: exercise induced pain 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EFEFEF"/>
                </a:solidFill>
              </a:rPr>
              <a:t>OLDPEAK</a:t>
            </a:r>
            <a:r>
              <a:rPr lang="en" sz="1600">
                <a:solidFill>
                  <a:srgbClr val="EFEFEF"/>
                </a:solidFill>
              </a:rPr>
              <a:t>: ST depression induced by exercise relative to rest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rage"/>
              <a:buChar char="●"/>
            </a:pPr>
            <a:r>
              <a:rPr b="1" lang="en" sz="1600">
                <a:solidFill>
                  <a:srgbClr val="EFEFEF"/>
                </a:solidFill>
              </a:rPr>
              <a:t>SLOPE</a:t>
            </a:r>
            <a:r>
              <a:rPr lang="en" sz="1600">
                <a:solidFill>
                  <a:srgbClr val="EFEFEF"/>
                </a:solidFill>
              </a:rPr>
              <a:t>: the slope of the peak exercise 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rage"/>
              <a:buChar char="●"/>
            </a:pPr>
            <a:r>
              <a:rPr b="1" lang="en" sz="1600">
                <a:solidFill>
                  <a:srgbClr val="EFEFEF"/>
                </a:solidFill>
              </a:rPr>
              <a:t>CA</a:t>
            </a:r>
            <a:r>
              <a:rPr lang="en" sz="1600">
                <a:solidFill>
                  <a:srgbClr val="EFEFEF"/>
                </a:solidFill>
              </a:rPr>
              <a:t>: number of major vessels (0-3) 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rage"/>
              <a:buChar char="●"/>
            </a:pPr>
            <a:r>
              <a:rPr b="1" lang="en" sz="1600">
                <a:solidFill>
                  <a:srgbClr val="EFEFEF"/>
                </a:solidFill>
              </a:rPr>
              <a:t>THAL</a:t>
            </a:r>
            <a:r>
              <a:rPr lang="en" sz="1600">
                <a:solidFill>
                  <a:srgbClr val="EFEFEF"/>
                </a:solidFill>
              </a:rPr>
              <a:t>: (3 = normal; 6 = fixed defect; 7 = reversible defect)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Font typeface="Average"/>
              <a:buChar char="●"/>
            </a:pPr>
            <a:r>
              <a:rPr b="1" lang="en" sz="1600">
                <a:solidFill>
                  <a:srgbClr val="EFEFEF"/>
                </a:solidFill>
              </a:rPr>
              <a:t>TARGET</a:t>
            </a:r>
            <a:r>
              <a:rPr lang="en" sz="1600">
                <a:solidFill>
                  <a:srgbClr val="EFEFEF"/>
                </a:solidFill>
              </a:rPr>
              <a:t>: (1 or 0)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63" y="1445975"/>
            <a:ext cx="8403675" cy="22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320" y="819225"/>
            <a:ext cx="4217368" cy="43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465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Correlation Matrix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76936" cy="23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300" y="2622750"/>
            <a:ext cx="5453676" cy="24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50" y="819225"/>
            <a:ext cx="7232101" cy="389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465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Maximum Heart Rate vs. Heart Disease Frequency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most part, the data was clean.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all NaN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Turned categorical data points into numerical (‘cp’, ‘thal’, ‘slope’).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Replaced ‘?’ with mean value.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