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Helvetica Neue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8AD985-636C-45BB-A4BD-A9AF9318AD62}">
  <a:tblStyle styleId="{9A8AD985-636C-45BB-A4BD-A9AF9318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8564B6F-0FF6-4ECC-AD24-C791FE0AD6E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89a68001d_4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89a68001d_4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89a68001d_4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116e0b336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4116e0b336_4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875d323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8875d323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16e0b336_4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116e0b336_4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116e0b336_4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116e0b336_4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116e0b336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116e0b336_4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9a68001d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89a68001d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389a68001d_5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" type="body"/>
          </p:nvPr>
        </p:nvSpPr>
        <p:spPr>
          <a:xfrm>
            <a:off x="844150" y="4710224"/>
            <a:ext cx="10515601" cy="5520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4848"/>
              </a:buClr>
              <a:buSzPts val="2000"/>
              <a:buFont typeface="Helvetica Neue Light"/>
              <a:buNone/>
              <a:defRPr b="0" i="0" sz="20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7430948" y="751519"/>
            <a:ext cx="3928803" cy="13332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idx="2" type="body"/>
          </p:nvPr>
        </p:nvSpPr>
        <p:spPr>
          <a:xfrm>
            <a:off x="844150" y="3784993"/>
            <a:ext cx="105160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  <a:defRPr b="1" i="0" sz="4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Helvetica Neue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74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3"/>
          <p:cNvGraphicFramePr/>
          <p:nvPr/>
        </p:nvGraphicFramePr>
        <p:xfrm>
          <a:off x="3307875" y="37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{9A8AD985-636C-45BB-A4BD-A9AF9318AD62}</a:tableStyleId>
              </a:tblPr>
              <a:tblGrid>
                <a:gridCol w="2991125"/>
                <a:gridCol w="2991125"/>
              </a:tblGrid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Team Name: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Hustlers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AU2240238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Jay Rupareliya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AU2240108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Jayraj Derasari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AU2240245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Raj Sudani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AU2240089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Aarchi Kasundra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AU2140078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Milan Godhaviya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98375" y="3200399"/>
            <a:ext cx="10515600" cy="552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Machine Learning-Based Approach for Person Re-Identification</a:t>
            </a:r>
            <a:endParaRPr/>
          </a:p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458000" y="2587943"/>
            <a:ext cx="105159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r>
              <a:rPr lang="en-US"/>
              <a:t>CSE623: Machine Learning Theory and Practice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 txBox="1"/>
          <p:nvPr>
            <p:ph idx="4294967295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4294967295" type="dt"/>
          </p:nvPr>
        </p:nvSpPr>
        <p:spPr>
          <a:xfrm>
            <a:off x="792477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594300" y="266700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b="0"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18275" y="2857938"/>
            <a:ext cx="79962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Challenges in Person Re-Identification: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Appearance Variations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Scalability Issues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Deep Learning Limitations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90825" y="4209450"/>
            <a:ext cx="107595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Solution:</a:t>
            </a:r>
            <a:endParaRPr b="1" sz="20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Develop a machine learning-based person re-identification system using traditional feature extraction techniques combined with dimensionality reduction for efficient, real-time matching.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Use similarity-based ranking methods (Euclidean distance, Cosine similarity, k-NN) for identity matching.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Evaluate performance using CMC curves and Rank-1, Rank-5 accuracy metrics on standard datasets (Market-1501, CUHK, RAPv2).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587375" y="872175"/>
            <a:ext cx="107664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Person Re-Identification, or Re-ID, is the task of identifying and matching individuals across multiple non-overlapping cameras.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It is widely used in :-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Surveillance and Security Monitoring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Smart Cities and Public Safety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Retail Analytics and Customer Tracking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792477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5"/>
          <p:cNvGraphicFramePr/>
          <p:nvPr/>
        </p:nvGraphicFramePr>
        <p:xfrm>
          <a:off x="698225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{78564B6F-0FF6-4ECC-AD24-C791FE0AD6EC}</a:tableStyleId>
              </a:tblPr>
              <a:tblGrid>
                <a:gridCol w="1175650"/>
                <a:gridCol w="2128150"/>
                <a:gridCol w="4374325"/>
                <a:gridCol w="2629625"/>
              </a:tblGrid>
              <a:tr h="445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Year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Reference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Contribution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Limitations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8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2017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Zheng, L., Zhang, H., Sun, S., Chandraker, M., Yang, Y., &amp; Tian, Q. (2017). Person re-identification in the wild.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Proceedings of the IEEE Conference on Computer Vision and Pattern Recognition (CVPR)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, 1367–1376.</a:t>
                      </a:r>
                      <a:r>
                        <a:rPr lang="en-US" sz="800"/>
                        <a:t>. (PRW Dataset)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Introduced a large-scale person re-ID dataset with integrated pedestrian detection; proposed cascaded fine-tuning and Confidence Weighted Similarity (CWS).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 limited to university campus; challenging under extreme occlusion.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9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2019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Sun, Y., Zheng, L., Yang, Y., Tian, Q., &amp; Wang, S. (2019). Beyond part models: Person retrieval with refined part pooling (and a strong convolutional baseline).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Proceedings of the European Conference on Computer Vision (ECCV)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, 480–496.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Part-based Convolutional Baseline (PCB) for learning part-level features, significantly improving re-ID accuracy.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careful part alignment; sensitive to pose changes.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2020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He, S., Luo, H., Tian, M., Wang, G., &amp; Li, H. (2020). Multi-granular learning for person re-identification.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Proceedings of the European Conference on Computer Vision (ECCV)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, 116–132.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Multi-Granular Network (MGN) for extracting features at multiple scales.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Computationally expensive; large memory footprint.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2021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Hou, J., Ma, B., Chang, H., Gu, X., Shan, S., &amp; Chen, X. (2021). Unlabeled person re-identification.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Proceedings of the IEEE/CVF International Conference on Computer Vision (ICCV)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, 1558–1567.</a:t>
                      </a:r>
                      <a:endParaRPr sz="5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Proposed large-scale, noisy unlabeled dataset and pre-training strategy for re-ID.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Performance drops on smaller datasets; needs noise filtering.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2022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Zhang, P., Zhang, X., Liu, W., Liu, H., Jin, X., &amp; Ma, L. (2022). Beyond spatial transform: Multi-head transformer for robust person re-identification. </a:t>
                      </a:r>
                      <a:r>
                        <a:rPr i="1" lang="en-US" sz="800">
                          <a:solidFill>
                            <a:schemeClr val="dk1"/>
                          </a:solidFill>
                        </a:rPr>
                        <a:t>Proceedings of the IEEE/CVF International Conference on Computer Vision (ICCV)</a:t>
                      </a:r>
                      <a:r>
                        <a:rPr lang="en-US" sz="800">
                          <a:solidFill>
                            <a:schemeClr val="dk1"/>
                          </a:solidFill>
                        </a:rPr>
                        <a:t>, 12567–12576</a:t>
                      </a:r>
                      <a:endParaRPr sz="8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Applied Transformer-based architecture for re-ID, improving global context modeling.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High computation cost; transformer training complexity.</a:t>
                      </a:r>
                      <a:endParaRPr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5"/>
          <p:cNvSpPr txBox="1"/>
          <p:nvPr>
            <p:ph type="title"/>
          </p:nvPr>
        </p:nvSpPr>
        <p:spPr>
          <a:xfrm>
            <a:off x="594300" y="266700"/>
            <a:ext cx="105156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/>
              <a:t>Literature Survey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792477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624900" y="4803525"/>
            <a:ext cx="741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US" sz="1620">
                <a:latin typeface="Arial"/>
                <a:ea typeface="Arial"/>
                <a:cs typeface="Arial"/>
                <a:sym typeface="Arial"/>
              </a:rPr>
              <a:t>Number of images of each identity varies in the dataset.</a:t>
            </a:r>
            <a:endParaRPr sz="16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594303" y="-495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Dataset Discussion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638175" y="910725"/>
            <a:ext cx="2877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Purpose: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7725" y="1359875"/>
            <a:ext cx="84075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Used for identifying and tracking individuals across multiple non-overlapping cameras.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Helps in security, law enforcement, and retail analytics.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38175" y="2088075"/>
            <a:ext cx="28779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rPr b="1" lang="en-US" sz="2000">
                <a:solidFill>
                  <a:schemeClr val="dk1"/>
                </a:solidFill>
              </a:rPr>
              <a:t>Key Characteristics: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77725" y="2567100"/>
            <a:ext cx="8407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Multi-camera views for real-world tracking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Diverse clothing &amp; accessories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Time and lighting variations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17950" y="3791200"/>
            <a:ext cx="9290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Total number of images:</a:t>
            </a:r>
            <a:r>
              <a:rPr lang="en-US" sz="1600">
                <a:solidFill>
                  <a:schemeClr val="dk1"/>
                </a:solidFill>
              </a:rPr>
              <a:t> More than 1 million</a:t>
            </a:r>
            <a:endParaRPr sz="2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17950" y="4271800"/>
            <a:ext cx="92901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Total number of unique identities:</a:t>
            </a:r>
            <a:r>
              <a:rPr lang="en-US" sz="1600">
                <a:solidFill>
                  <a:schemeClr val="dk1"/>
                </a:solidFill>
              </a:rPr>
              <a:t> Around 1250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850" y="2429663"/>
            <a:ext cx="12192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8950" y="2429675"/>
            <a:ext cx="12192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9050" y="2429675"/>
            <a:ext cx="1219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92477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594303" y="-495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Dataset Discussion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615125" y="952500"/>
            <a:ext cx="48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Organization &amp; Statistics</a:t>
            </a:r>
            <a:r>
              <a:rPr b="1" lang="en-US" sz="2000">
                <a:solidFill>
                  <a:schemeClr val="dk1"/>
                </a:solidFill>
              </a:rPr>
              <a:t> of data: </a:t>
            </a:r>
            <a:endParaRPr sz="2000"/>
          </a:p>
        </p:txBody>
      </p:sp>
      <p:graphicFrame>
        <p:nvGraphicFramePr>
          <p:cNvPr id="138" name="Google Shape;138;p17"/>
          <p:cNvGraphicFramePr/>
          <p:nvPr/>
        </p:nvGraphicFramePr>
        <p:xfrm>
          <a:off x="708600" y="150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{9A8AD985-636C-45BB-A4BD-A9AF9318AD62}</a:tableStyleId>
              </a:tblPr>
              <a:tblGrid>
                <a:gridCol w="787850"/>
                <a:gridCol w="1366425"/>
                <a:gridCol w="1676250"/>
                <a:gridCol w="2166625"/>
                <a:gridCol w="2202200"/>
                <a:gridCol w="2445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Identities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Total images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Max. image in a folder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Min. image in a folder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Avg. image in a folder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Train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685787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22374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334093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13624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17"/>
          <p:cNvSpPr txBox="1"/>
          <p:nvPr/>
        </p:nvSpPr>
        <p:spPr>
          <a:xfrm>
            <a:off x="609600" y="2895600"/>
            <a:ext cx="74337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Image details:</a:t>
            </a:r>
            <a:r>
              <a:rPr b="1" lang="en-US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</a:t>
            </a:r>
            <a:r>
              <a:rPr lang="en-US" sz="1600">
                <a:solidFill>
                  <a:schemeClr val="dk1"/>
                </a:solidFill>
              </a:rPr>
              <a:t>ow resolution and compressed image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Dimensions: </a:t>
            </a:r>
            <a:r>
              <a:rPr lang="en-US" sz="1600">
                <a:solidFill>
                  <a:schemeClr val="dk1"/>
                </a:solidFill>
              </a:rPr>
              <a:t>128x256 px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Lighting variations: </a:t>
            </a:r>
            <a:r>
              <a:rPr lang="en-US" sz="1600">
                <a:solidFill>
                  <a:schemeClr val="dk1"/>
                </a:solidFill>
              </a:rPr>
              <a:t>Day, Night, Low-light and brightness level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Background differences: </a:t>
            </a:r>
            <a:r>
              <a:rPr lang="en-US" sz="1600">
                <a:solidFill>
                  <a:schemeClr val="dk1"/>
                </a:solidFill>
              </a:rPr>
              <a:t>Indoor, Outdoor, Empty, Crowded, Weather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Format:</a:t>
            </a:r>
            <a:r>
              <a:rPr lang="en-US" sz="1600">
                <a:solidFill>
                  <a:schemeClr val="dk1"/>
                </a:solidFill>
              </a:rPr>
              <a:t> .JPG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No bounding boxes and annotations in the images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594303" y="-342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Our Approach &amp; Future Work</a:t>
            </a:r>
            <a:endParaRPr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82427" y="1159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Feature Extraction Techniques: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Applied Fast Fourier Transform (FFT) to extract global frequency features and saved results.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Used Wavelet Transform to capture both spatial and frequency features </a:t>
            </a:r>
            <a:r>
              <a:rPr b="1" lang="en-US" sz="1600"/>
              <a:t>and saved results</a:t>
            </a:r>
            <a:r>
              <a:rPr b="1" lang="en-US" sz="1600"/>
              <a:t>.</a:t>
            </a:r>
            <a:endParaRPr b="1"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Feature Selection &amp; Dimensionality Reduction: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Extracted key statistical features: Mean, Variance, and Energy from transformed data.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Used Principal Component Analysis (PCA) to reduce feature dimensions for </a:t>
            </a:r>
            <a:r>
              <a:rPr b="1" lang="en-US" sz="1600"/>
              <a:t>memory</a:t>
            </a:r>
            <a:r>
              <a:rPr b="1" lang="en-US" sz="1600"/>
              <a:t> management and reduce computation while preserving variance.</a:t>
            </a:r>
            <a:endParaRPr b="1" sz="1600"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2175"/>
            <a:ext cx="12192000" cy="109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14809"/>
            <a:ext cx="12192001" cy="692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582427" y="1006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b="1" lang="en-US" sz="2000"/>
              <a:t>Similarity Computation &amp; Evaluation: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Implement K-Nearest Neighbors (KNN) for person re-identification.</a:t>
            </a:r>
            <a:endParaRPr b="1"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Enhance Feature Extraction: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Compare FFT vs. Wavelet features to determine the best-performing method.</a:t>
            </a:r>
            <a:endParaRPr b="1"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Ranking &amp; Matching 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Rank individuals based on similarity scores for person re-identification.</a:t>
            </a:r>
            <a:endParaRPr b="1"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Performance Evaluation </a:t>
            </a:r>
            <a:endParaRPr b="1" sz="20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-US" sz="1600"/>
              <a:t>Assess the system’s effectiveness using CMC curves and Rank-1, Rank-5 accuracy.</a:t>
            </a:r>
            <a:endParaRPr b="1" sz="1600"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594303" y="-4191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Our Approach &amp; Future Work</a:t>
            </a:r>
            <a:endParaRPr/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82427" y="1768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L. Zheng et al., "Person Re-identification in the Wild," in 2017 IEEE Conference on Computer Vision and Pattern Recognition (CVPR), Honolulu, HI, USA, 2017.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Yuehong Chen, “An Introduction to Wavelet Analysis with Applications to Image and JPEG 2000” in 2022 4th International Conference on Intelligent Medicine and Image Processing (IMIP 2022), Tianjin, China.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0"/>
          <p:cNvSpPr txBox="1"/>
          <p:nvPr>
            <p:ph idx="10" type="dt"/>
          </p:nvPr>
        </p:nvSpPr>
        <p:spPr>
          <a:xfrm>
            <a:off x="7924775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05428" y="2409825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