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3" r:id="rId4"/>
    <p:sldId id="258" r:id="rId5"/>
    <p:sldId id="261" r:id="rId6"/>
    <p:sldId id="259" r:id="rId7"/>
    <p:sldId id="260" r:id="rId8"/>
    <p:sldId id="262" r:id="rId9"/>
    <p:sldId id="263" r:id="rId10"/>
    <p:sldId id="267" r:id="rId11"/>
    <p:sldId id="268" r:id="rId12"/>
    <p:sldId id="269" r:id="rId13"/>
    <p:sldId id="271" r:id="rId14"/>
    <p:sldId id="270" r:id="rId15"/>
    <p:sldId id="272" r:id="rId16"/>
    <p:sldId id="27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4/25/2022</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4/25/2022</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4/25/2022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4/25/2022</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4/25/2022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4/25/2022</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4/25/2022</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4/25/2022</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4/25/2022</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4/25/2022</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4/25/2022</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4/25/2022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ublic.tableau.com/app/profile/jayraj.radadiya/viz/DAB103_Project_TheLegion/Dashboard?publish=y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wresearch.org/fact-tank/2020/10/29/what-we-can-trust-2020-election-polls-to-tellus/" TargetMode="External"/><Relationship Id="rId2" Type="http://schemas.openxmlformats.org/officeDocument/2006/relationships/hyperlink" Target="https://en.wikipedia.org/wiki/Elections_in_the_United_States#Election_information_on_the_web" TargetMode="External"/><Relationship Id="rId1" Type="http://schemas.openxmlformats.org/officeDocument/2006/relationships/slideLayout" Target="../slideLayouts/slideLayout2.xml"/><Relationship Id="rId5" Type="http://schemas.openxmlformats.org/officeDocument/2006/relationships/hyperlink" Target="https://journals.sagepub.com/doi/abs/10.1177/1541931213571289?journalCode=proe" TargetMode="External"/><Relationship Id="rId4" Type="http://schemas.openxmlformats.org/officeDocument/2006/relationships/hyperlink" Target="https://www.ubcpress.ca/as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ayrajradadiya789984/DAB_103_Project_20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4" name="Rectangle 13">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227378C5-ED1B-4E7B-965C-EC5D58F4D087}"/>
              </a:ext>
            </a:extLst>
          </p:cNvPr>
          <p:cNvSpPr>
            <a:spLocks noGrp="1"/>
          </p:cNvSpPr>
          <p:nvPr>
            <p:ph type="ctrTitle"/>
          </p:nvPr>
        </p:nvSpPr>
        <p:spPr>
          <a:xfrm>
            <a:off x="1391160" y="4068219"/>
            <a:ext cx="6857276" cy="2060866"/>
          </a:xfrm>
        </p:spPr>
        <p:txBody>
          <a:bodyPr anchor="ctr">
            <a:normAutofit/>
          </a:bodyPr>
          <a:lstStyle/>
          <a:p>
            <a:pPr algn="l"/>
            <a:r>
              <a:rPr lang="en-IN" sz="4800" dirty="0"/>
              <a:t>DAB 103 Project </a:t>
            </a:r>
            <a:br>
              <a:rPr lang="en-IN" sz="4800" dirty="0"/>
            </a:br>
            <a:r>
              <a:rPr lang="en-IN" sz="4000" dirty="0"/>
              <a:t>Election Polls </a:t>
            </a:r>
            <a:endParaRPr lang="en-IN" sz="4800" dirty="0"/>
          </a:p>
        </p:txBody>
      </p:sp>
      <p:sp useBgFill="1">
        <p:nvSpPr>
          <p:cNvPr id="16" name="Graphic 10">
            <a:extLst>
              <a:ext uri="{FF2B5EF4-FFF2-40B4-BE49-F238E27FC236}">
                <a16:creationId xmlns:a16="http://schemas.microsoft.com/office/drawing/2014/main" id="{19EC9A6F-78C2-4D82-8224-45B344D82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8" name="Oval 17">
            <a:extLst>
              <a:ext uri="{FF2B5EF4-FFF2-40B4-BE49-F238E27FC236}">
                <a16:creationId xmlns:a16="http://schemas.microsoft.com/office/drawing/2014/main" id="{6EACA0CC-7E54-4F17-BAB3-5C457B23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3" name="Subtitle 2">
            <a:extLst>
              <a:ext uri="{FF2B5EF4-FFF2-40B4-BE49-F238E27FC236}">
                <a16:creationId xmlns:a16="http://schemas.microsoft.com/office/drawing/2014/main" id="{500DF026-DAAF-4717-A402-50C212E34251}"/>
              </a:ext>
            </a:extLst>
          </p:cNvPr>
          <p:cNvSpPr>
            <a:spLocks noGrp="1"/>
          </p:cNvSpPr>
          <p:nvPr>
            <p:ph type="subTitle" idx="1"/>
          </p:nvPr>
        </p:nvSpPr>
        <p:spPr>
          <a:xfrm>
            <a:off x="7664473" y="4033825"/>
            <a:ext cx="4209780" cy="2057041"/>
          </a:xfrm>
        </p:spPr>
        <p:txBody>
          <a:bodyPr anchor="ctr">
            <a:normAutofit/>
          </a:bodyPr>
          <a:lstStyle/>
          <a:p>
            <a:pPr algn="l"/>
            <a:r>
              <a:rPr lang="en-IN" sz="2200" dirty="0"/>
              <a:t>Section = 002</a:t>
            </a:r>
          </a:p>
          <a:p>
            <a:pPr algn="l"/>
            <a:r>
              <a:rPr lang="en-IN" sz="2200" dirty="0"/>
              <a:t>Group = The Legion</a:t>
            </a:r>
          </a:p>
        </p:txBody>
      </p:sp>
      <p:sp useBgFill="1">
        <p:nvSpPr>
          <p:cNvPr id="20" name="Oval 19">
            <a:extLst>
              <a:ext uri="{FF2B5EF4-FFF2-40B4-BE49-F238E27FC236}">
                <a16:creationId xmlns:a16="http://schemas.microsoft.com/office/drawing/2014/main" id="{B98DFD62-4B04-4B1A-9D39-DADC80F00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0578" y="1066800"/>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pic>
        <p:nvPicPr>
          <p:cNvPr id="9" name="Picture 8" descr="Logo&#10;&#10;Description automatically generated">
            <a:extLst>
              <a:ext uri="{FF2B5EF4-FFF2-40B4-BE49-F238E27FC236}">
                <a16:creationId xmlns:a16="http://schemas.microsoft.com/office/drawing/2014/main" id="{F6F10CBA-2DD8-49F4-9B6A-77F8CE5825C9}"/>
              </a:ext>
            </a:extLst>
          </p:cNvPr>
          <p:cNvPicPr>
            <a:picLocks noChangeAspect="1"/>
          </p:cNvPicPr>
          <p:nvPr/>
        </p:nvPicPr>
        <p:blipFill rotWithShape="1">
          <a:blip r:embed="rId2">
            <a:extLst>
              <a:ext uri="{28A0092B-C50C-407E-A947-70E740481C1C}">
                <a14:useLocalDpi xmlns:a14="http://schemas.microsoft.com/office/drawing/2010/main" val="0"/>
              </a:ext>
            </a:extLst>
          </a:blip>
          <a:srcRect t="26616" b="23116"/>
          <a:stretch/>
        </p:blipFill>
        <p:spPr>
          <a:xfrm>
            <a:off x="2268748" y="1392111"/>
            <a:ext cx="7315200" cy="2573283"/>
          </a:xfrm>
          <a:prstGeom prst="rect">
            <a:avLst/>
          </a:prstGeom>
        </p:spPr>
      </p:pic>
    </p:spTree>
    <p:extLst>
      <p:ext uri="{BB962C8B-B14F-4D97-AF65-F5344CB8AC3E}">
        <p14:creationId xmlns:p14="http://schemas.microsoft.com/office/powerpoint/2010/main" val="8235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4" name="Group 13">
            <a:extLst>
              <a:ext uri="{FF2B5EF4-FFF2-40B4-BE49-F238E27FC236}">
                <a16:creationId xmlns:a16="http://schemas.microsoft.com/office/drawing/2014/main" id="{BCE1BF05-1A71-4E6E-BDF8-204D898D7F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7338"/>
            <a:ext cx="11993958" cy="6079057"/>
            <a:chOff x="1" y="197338"/>
            <a:chExt cx="11993958" cy="6079057"/>
          </a:xfrm>
        </p:grpSpPr>
        <p:sp useBgFill="1">
          <p:nvSpPr>
            <p:cNvPr id="15"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560670" y="6080534"/>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18" name="Freeform: Shape 17">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33592" y="-114354"/>
            <a:ext cx="11238347" cy="1502704"/>
          </a:xfrm>
        </p:spPr>
        <p:txBody>
          <a:bodyPr anchor="ctr">
            <a:normAutofit/>
          </a:bodyPr>
          <a:lstStyle/>
          <a:p>
            <a:r>
              <a:rPr lang="en-IN" sz="4000" dirty="0"/>
              <a:t>Visualizations</a:t>
            </a:r>
          </a:p>
        </p:txBody>
      </p:sp>
      <p:pic>
        <p:nvPicPr>
          <p:cNvPr id="5" name="Picture 4">
            <a:extLst>
              <a:ext uri="{FF2B5EF4-FFF2-40B4-BE49-F238E27FC236}">
                <a16:creationId xmlns:a16="http://schemas.microsoft.com/office/drawing/2014/main" id="{0B04BF69-C35A-4FDC-8020-6E43761A7042}"/>
              </a:ext>
            </a:extLst>
          </p:cNvPr>
          <p:cNvPicPr>
            <a:picLocks noChangeAspect="1"/>
          </p:cNvPicPr>
          <p:nvPr/>
        </p:nvPicPr>
        <p:blipFill rotWithShape="1">
          <a:blip r:embed="rId2"/>
          <a:srcRect r="19591" b="1"/>
          <a:stretch/>
        </p:blipFill>
        <p:spPr>
          <a:xfrm>
            <a:off x="119856" y="1257814"/>
            <a:ext cx="5742668" cy="4267199"/>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6089790" y="1257814"/>
            <a:ext cx="5470879" cy="7517150"/>
          </a:xfrm>
        </p:spPr>
        <p:txBody>
          <a:bodyPr anchor="t">
            <a:normAutofit/>
          </a:bodyPr>
          <a:lstStyle/>
          <a:p>
            <a:r>
              <a:rPr lang="en-US" sz="1800" b="1" dirty="0"/>
              <a:t>Which political party rules the election and has the highest number of members? </a:t>
            </a:r>
          </a:p>
          <a:p>
            <a:endParaRPr lang="en-US" sz="1400" dirty="0"/>
          </a:p>
          <a:p>
            <a:pPr algn="just"/>
            <a:r>
              <a:rPr lang="en-CA" sz="1800" dirty="0">
                <a:effectLst/>
                <a:latin typeface="Calibri" panose="020F0502020204030204" pitchFamily="34" charset="0"/>
                <a:ea typeface="Calibri" panose="020F0502020204030204" pitchFamily="34" charset="0"/>
                <a:cs typeface="Times New Roman" panose="02020603050405020304" pitchFamily="18" charset="0"/>
              </a:rPr>
              <a:t>The Republicans and Democrats party has the highest number of members as compared to other political party.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p>
        </p:txBody>
      </p:sp>
    </p:spTree>
    <p:extLst>
      <p:ext uri="{BB962C8B-B14F-4D97-AF65-F5344CB8AC3E}">
        <p14:creationId xmlns:p14="http://schemas.microsoft.com/office/powerpoint/2010/main" val="69387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4"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335716"/>
            <a:ext cx="11238347" cy="1502704"/>
          </a:xfrm>
        </p:spPr>
        <p:txBody>
          <a:bodyPr anchor="ctr">
            <a:normAutofit/>
          </a:bodyPr>
          <a:lstStyle/>
          <a:p>
            <a:r>
              <a:rPr lang="en-IN" sz="4000" dirty="0"/>
              <a:t>Visualizations</a:t>
            </a:r>
          </a:p>
        </p:txBody>
      </p:sp>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40823" y="715992"/>
            <a:ext cx="5470879" cy="5753819"/>
          </a:xfrm>
        </p:spPr>
        <p:txBody>
          <a:bodyPr anchor="t">
            <a:normAutofit/>
          </a:bodyPr>
          <a:lstStyle/>
          <a:p>
            <a:r>
              <a:rPr lang="en-US" sz="1800" b="1" dirty="0"/>
              <a:t>How many people come out to vote?</a:t>
            </a: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There is total 18,176 likely voters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Lv</a:t>
            </a:r>
            <a:r>
              <a:rPr lang="en-CA" sz="1800" dirty="0">
                <a:effectLst/>
                <a:latin typeface="Calibri" panose="020F0502020204030204" pitchFamily="34" charset="0"/>
                <a:ea typeface="Calibri" panose="020F0502020204030204" pitchFamily="34" charset="0"/>
                <a:cs typeface="Times New Roman" panose="02020603050405020304" pitchFamily="18" charset="0"/>
              </a:rPr>
              <a:t>) come out to the vote as compared to the RV (registered voters), A(adults), V(voters).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5" name="Picture 4">
            <a:extLst>
              <a:ext uri="{FF2B5EF4-FFF2-40B4-BE49-F238E27FC236}">
                <a16:creationId xmlns:a16="http://schemas.microsoft.com/office/drawing/2014/main" id="{3161AE40-7427-4B42-B4EB-1CF1E544FCF9}"/>
              </a:ext>
            </a:extLst>
          </p:cNvPr>
          <p:cNvPicPr>
            <a:picLocks noChangeAspect="1"/>
          </p:cNvPicPr>
          <p:nvPr/>
        </p:nvPicPr>
        <p:blipFill rotWithShape="1">
          <a:blip r:embed="rId2"/>
          <a:srcRect t="11275" r="3" b="3"/>
          <a:stretch/>
        </p:blipFill>
        <p:spPr>
          <a:xfrm>
            <a:off x="5759929" y="1047172"/>
            <a:ext cx="6248148" cy="4763655"/>
          </a:xfrm>
          <a:prstGeom prst="rect">
            <a:avLst/>
          </a:prstGeom>
          <a:ln>
            <a:noFill/>
          </a:ln>
          <a:effectLst>
            <a:outerShdw blurRad="292100" dist="139700" dir="2700000" algn="tl" rotWithShape="0">
              <a:srgbClr val="333333">
                <a:alpha val="65000"/>
              </a:srgbClr>
            </a:outerShdw>
          </a:effectLst>
        </p:spPr>
      </p:pic>
      <p:sp useBgFill="1">
        <p:nvSpPr>
          <p:cNvPr id="18" name="Oval 17">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130487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4" name="Group 13">
            <a:extLst>
              <a:ext uri="{FF2B5EF4-FFF2-40B4-BE49-F238E27FC236}">
                <a16:creationId xmlns:a16="http://schemas.microsoft.com/office/drawing/2014/main" id="{BCE1BF05-1A71-4E6E-BDF8-204D898D7F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7338"/>
            <a:ext cx="11993958" cy="6079057"/>
            <a:chOff x="1" y="197338"/>
            <a:chExt cx="11993958" cy="6079057"/>
          </a:xfrm>
        </p:grpSpPr>
        <p:sp useBgFill="1">
          <p:nvSpPr>
            <p:cNvPr id="15"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560670" y="6080534"/>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18" name="Freeform: Shape 17">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251300"/>
            <a:ext cx="11238347" cy="1502704"/>
          </a:xfrm>
        </p:spPr>
        <p:txBody>
          <a:bodyPr anchor="ctr">
            <a:normAutofit/>
          </a:bodyPr>
          <a:lstStyle/>
          <a:p>
            <a:r>
              <a:rPr lang="en-IN" sz="4000" dirty="0"/>
              <a:t>Visualizations</a:t>
            </a:r>
          </a:p>
        </p:txBody>
      </p:sp>
      <p:pic>
        <p:nvPicPr>
          <p:cNvPr id="5" name="Picture 4">
            <a:extLst>
              <a:ext uri="{FF2B5EF4-FFF2-40B4-BE49-F238E27FC236}">
                <a16:creationId xmlns:a16="http://schemas.microsoft.com/office/drawing/2014/main" id="{30A8BC48-36A7-4F51-A800-4CB7402DDD81}"/>
              </a:ext>
            </a:extLst>
          </p:cNvPr>
          <p:cNvPicPr>
            <a:picLocks noChangeAspect="1"/>
          </p:cNvPicPr>
          <p:nvPr/>
        </p:nvPicPr>
        <p:blipFill rotWithShape="1">
          <a:blip r:embed="rId2"/>
          <a:srcRect l="9255" r="10001" b="3"/>
          <a:stretch/>
        </p:blipFill>
        <p:spPr>
          <a:xfrm>
            <a:off x="209491" y="1439150"/>
            <a:ext cx="5880299" cy="4369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6405455" y="2600266"/>
            <a:ext cx="5470879" cy="4005510"/>
          </a:xfrm>
        </p:spPr>
        <p:txBody>
          <a:bodyPr anchor="t">
            <a:normAutofit/>
          </a:bodyPr>
          <a:lstStyle/>
          <a:p>
            <a:r>
              <a:rPr lang="en-US" sz="1800" b="1" dirty="0"/>
              <a:t>The different pollster assigned to each state?</a:t>
            </a:r>
          </a:p>
          <a:p>
            <a:r>
              <a:rPr lang="en-US" sz="1600" dirty="0"/>
              <a:t>Different type of pollster is allocated to a specific state to conduct an election poll in United State of America.</a:t>
            </a:r>
            <a:endParaRPr lang="en-US" sz="1600" b="1" dirty="0"/>
          </a:p>
          <a:p>
            <a:endParaRPr lang="en-IN" sz="1800" dirty="0"/>
          </a:p>
        </p:txBody>
      </p:sp>
    </p:spTree>
    <p:extLst>
      <p:ext uri="{BB962C8B-B14F-4D97-AF65-F5344CB8AC3E}">
        <p14:creationId xmlns:p14="http://schemas.microsoft.com/office/powerpoint/2010/main" val="347194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368139" y="222594"/>
            <a:ext cx="11238347" cy="699031"/>
          </a:xfrm>
        </p:spPr>
        <p:txBody>
          <a:bodyPr anchor="ctr">
            <a:normAutofit/>
          </a:bodyPr>
          <a:lstStyle/>
          <a:p>
            <a:r>
              <a:rPr lang="en-IN" sz="4000" dirty="0"/>
              <a:t>Visualizations</a:t>
            </a:r>
          </a:p>
        </p:txBody>
      </p:sp>
      <p:sp>
        <p:nvSpPr>
          <p:cNvPr id="46" name="Content Placeholder 2">
            <a:extLst>
              <a:ext uri="{FF2B5EF4-FFF2-40B4-BE49-F238E27FC236}">
                <a16:creationId xmlns:a16="http://schemas.microsoft.com/office/drawing/2014/main" id="{A6300DC4-9E3B-418B-A308-E2E48B6BC621}"/>
              </a:ext>
            </a:extLst>
          </p:cNvPr>
          <p:cNvSpPr>
            <a:spLocks noGrp="1"/>
          </p:cNvSpPr>
          <p:nvPr>
            <p:ph idx="1"/>
          </p:nvPr>
        </p:nvSpPr>
        <p:spPr>
          <a:xfrm>
            <a:off x="368139" y="1358006"/>
            <a:ext cx="5470879" cy="4005510"/>
          </a:xfrm>
        </p:spPr>
        <p:txBody>
          <a:bodyPr anchor="t">
            <a:normAutofit/>
          </a:bodyPr>
          <a:lstStyle/>
          <a:p>
            <a:r>
              <a:rPr lang="en-US" sz="1600" b="1" dirty="0"/>
              <a:t>According to the different office types, which candidate has the highest/lowest </a:t>
            </a:r>
            <a:r>
              <a:rPr lang="en-US" sz="1600" b="1" dirty="0" err="1"/>
              <a:t>fte</a:t>
            </a:r>
            <a:r>
              <a:rPr lang="en-US" sz="1600" b="1" dirty="0"/>
              <a:t> grades?</a:t>
            </a:r>
            <a:r>
              <a:rPr lang="en-CA" sz="1600" dirty="0">
                <a:ea typeface="Calibri" panose="020F0502020204030204" pitchFamily="34" charset="0"/>
                <a:cs typeface="Times New Roman" panose="02020603050405020304" pitchFamily="18" charset="0"/>
              </a:rPr>
              <a:t> </a:t>
            </a:r>
          </a:p>
          <a:p>
            <a:endParaRPr lang="en-CA" sz="1600" dirty="0">
              <a:ea typeface="Calibri" panose="020F0502020204030204" pitchFamily="34" charset="0"/>
              <a:cs typeface="Times New Roman" panose="02020603050405020304" pitchFamily="18" charset="0"/>
            </a:endParaRPr>
          </a:p>
          <a:p>
            <a:r>
              <a:rPr lang="en-CA" sz="1600" dirty="0">
                <a:ea typeface="Calibri" panose="020F0502020204030204" pitchFamily="34" charset="0"/>
                <a:cs typeface="Times New Roman" panose="02020603050405020304" pitchFamily="18" charset="0"/>
              </a:rPr>
              <a:t>In governor and U.S. Senate office types, the highest candidates have B/C </a:t>
            </a:r>
            <a:r>
              <a:rPr lang="en-CA" sz="1600" dirty="0" err="1">
                <a:ea typeface="Calibri" panose="020F0502020204030204" pitchFamily="34" charset="0"/>
                <a:cs typeface="Times New Roman" panose="02020603050405020304" pitchFamily="18" charset="0"/>
              </a:rPr>
              <a:t>fte</a:t>
            </a:r>
            <a:r>
              <a:rPr lang="en-CA" sz="1600" dirty="0">
                <a:ea typeface="Calibri" panose="020F0502020204030204" pitchFamily="34" charset="0"/>
                <a:cs typeface="Times New Roman" panose="02020603050405020304" pitchFamily="18" charset="0"/>
              </a:rPr>
              <a:t> grade, which is 973 and 1024 respectively. Apart from this, 1490 highest candidates have B- </a:t>
            </a:r>
            <a:r>
              <a:rPr lang="en-CA" sz="1600" dirty="0" err="1">
                <a:ea typeface="Calibri" panose="020F0502020204030204" pitchFamily="34" charset="0"/>
                <a:cs typeface="Times New Roman" panose="02020603050405020304" pitchFamily="18" charset="0"/>
              </a:rPr>
              <a:t>fte</a:t>
            </a:r>
            <a:r>
              <a:rPr lang="en-CA" sz="1600" dirty="0">
                <a:ea typeface="Calibri" panose="020F0502020204030204" pitchFamily="34" charset="0"/>
                <a:cs typeface="Times New Roman" panose="02020603050405020304" pitchFamily="18" charset="0"/>
              </a:rPr>
              <a:t> grade in U.S. House office type. Moreover, it is clearly seen from the graph, C </a:t>
            </a:r>
            <a:r>
              <a:rPr lang="en-CA" sz="1600" dirty="0" err="1">
                <a:ea typeface="Calibri" panose="020F0502020204030204" pitchFamily="34" charset="0"/>
                <a:cs typeface="Times New Roman" panose="02020603050405020304" pitchFamily="18" charset="0"/>
              </a:rPr>
              <a:t>fte</a:t>
            </a:r>
            <a:r>
              <a:rPr lang="en-CA" sz="1600" dirty="0">
                <a:ea typeface="Calibri" panose="020F0502020204030204" pitchFamily="34" charset="0"/>
                <a:cs typeface="Times New Roman" panose="02020603050405020304" pitchFamily="18" charset="0"/>
              </a:rPr>
              <a:t> grade has the highest candidate which is 6020 in U.S President.</a:t>
            </a:r>
            <a:endParaRPr lang="en-IN" sz="1600" dirty="0">
              <a:ea typeface="Calibri" panose="020F0502020204030204" pitchFamily="34" charset="0"/>
              <a:cs typeface="Times New Roman" panose="02020603050405020304" pitchFamily="18" charset="0"/>
            </a:endParaRPr>
          </a:p>
          <a:p>
            <a:endParaRPr lang="en-US" sz="1600" b="1" dirty="0"/>
          </a:p>
        </p:txBody>
      </p:sp>
      <p:pic>
        <p:nvPicPr>
          <p:cNvPr id="5" name="Picture 4" descr="Chart&#10;&#10;Description automatically generated">
            <a:extLst>
              <a:ext uri="{FF2B5EF4-FFF2-40B4-BE49-F238E27FC236}">
                <a16:creationId xmlns:a16="http://schemas.microsoft.com/office/drawing/2014/main" id="{61DA83EF-8774-4135-8132-358ED7F7C70F}"/>
              </a:ext>
            </a:extLst>
          </p:cNvPr>
          <p:cNvPicPr>
            <a:picLocks noChangeAspect="1"/>
          </p:cNvPicPr>
          <p:nvPr/>
        </p:nvPicPr>
        <p:blipFill rotWithShape="1">
          <a:blip r:embed="rId2"/>
          <a:srcRect t="14343" r="3" b="3"/>
          <a:stretch/>
        </p:blipFill>
        <p:spPr>
          <a:xfrm>
            <a:off x="6252189" y="1272003"/>
            <a:ext cx="5435027" cy="4038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612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53" name="Rectangle 5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55" name="Group 54">
            <a:extLst>
              <a:ext uri="{FF2B5EF4-FFF2-40B4-BE49-F238E27FC236}">
                <a16:creationId xmlns:a16="http://schemas.microsoft.com/office/drawing/2014/main" id="{DD9C09AF-3E2A-4BE1-B159-B71983CC2F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54463" y="197338"/>
            <a:ext cx="2139496" cy="1697014"/>
            <a:chOff x="9854463" y="197338"/>
            <a:chExt cx="2139496" cy="1697014"/>
          </a:xfrm>
        </p:grpSpPr>
        <p:sp useBgFill="1">
          <p:nvSpPr>
            <p:cNvPr id="56"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7" name="Oval 56">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125200" y="1698491"/>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8" name="Oval 57">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82714" y="47660"/>
            <a:ext cx="11238347" cy="1053640"/>
          </a:xfrm>
        </p:spPr>
        <p:txBody>
          <a:bodyPr anchor="ctr">
            <a:normAutofit/>
          </a:bodyPr>
          <a:lstStyle/>
          <a:p>
            <a:r>
              <a:rPr lang="en-IN" sz="4000" dirty="0"/>
              <a:t>Visualizations</a:t>
            </a:r>
          </a:p>
        </p:txBody>
      </p:sp>
      <p:sp>
        <p:nvSpPr>
          <p:cNvPr id="60" name="Freeform: Shape 59">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pic>
        <p:nvPicPr>
          <p:cNvPr id="7" name="Picture 6">
            <a:extLst>
              <a:ext uri="{FF2B5EF4-FFF2-40B4-BE49-F238E27FC236}">
                <a16:creationId xmlns:a16="http://schemas.microsoft.com/office/drawing/2014/main" id="{A7949A90-7C03-478C-8B63-D9077E4D1551}"/>
              </a:ext>
            </a:extLst>
          </p:cNvPr>
          <p:cNvPicPr>
            <a:picLocks noChangeAspect="1"/>
          </p:cNvPicPr>
          <p:nvPr/>
        </p:nvPicPr>
        <p:blipFill>
          <a:blip r:embed="rId2"/>
          <a:stretch>
            <a:fillRect/>
          </a:stretch>
        </p:blipFill>
        <p:spPr>
          <a:xfrm>
            <a:off x="1176815" y="852120"/>
            <a:ext cx="2850239" cy="5656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Content Placeholder 2">
            <a:extLst>
              <a:ext uri="{FF2B5EF4-FFF2-40B4-BE49-F238E27FC236}">
                <a16:creationId xmlns:a16="http://schemas.microsoft.com/office/drawing/2014/main" id="{A6300DC4-9E3B-418B-A308-E2E48B6BC621}"/>
              </a:ext>
            </a:extLst>
          </p:cNvPr>
          <p:cNvSpPr>
            <a:spLocks noGrp="1"/>
          </p:cNvSpPr>
          <p:nvPr>
            <p:ph idx="1"/>
          </p:nvPr>
        </p:nvSpPr>
        <p:spPr>
          <a:xfrm>
            <a:off x="4978401" y="852120"/>
            <a:ext cx="6680200" cy="5439390"/>
          </a:xfrm>
        </p:spPr>
        <p:txBody>
          <a:bodyPr anchor="t">
            <a:normAutofit/>
          </a:bodyPr>
          <a:lstStyle/>
          <a:p>
            <a:r>
              <a:rPr lang="en-US" sz="1800" b="1" dirty="0"/>
              <a:t>Which party won the most vote?</a:t>
            </a: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candidates from REP have won the highest number of seats by beating all other parties which were fighting election against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060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5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5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4" name="Group 54">
            <a:extLst>
              <a:ext uri="{FF2B5EF4-FFF2-40B4-BE49-F238E27FC236}">
                <a16:creationId xmlns:a16="http://schemas.microsoft.com/office/drawing/2014/main" id="{187DE861-9AC3-4AA5-B885-AF8EBE948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34076" y="241085"/>
            <a:ext cx="1165681" cy="5612701"/>
            <a:chOff x="10734076" y="241085"/>
            <a:chExt cx="1165681" cy="5612701"/>
          </a:xfrm>
        </p:grpSpPr>
        <p:sp useBgFill="1">
          <p:nvSpPr>
            <p:cNvPr id="85" name="Graphic 10">
              <a:extLst>
                <a:ext uri="{FF2B5EF4-FFF2-40B4-BE49-F238E27FC236}">
                  <a16:creationId xmlns:a16="http://schemas.microsoft.com/office/drawing/2014/main" id="{D43C1A1E-DA50-4210-9A1D-5437CBFEF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6" name="Oval 56">
              <a:extLst>
                <a:ext uri="{FF2B5EF4-FFF2-40B4-BE49-F238E27FC236}">
                  <a16:creationId xmlns:a16="http://schemas.microsoft.com/office/drawing/2014/main" id="{7691169A-6B21-4B1F-96DF-2BD6D6BA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8" name="Oval 57">
              <a:extLst>
                <a:ext uri="{FF2B5EF4-FFF2-40B4-BE49-F238E27FC236}">
                  <a16:creationId xmlns:a16="http://schemas.microsoft.com/office/drawing/2014/main" id="{AFF485D7-DE5D-47EE-8B37-15E9B77B3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359704"/>
            <a:ext cx="11238347" cy="1502704"/>
          </a:xfrm>
        </p:spPr>
        <p:txBody>
          <a:bodyPr anchor="ctr">
            <a:normAutofit/>
          </a:bodyPr>
          <a:lstStyle/>
          <a:p>
            <a:r>
              <a:rPr lang="en-IN" sz="4000" dirty="0"/>
              <a:t>Visualizations</a:t>
            </a:r>
          </a:p>
        </p:txBody>
      </p:sp>
      <p:sp>
        <p:nvSpPr>
          <p:cNvPr id="46" name="Content Placeholder 2">
            <a:extLst>
              <a:ext uri="{FF2B5EF4-FFF2-40B4-BE49-F238E27FC236}">
                <a16:creationId xmlns:a16="http://schemas.microsoft.com/office/drawing/2014/main" id="{A6300DC4-9E3B-418B-A308-E2E48B6BC621}"/>
              </a:ext>
            </a:extLst>
          </p:cNvPr>
          <p:cNvSpPr>
            <a:spLocks noGrp="1"/>
          </p:cNvSpPr>
          <p:nvPr>
            <p:ph idx="1"/>
          </p:nvPr>
        </p:nvSpPr>
        <p:spPr>
          <a:xfrm>
            <a:off x="259901" y="895927"/>
            <a:ext cx="5668177" cy="5395583"/>
          </a:xfrm>
        </p:spPr>
        <p:txBody>
          <a:bodyPr anchor="t">
            <a:normAutofit/>
          </a:bodyPr>
          <a:lstStyle/>
          <a:p>
            <a:r>
              <a:rPr lang="en-US" sz="1800" b="1" dirty="0"/>
              <a:t>Which pollster counts more winning probability for election in USA?</a:t>
            </a:r>
          </a:p>
          <a:p>
            <a:pPr marL="0" indent="0">
              <a:buNone/>
            </a:pPr>
            <a:endParaRPr lang="en-US" sz="1800" b="1" dirty="0"/>
          </a:p>
          <a:p>
            <a:pPr marL="457200" algn="just">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SurveyMonkey has the highest number of polls counting as compared to another pollster. Morning Consult and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lpsos</a:t>
            </a:r>
            <a:r>
              <a:rPr lang="en-CA" sz="1800" dirty="0">
                <a:effectLst/>
                <a:latin typeface="Calibri" panose="020F0502020204030204" pitchFamily="34" charset="0"/>
                <a:ea typeface="Calibri" panose="020F0502020204030204" pitchFamily="34" charset="0"/>
                <a:cs typeface="Times New Roman" panose="02020603050405020304" pitchFamily="18" charset="0"/>
              </a:rPr>
              <a:t> has almost same number of polls counting.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22A6771-D1BB-4E28-865F-678486E62308}"/>
              </a:ext>
            </a:extLst>
          </p:cNvPr>
          <p:cNvPicPr>
            <a:picLocks noChangeAspect="1"/>
          </p:cNvPicPr>
          <p:nvPr/>
        </p:nvPicPr>
        <p:blipFill>
          <a:blip r:embed="rId2"/>
          <a:stretch>
            <a:fillRect/>
          </a:stretch>
        </p:blipFill>
        <p:spPr>
          <a:xfrm>
            <a:off x="6225950" y="895928"/>
            <a:ext cx="5668177" cy="5395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0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CA830A06-5366-40D2-9F31-6A80A7252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757" y="1728404"/>
            <a:ext cx="1116921" cy="2284272"/>
            <a:chOff x="70757" y="1728404"/>
            <a:chExt cx="1116921" cy="2284272"/>
          </a:xfrm>
        </p:grpSpPr>
        <p:sp useBgFill="1">
          <p:nvSpPr>
            <p:cNvPr id="16" name="Graphic 10">
              <a:extLst>
                <a:ext uri="{FF2B5EF4-FFF2-40B4-BE49-F238E27FC236}">
                  <a16:creationId xmlns:a16="http://schemas.microsoft.com/office/drawing/2014/main" id="{008BEE5D-476B-41B7-AA33-CD87D8D6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757" y="1728404"/>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844050D3-0BFB-49B6-A972-F36280DEE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63307" y="2845324"/>
              <a:ext cx="224371" cy="22437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FEF802CE-8E4C-4CC5-B1B1-6573598D7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4800" y="3631676"/>
              <a:ext cx="381000" cy="381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0" y="44620"/>
            <a:ext cx="5537993" cy="2278834"/>
          </a:xfrm>
        </p:spPr>
        <p:txBody>
          <a:bodyPr vert="horz" lIns="91440" tIns="45720" rIns="91440" bIns="45720" rtlCol="0" anchor="t">
            <a:normAutofit/>
          </a:bodyPr>
          <a:lstStyle/>
          <a:p>
            <a:r>
              <a:rPr lang="en-US" sz="4000" kern="1200" dirty="0">
                <a:solidFill>
                  <a:schemeClr val="tx1"/>
                </a:solidFill>
                <a:latin typeface="+mj-lt"/>
                <a:ea typeface="+mj-ea"/>
                <a:cs typeface="+mj-cs"/>
              </a:rPr>
              <a:t>Dashboard</a:t>
            </a:r>
          </a:p>
        </p:txBody>
      </p:sp>
      <p:sp>
        <p:nvSpPr>
          <p:cNvPr id="3" name="TextBox 2">
            <a:extLst>
              <a:ext uri="{FF2B5EF4-FFF2-40B4-BE49-F238E27FC236}">
                <a16:creationId xmlns:a16="http://schemas.microsoft.com/office/drawing/2014/main" id="{6140B277-B597-4F29-A3E5-04146E80256E}"/>
              </a:ext>
            </a:extLst>
          </p:cNvPr>
          <p:cNvSpPr txBox="1"/>
          <p:nvPr/>
        </p:nvSpPr>
        <p:spPr>
          <a:xfrm>
            <a:off x="3768437" y="44619"/>
            <a:ext cx="8037945" cy="812807"/>
          </a:xfrm>
          <a:prstGeom prst="rect">
            <a:avLst/>
          </a:prstGeom>
        </p:spPr>
        <p:txBody>
          <a:bodyPr vert="horz" lIns="91440" tIns="45720" rIns="91440" bIns="45720" rtlCol="0" anchor="t">
            <a:normAutofit/>
          </a:bodyPr>
          <a:lstStyle/>
          <a:p>
            <a:pPr indent="-228600">
              <a:lnSpc>
                <a:spcPct val="90000"/>
              </a:lnSpc>
              <a:spcAft>
                <a:spcPts val="600"/>
              </a:spcAft>
              <a:buClr>
                <a:schemeClr val="accent1"/>
              </a:buClr>
            </a:pPr>
            <a:r>
              <a:rPr lang="en-US" sz="1600" b="1" dirty="0"/>
              <a:t>Dashboard Link </a:t>
            </a:r>
            <a:r>
              <a:rPr lang="en-US" sz="1600" dirty="0"/>
              <a:t>: - </a:t>
            </a:r>
            <a:r>
              <a:rPr lang="en-US" sz="1600" dirty="0">
                <a:hlinkClick r:id="rId2"/>
              </a:rPr>
              <a:t>https://public.tableau.com/app/profile/jayraj.radadiya/viz/DAB103_Project_TheLegion/Dashboard?publish=yes</a:t>
            </a:r>
            <a:endParaRPr lang="en-US" sz="1600" dirty="0"/>
          </a:p>
        </p:txBody>
      </p:sp>
      <p:pic>
        <p:nvPicPr>
          <p:cNvPr id="6" name="Picture 5">
            <a:extLst>
              <a:ext uri="{FF2B5EF4-FFF2-40B4-BE49-F238E27FC236}">
                <a16:creationId xmlns:a16="http://schemas.microsoft.com/office/drawing/2014/main" id="{0E40C66B-7E7F-462A-BDDA-78604329A3CD}"/>
              </a:ext>
            </a:extLst>
          </p:cNvPr>
          <p:cNvPicPr>
            <a:picLocks noChangeAspect="1"/>
          </p:cNvPicPr>
          <p:nvPr/>
        </p:nvPicPr>
        <p:blipFill>
          <a:blip r:embed="rId3"/>
          <a:stretch>
            <a:fillRect/>
          </a:stretch>
        </p:blipFill>
        <p:spPr>
          <a:xfrm>
            <a:off x="791227" y="1062183"/>
            <a:ext cx="10726518" cy="54148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356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5D8-923D-4236-AF8D-D6A7420DA654}"/>
              </a:ext>
            </a:extLst>
          </p:cNvPr>
          <p:cNvSpPr>
            <a:spLocks noGrp="1"/>
          </p:cNvSpPr>
          <p:nvPr>
            <p:ph type="title"/>
          </p:nvPr>
        </p:nvSpPr>
        <p:spPr>
          <a:xfrm>
            <a:off x="838200" y="18255"/>
            <a:ext cx="10515600" cy="1325563"/>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94A20423-AE5D-445C-8AD0-A366F160485C}"/>
              </a:ext>
            </a:extLst>
          </p:cNvPr>
          <p:cNvSpPr>
            <a:spLocks noGrp="1"/>
          </p:cNvSpPr>
          <p:nvPr>
            <p:ph idx="1"/>
          </p:nvPr>
        </p:nvSpPr>
        <p:spPr>
          <a:xfrm>
            <a:off x="838200" y="1130060"/>
            <a:ext cx="10515600" cy="5098661"/>
          </a:xfrm>
        </p:spPr>
        <p:txBody>
          <a:bodyPr>
            <a:normAutofit/>
          </a:bodyPr>
          <a:lstStyle/>
          <a:p>
            <a:r>
              <a:rPr lang="en-US" sz="1600" dirty="0"/>
              <a:t>We can conclude that from the above visualization we can clearly see that the most used method to vote is Online and least one are Online/Text. Also the Republic party (REP) is biggest party in terms of candidates with the difference of almost 631 more candidates. Also The republic party is seen to be dominating with more number of votes.</a:t>
            </a:r>
          </a:p>
          <a:p>
            <a:endParaRPr lang="en-US" sz="1600" dirty="0"/>
          </a:p>
          <a:p>
            <a:r>
              <a:rPr lang="en-US" sz="1600" dirty="0"/>
              <a:t> We can even analyze that the SurveyMonkey is the leader in having the pollster .We can see that the pollsters are distributed across the Country. After looking on the count of </a:t>
            </a:r>
            <a:r>
              <a:rPr lang="en-US" sz="1600" dirty="0" err="1"/>
              <a:t>Lv</a:t>
            </a:r>
            <a:r>
              <a:rPr lang="en-US" sz="1600" dirty="0"/>
              <a:t>(Likely Voters) its is seen that they can cause impact to election result because of being high in numbers.</a:t>
            </a:r>
          </a:p>
          <a:p>
            <a:endParaRPr lang="en-US" sz="1600" dirty="0"/>
          </a:p>
          <a:p>
            <a:r>
              <a:rPr lang="en-IN" sz="1600" dirty="0"/>
              <a:t>We can also find that most of the candidates are of between B/C to C Category for the elections in US.</a:t>
            </a:r>
          </a:p>
          <a:p>
            <a:endParaRPr lang="en-IN" sz="1600" dirty="0"/>
          </a:p>
          <a:p>
            <a:r>
              <a:rPr lang="en-IN" sz="1600" dirty="0"/>
              <a:t>Overall, we can see the Republic party to being heavier on the Democratic party for the elections.</a:t>
            </a:r>
          </a:p>
        </p:txBody>
      </p:sp>
    </p:spTree>
    <p:extLst>
      <p:ext uri="{BB962C8B-B14F-4D97-AF65-F5344CB8AC3E}">
        <p14:creationId xmlns:p14="http://schemas.microsoft.com/office/powerpoint/2010/main" val="160760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E96E-FD2C-454A-8A74-AE64890F7807}"/>
              </a:ext>
            </a:extLst>
          </p:cNvPr>
          <p:cNvSpPr>
            <a:spLocks noGrp="1"/>
          </p:cNvSpPr>
          <p:nvPr>
            <p:ph type="title"/>
          </p:nvPr>
        </p:nvSpPr>
        <p:spPr/>
        <p:txBody>
          <a:bodyPr>
            <a:normAutofit/>
          </a:bodyPr>
          <a:lstStyle/>
          <a:p>
            <a:r>
              <a:rPr lang="en-IN" sz="4000" dirty="0"/>
              <a:t>Reference</a:t>
            </a:r>
          </a:p>
        </p:txBody>
      </p:sp>
      <p:sp>
        <p:nvSpPr>
          <p:cNvPr id="3" name="Content Placeholder 2">
            <a:extLst>
              <a:ext uri="{FF2B5EF4-FFF2-40B4-BE49-F238E27FC236}">
                <a16:creationId xmlns:a16="http://schemas.microsoft.com/office/drawing/2014/main" id="{6C076D1B-4199-4233-B28B-E923EDCFC2E3}"/>
              </a:ext>
            </a:extLst>
          </p:cNvPr>
          <p:cNvSpPr>
            <a:spLocks noGrp="1"/>
          </p:cNvSpPr>
          <p:nvPr>
            <p:ph idx="1"/>
          </p:nvPr>
        </p:nvSpPr>
        <p:spPr/>
        <p:txBody>
          <a:bodyPr/>
          <a:lstStyle/>
          <a:p>
            <a:r>
              <a:rPr lang="en-US" sz="1600" dirty="0">
                <a:hlinkClick r:id="rId2"/>
              </a:rPr>
              <a:t>https://en.wikipedia.org/wiki/Elections_in_the_United_States#Election_information_on_the_web</a:t>
            </a:r>
            <a:endParaRPr lang="en-US" sz="1600" dirty="0"/>
          </a:p>
          <a:p>
            <a:r>
              <a:rPr lang="en-US" sz="1600" dirty="0">
                <a:hlinkClick r:id="rId3"/>
              </a:rPr>
              <a:t>https://www.pewresearch.org/fact-tank/2020/10/29/what-we-can-trust-2020-election-polls-to-tellus/</a:t>
            </a:r>
            <a:endParaRPr lang="en-US" sz="1600" dirty="0"/>
          </a:p>
          <a:p>
            <a:r>
              <a:rPr lang="en-US" sz="1600" dirty="0">
                <a:hlinkClick r:id="rId4"/>
              </a:rPr>
              <a:t>https://www.ubcpress.ca/asse</a:t>
            </a:r>
            <a:endParaRPr lang="en-US" sz="1600" dirty="0"/>
          </a:p>
          <a:p>
            <a:r>
              <a:rPr lang="en-US" sz="1600" dirty="0">
                <a:hlinkClick r:id="rId5"/>
              </a:rPr>
              <a:t>https://journals.sagepub.com/doi/abs/10.1177/1541931213571289?journalCode=proe</a:t>
            </a:r>
            <a:endParaRPr lang="en-US" sz="1600" dirty="0"/>
          </a:p>
          <a:p>
            <a:endParaRPr lang="en-US" sz="1600" dirty="0"/>
          </a:p>
          <a:p>
            <a:endParaRPr lang="en-IN" dirty="0"/>
          </a:p>
        </p:txBody>
      </p:sp>
    </p:spTree>
    <p:extLst>
      <p:ext uri="{BB962C8B-B14F-4D97-AF65-F5344CB8AC3E}">
        <p14:creationId xmlns:p14="http://schemas.microsoft.com/office/powerpoint/2010/main" val="415184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2"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8" name="Oval 17">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9" name="Oval 18">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0" name="Oval 19">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2" name="Rectangle 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4" name="Rectangle 23">
            <a:extLst>
              <a:ext uri="{FF2B5EF4-FFF2-40B4-BE49-F238E27FC236}">
                <a16:creationId xmlns:a16="http://schemas.microsoft.com/office/drawing/2014/main" id="{261FC3BD-C1D7-4CB8-B4E7-290CC213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7" name="Picture 6" descr="A picture containing person, person, outdoor, standing&#10;&#10;Description automatically generated">
            <a:extLst>
              <a:ext uri="{FF2B5EF4-FFF2-40B4-BE49-F238E27FC236}">
                <a16:creationId xmlns:a16="http://schemas.microsoft.com/office/drawing/2014/main" id="{A8CFF691-6888-414A-88C1-D223D779CD98}"/>
              </a:ext>
            </a:extLst>
          </p:cNvPr>
          <p:cNvPicPr>
            <a:picLocks noChangeAspect="1"/>
          </p:cNvPicPr>
          <p:nvPr/>
        </p:nvPicPr>
        <p:blipFill rotWithShape="1">
          <a:blip r:embed="rId2">
            <a:extLst>
              <a:ext uri="{28A0092B-C50C-407E-A947-70E740481C1C}">
                <a14:useLocalDpi xmlns:a14="http://schemas.microsoft.com/office/drawing/2010/main" val="0"/>
              </a:ext>
            </a:extLst>
          </a:blip>
          <a:srcRect l="949" r="3180"/>
          <a:stretch/>
        </p:blipFill>
        <p:spPr>
          <a:xfrm>
            <a:off x="543120" y="554413"/>
            <a:ext cx="3706710" cy="5749175"/>
          </a:xfrm>
          <a:prstGeom prst="rect">
            <a:avLst/>
          </a:prstGeom>
        </p:spPr>
      </p:pic>
      <p:pic>
        <p:nvPicPr>
          <p:cNvPr id="5" name="Picture 4" descr="A picture containing person, young&#10;&#10;Description automatically generated">
            <a:extLst>
              <a:ext uri="{FF2B5EF4-FFF2-40B4-BE49-F238E27FC236}">
                <a16:creationId xmlns:a16="http://schemas.microsoft.com/office/drawing/2014/main" id="{0E1293AD-195B-456B-B9FD-2784CC275399}"/>
              </a:ext>
            </a:extLst>
          </p:cNvPr>
          <p:cNvPicPr>
            <a:picLocks noChangeAspect="1"/>
          </p:cNvPicPr>
          <p:nvPr/>
        </p:nvPicPr>
        <p:blipFill rotWithShape="1">
          <a:blip r:embed="rId3">
            <a:extLst>
              <a:ext uri="{28A0092B-C50C-407E-A947-70E740481C1C}">
                <a14:useLocalDpi xmlns:a14="http://schemas.microsoft.com/office/drawing/2010/main" val="0"/>
              </a:ext>
            </a:extLst>
          </a:blip>
          <a:srcRect l="8727" r="8082"/>
          <a:stretch/>
        </p:blipFill>
        <p:spPr>
          <a:xfrm>
            <a:off x="4324170" y="554412"/>
            <a:ext cx="3706710" cy="5749175"/>
          </a:xfrm>
          <a:prstGeom prst="rect">
            <a:avLst/>
          </a:prstGeom>
        </p:spPr>
      </p:pic>
      <p:pic>
        <p:nvPicPr>
          <p:cNvPr id="9" name="Picture 8" descr="A picture containing tree, outdoor, ground, plant&#10;&#10;Description automatically generated">
            <a:extLst>
              <a:ext uri="{FF2B5EF4-FFF2-40B4-BE49-F238E27FC236}">
                <a16:creationId xmlns:a16="http://schemas.microsoft.com/office/drawing/2014/main" id="{7868BCCB-93F2-4EAD-A474-4E4E9A5BBFE1}"/>
              </a:ext>
            </a:extLst>
          </p:cNvPr>
          <p:cNvPicPr>
            <a:picLocks noChangeAspect="1"/>
          </p:cNvPicPr>
          <p:nvPr/>
        </p:nvPicPr>
        <p:blipFill rotWithShape="1">
          <a:blip r:embed="rId4">
            <a:extLst>
              <a:ext uri="{28A0092B-C50C-407E-A947-70E740481C1C}">
                <a14:useLocalDpi xmlns:a14="http://schemas.microsoft.com/office/drawing/2010/main" val="0"/>
              </a:ext>
            </a:extLst>
          </a:blip>
          <a:srcRect l="2187" r="11848"/>
          <a:stretch/>
        </p:blipFill>
        <p:spPr>
          <a:xfrm>
            <a:off x="7935546" y="554413"/>
            <a:ext cx="3706710" cy="5749175"/>
          </a:xfrm>
          <a:prstGeom prst="rect">
            <a:avLst/>
          </a:prstGeom>
        </p:spPr>
      </p:pic>
      <p:sp>
        <p:nvSpPr>
          <p:cNvPr id="26" name="Rectangle 25">
            <a:extLst>
              <a:ext uri="{FF2B5EF4-FFF2-40B4-BE49-F238E27FC236}">
                <a16:creationId xmlns:a16="http://schemas.microsoft.com/office/drawing/2014/main" id="{783439B9-F4FB-4CD0-B7CF-93DD61541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492" y="554413"/>
            <a:ext cx="11105763" cy="5749175"/>
          </a:xfrm>
          <a:prstGeom prst="rect">
            <a:avLst/>
          </a:prstGeom>
          <a:solidFill>
            <a:schemeClr val="accent2">
              <a:alpha val="40000"/>
            </a:schemeClr>
          </a:solidFill>
          <a:ln w="3848" cap="flat">
            <a:noFill/>
            <a:prstDash val="solid"/>
            <a:miter/>
          </a:ln>
          <a:effectLst/>
        </p:spPr>
        <p:txBody>
          <a:bodyPr rtlCol="0" anchor="ctr"/>
          <a:lstStyle/>
          <a:p>
            <a:endParaRPr lang="en-US" dirty="0">
              <a:solidFill>
                <a:schemeClr val="tx1"/>
              </a:solidFill>
            </a:endParaRPr>
          </a:p>
        </p:txBody>
      </p:sp>
      <p:grpSp>
        <p:nvGrpSpPr>
          <p:cNvPr id="28" name="Group 27">
            <a:extLst>
              <a:ext uri="{FF2B5EF4-FFF2-40B4-BE49-F238E27FC236}">
                <a16:creationId xmlns:a16="http://schemas.microsoft.com/office/drawing/2014/main" id="{08CF60A0-6C99-40EF-8B66-5BB080AC9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34" y="387218"/>
            <a:ext cx="11950793" cy="5573205"/>
            <a:chOff x="-18234" y="387218"/>
            <a:chExt cx="11950793" cy="5573205"/>
          </a:xfrm>
        </p:grpSpPr>
        <p:sp useBgFill="1">
          <p:nvSpPr>
            <p:cNvPr id="29" name="Graphic 10">
              <a:extLst>
                <a:ext uri="{FF2B5EF4-FFF2-40B4-BE49-F238E27FC236}">
                  <a16:creationId xmlns:a16="http://schemas.microsoft.com/office/drawing/2014/main" id="{CEE98632-E18D-4926-83C5-93492E197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234" y="1129136"/>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0" name="Oval 29">
              <a:extLst>
                <a:ext uri="{FF2B5EF4-FFF2-40B4-BE49-F238E27FC236}">
                  <a16:creationId xmlns:a16="http://schemas.microsoft.com/office/drawing/2014/main" id="{BE5A6F40-0D4E-4148-A0A3-EBE649C7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58536" y="5486400"/>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D9490E4E-D8FF-4448-84AC-4244055E9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32" name="Title 1">
            <a:extLst>
              <a:ext uri="{FF2B5EF4-FFF2-40B4-BE49-F238E27FC236}">
                <a16:creationId xmlns:a16="http://schemas.microsoft.com/office/drawing/2014/main" id="{57549D4F-0685-41EA-84C6-D6A14E7993CB}"/>
              </a:ext>
            </a:extLst>
          </p:cNvPr>
          <p:cNvSpPr txBox="1">
            <a:spLocks/>
          </p:cNvSpPr>
          <p:nvPr/>
        </p:nvSpPr>
        <p:spPr>
          <a:xfrm>
            <a:off x="-914234" y="5341568"/>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Karan Patel</a:t>
            </a:r>
          </a:p>
        </p:txBody>
      </p:sp>
      <p:sp>
        <p:nvSpPr>
          <p:cNvPr id="33" name="Title 1">
            <a:extLst>
              <a:ext uri="{FF2B5EF4-FFF2-40B4-BE49-F238E27FC236}">
                <a16:creationId xmlns:a16="http://schemas.microsoft.com/office/drawing/2014/main" id="{C1A373C4-B102-43B5-999E-16FACA45AC83}"/>
              </a:ext>
            </a:extLst>
          </p:cNvPr>
          <p:cNvSpPr txBox="1">
            <a:spLocks/>
          </p:cNvSpPr>
          <p:nvPr/>
        </p:nvSpPr>
        <p:spPr>
          <a:xfrm>
            <a:off x="1586638" y="-124507"/>
            <a:ext cx="8793462" cy="6377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Team Members</a:t>
            </a:r>
          </a:p>
        </p:txBody>
      </p:sp>
      <p:sp>
        <p:nvSpPr>
          <p:cNvPr id="34" name="Title 1">
            <a:extLst>
              <a:ext uri="{FF2B5EF4-FFF2-40B4-BE49-F238E27FC236}">
                <a16:creationId xmlns:a16="http://schemas.microsoft.com/office/drawing/2014/main" id="{929BDFDA-943E-4D8D-9690-C7DE8BCC1C7C}"/>
              </a:ext>
            </a:extLst>
          </p:cNvPr>
          <p:cNvSpPr txBox="1">
            <a:spLocks/>
          </p:cNvSpPr>
          <p:nvPr/>
        </p:nvSpPr>
        <p:spPr>
          <a:xfrm>
            <a:off x="2823174" y="4821553"/>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Krim Patel</a:t>
            </a:r>
          </a:p>
        </p:txBody>
      </p:sp>
      <p:sp>
        <p:nvSpPr>
          <p:cNvPr id="35" name="Title 1">
            <a:extLst>
              <a:ext uri="{FF2B5EF4-FFF2-40B4-BE49-F238E27FC236}">
                <a16:creationId xmlns:a16="http://schemas.microsoft.com/office/drawing/2014/main" id="{BA5598F1-8003-49C1-8B3A-89966FE9F8E2}"/>
              </a:ext>
            </a:extLst>
          </p:cNvPr>
          <p:cNvSpPr txBox="1">
            <a:spLocks/>
          </p:cNvSpPr>
          <p:nvPr/>
        </p:nvSpPr>
        <p:spPr>
          <a:xfrm>
            <a:off x="6383395" y="5377786"/>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rgbClr val="FFFFFF"/>
                </a:solidFill>
              </a:rPr>
              <a:t>Harshil</a:t>
            </a:r>
            <a:r>
              <a:rPr lang="en-US" sz="4800" dirty="0">
                <a:solidFill>
                  <a:srgbClr val="FFFFFF"/>
                </a:solidFill>
              </a:rPr>
              <a:t> Patel</a:t>
            </a:r>
          </a:p>
        </p:txBody>
      </p:sp>
    </p:spTree>
    <p:extLst>
      <p:ext uri="{BB962C8B-B14F-4D97-AF65-F5344CB8AC3E}">
        <p14:creationId xmlns:p14="http://schemas.microsoft.com/office/powerpoint/2010/main" val="113373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4" name="Oval 2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5" name="Oval 2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6" name="Oval 2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8" name="Rectangle 2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0" name="Rectangle 29">
            <a:extLst>
              <a:ext uri="{FF2B5EF4-FFF2-40B4-BE49-F238E27FC236}">
                <a16:creationId xmlns:a16="http://schemas.microsoft.com/office/drawing/2014/main" id="{261FC3BD-C1D7-4CB8-B4E7-290CC213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13" name="Picture 12" descr="A person wearing glasses&#10;&#10;Description automatically generated with low confidence">
            <a:extLst>
              <a:ext uri="{FF2B5EF4-FFF2-40B4-BE49-F238E27FC236}">
                <a16:creationId xmlns:a16="http://schemas.microsoft.com/office/drawing/2014/main" id="{4170F635-FF8B-436D-BDD7-F457B3E8614D}"/>
              </a:ext>
            </a:extLst>
          </p:cNvPr>
          <p:cNvPicPr>
            <a:picLocks noChangeAspect="1"/>
          </p:cNvPicPr>
          <p:nvPr/>
        </p:nvPicPr>
        <p:blipFill rotWithShape="1">
          <a:blip r:embed="rId2">
            <a:extLst>
              <a:ext uri="{28A0092B-C50C-407E-A947-70E740481C1C}">
                <a14:useLocalDpi xmlns:a14="http://schemas.microsoft.com/office/drawing/2010/main" val="0"/>
              </a:ext>
            </a:extLst>
          </a:blip>
          <a:srcRect l="14017" r="18"/>
          <a:stretch/>
        </p:blipFill>
        <p:spPr>
          <a:xfrm>
            <a:off x="543120" y="554413"/>
            <a:ext cx="3706710" cy="5749175"/>
          </a:xfrm>
          <a:prstGeom prst="rect">
            <a:avLst/>
          </a:prstGeom>
        </p:spPr>
      </p:pic>
      <p:pic>
        <p:nvPicPr>
          <p:cNvPr id="15" name="Picture 14" descr="A person with his hand on his face&#10;&#10;Description automatically generated with low confidence">
            <a:extLst>
              <a:ext uri="{FF2B5EF4-FFF2-40B4-BE49-F238E27FC236}">
                <a16:creationId xmlns:a16="http://schemas.microsoft.com/office/drawing/2014/main" id="{CC4763FB-C816-4987-92C2-6680DB4257D2}"/>
              </a:ext>
            </a:extLst>
          </p:cNvPr>
          <p:cNvPicPr>
            <a:picLocks noChangeAspect="1"/>
          </p:cNvPicPr>
          <p:nvPr/>
        </p:nvPicPr>
        <p:blipFill rotWithShape="1">
          <a:blip r:embed="rId3">
            <a:extLst>
              <a:ext uri="{28A0092B-C50C-407E-A947-70E740481C1C}">
                <a14:useLocalDpi xmlns:a14="http://schemas.microsoft.com/office/drawing/2010/main" val="0"/>
              </a:ext>
            </a:extLst>
          </a:blip>
          <a:srcRect l="26734"/>
          <a:stretch/>
        </p:blipFill>
        <p:spPr>
          <a:xfrm>
            <a:off x="4256093" y="554412"/>
            <a:ext cx="3706710" cy="5749175"/>
          </a:xfrm>
          <a:prstGeom prst="rect">
            <a:avLst/>
          </a:prstGeom>
        </p:spPr>
      </p:pic>
      <p:pic>
        <p:nvPicPr>
          <p:cNvPr id="11" name="Picture 10" descr="A person smiling for the camera&#10;&#10;Description automatically generated with medium confidence">
            <a:extLst>
              <a:ext uri="{FF2B5EF4-FFF2-40B4-BE49-F238E27FC236}">
                <a16:creationId xmlns:a16="http://schemas.microsoft.com/office/drawing/2014/main" id="{3349E3DA-571C-41D0-89A3-4271AAEC211A}"/>
              </a:ext>
            </a:extLst>
          </p:cNvPr>
          <p:cNvPicPr>
            <a:picLocks noChangeAspect="1"/>
          </p:cNvPicPr>
          <p:nvPr/>
        </p:nvPicPr>
        <p:blipFill rotWithShape="1">
          <a:blip r:embed="rId4">
            <a:extLst>
              <a:ext uri="{28A0092B-C50C-407E-A947-70E740481C1C}">
                <a14:useLocalDpi xmlns:a14="http://schemas.microsoft.com/office/drawing/2010/main" val="0"/>
              </a:ext>
            </a:extLst>
          </a:blip>
          <a:srcRect l="11333" r="14772"/>
          <a:stretch/>
        </p:blipFill>
        <p:spPr>
          <a:xfrm>
            <a:off x="7935546" y="554413"/>
            <a:ext cx="3706710" cy="5749175"/>
          </a:xfrm>
          <a:prstGeom prst="rect">
            <a:avLst/>
          </a:prstGeom>
        </p:spPr>
      </p:pic>
      <p:sp>
        <p:nvSpPr>
          <p:cNvPr id="32" name="Rectangle 31">
            <a:extLst>
              <a:ext uri="{FF2B5EF4-FFF2-40B4-BE49-F238E27FC236}">
                <a16:creationId xmlns:a16="http://schemas.microsoft.com/office/drawing/2014/main" id="{783439B9-F4FB-4CD0-B7CF-93DD61541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492" y="554413"/>
            <a:ext cx="11105763" cy="5749175"/>
          </a:xfrm>
          <a:prstGeom prst="rect">
            <a:avLst/>
          </a:prstGeom>
          <a:solidFill>
            <a:schemeClr val="accent2">
              <a:alpha val="40000"/>
            </a:schemeClr>
          </a:solidFill>
          <a:ln w="3848" cap="flat">
            <a:noFill/>
            <a:prstDash val="solid"/>
            <a:miter/>
          </a:ln>
          <a:effectLst/>
        </p:spPr>
        <p:txBody>
          <a:bodyPr rtlCol="0" anchor="ctr"/>
          <a:lstStyle/>
          <a:p>
            <a:endParaRPr lang="en-US" dirty="0">
              <a:solidFill>
                <a:schemeClr val="tx1"/>
              </a:solidFill>
            </a:endParaRPr>
          </a:p>
        </p:txBody>
      </p:sp>
      <p:grpSp>
        <p:nvGrpSpPr>
          <p:cNvPr id="34" name="Group 33">
            <a:extLst>
              <a:ext uri="{FF2B5EF4-FFF2-40B4-BE49-F238E27FC236}">
                <a16:creationId xmlns:a16="http://schemas.microsoft.com/office/drawing/2014/main" id="{08CF60A0-6C99-40EF-8B66-5BB080AC9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34" y="387218"/>
            <a:ext cx="11950793" cy="5573205"/>
            <a:chOff x="-18234" y="387218"/>
            <a:chExt cx="11950793" cy="5573205"/>
          </a:xfrm>
        </p:grpSpPr>
        <p:sp useBgFill="1">
          <p:nvSpPr>
            <p:cNvPr id="35" name="Graphic 10">
              <a:extLst>
                <a:ext uri="{FF2B5EF4-FFF2-40B4-BE49-F238E27FC236}">
                  <a16:creationId xmlns:a16="http://schemas.microsoft.com/office/drawing/2014/main" id="{CEE98632-E18D-4926-83C5-93492E197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234" y="1129136"/>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6" name="Oval 35">
              <a:extLst>
                <a:ext uri="{FF2B5EF4-FFF2-40B4-BE49-F238E27FC236}">
                  <a16:creationId xmlns:a16="http://schemas.microsoft.com/office/drawing/2014/main" id="{BE5A6F40-0D4E-4148-A0A3-EBE649C7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58536" y="5486400"/>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7" name="Oval 36">
              <a:extLst>
                <a:ext uri="{FF2B5EF4-FFF2-40B4-BE49-F238E27FC236}">
                  <a16:creationId xmlns:a16="http://schemas.microsoft.com/office/drawing/2014/main" id="{D9490E4E-D8FF-4448-84AC-4244055E9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1">
            <a:extLst>
              <a:ext uri="{FF2B5EF4-FFF2-40B4-BE49-F238E27FC236}">
                <a16:creationId xmlns:a16="http://schemas.microsoft.com/office/drawing/2014/main" id="{E09558D5-CE02-4D65-866A-A32648775E6D}"/>
              </a:ext>
            </a:extLst>
          </p:cNvPr>
          <p:cNvSpPr>
            <a:spLocks noGrp="1"/>
          </p:cNvSpPr>
          <p:nvPr>
            <p:ph type="title"/>
          </p:nvPr>
        </p:nvSpPr>
        <p:spPr>
          <a:xfrm>
            <a:off x="2187358" y="276249"/>
            <a:ext cx="7804030" cy="334386"/>
          </a:xfrm>
        </p:spPr>
        <p:txBody>
          <a:bodyPr vert="horz" lIns="91440" tIns="45720" rIns="91440" bIns="45720" rtlCol="0" anchor="b">
            <a:normAutofit fontScale="90000"/>
          </a:bodyPr>
          <a:lstStyle/>
          <a:p>
            <a:pPr algn="ctr"/>
            <a:r>
              <a:rPr lang="en-US" sz="4000" kern="1200" dirty="0">
                <a:latin typeface="+mj-lt"/>
                <a:ea typeface="+mj-ea"/>
                <a:cs typeface="+mj-cs"/>
              </a:rPr>
              <a:t>Team Members</a:t>
            </a:r>
          </a:p>
        </p:txBody>
      </p:sp>
      <p:sp>
        <p:nvSpPr>
          <p:cNvPr id="27" name="Title 1">
            <a:extLst>
              <a:ext uri="{FF2B5EF4-FFF2-40B4-BE49-F238E27FC236}">
                <a16:creationId xmlns:a16="http://schemas.microsoft.com/office/drawing/2014/main" id="{2A88733B-42B4-477A-9C66-544EEC02B5D6}"/>
              </a:ext>
            </a:extLst>
          </p:cNvPr>
          <p:cNvSpPr txBox="1">
            <a:spLocks/>
          </p:cNvSpPr>
          <p:nvPr/>
        </p:nvSpPr>
        <p:spPr>
          <a:xfrm>
            <a:off x="-914234" y="5341568"/>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FFFFFF"/>
                </a:solidFill>
              </a:rPr>
              <a:t>Surbhi Patel</a:t>
            </a:r>
          </a:p>
        </p:txBody>
      </p:sp>
      <p:sp>
        <p:nvSpPr>
          <p:cNvPr id="29" name="Title 1">
            <a:extLst>
              <a:ext uri="{FF2B5EF4-FFF2-40B4-BE49-F238E27FC236}">
                <a16:creationId xmlns:a16="http://schemas.microsoft.com/office/drawing/2014/main" id="{DB7AE398-E672-4485-AB77-57FABD0E1163}"/>
              </a:ext>
            </a:extLst>
          </p:cNvPr>
          <p:cNvSpPr txBox="1">
            <a:spLocks/>
          </p:cNvSpPr>
          <p:nvPr/>
        </p:nvSpPr>
        <p:spPr>
          <a:xfrm>
            <a:off x="3530078" y="4700045"/>
            <a:ext cx="4928238" cy="7758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rgbClr val="FFFFFF"/>
                </a:solidFill>
              </a:rPr>
              <a:t>Jayraj</a:t>
            </a:r>
            <a:r>
              <a:rPr lang="en-US" dirty="0">
                <a:solidFill>
                  <a:srgbClr val="FFFFFF"/>
                </a:solidFill>
              </a:rPr>
              <a:t> Radadiya</a:t>
            </a:r>
          </a:p>
        </p:txBody>
      </p:sp>
      <p:sp>
        <p:nvSpPr>
          <p:cNvPr id="31" name="Title 1">
            <a:extLst>
              <a:ext uri="{FF2B5EF4-FFF2-40B4-BE49-F238E27FC236}">
                <a16:creationId xmlns:a16="http://schemas.microsoft.com/office/drawing/2014/main" id="{C3DABB81-9FDD-4E0F-A7E5-F6D04F177AAF}"/>
              </a:ext>
            </a:extLst>
          </p:cNvPr>
          <p:cNvSpPr txBox="1">
            <a:spLocks/>
          </p:cNvSpPr>
          <p:nvPr/>
        </p:nvSpPr>
        <p:spPr>
          <a:xfrm>
            <a:off x="6465530" y="5244266"/>
            <a:ext cx="6613368" cy="892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solidFill>
                  <a:srgbClr val="FFFFFF"/>
                </a:solidFill>
              </a:rPr>
              <a:t>Rajvi</a:t>
            </a:r>
            <a:r>
              <a:rPr lang="en-US" sz="4800" dirty="0">
                <a:solidFill>
                  <a:srgbClr val="FFFFFF"/>
                </a:solidFill>
              </a:rPr>
              <a:t> Mehta</a:t>
            </a:r>
          </a:p>
        </p:txBody>
      </p:sp>
    </p:spTree>
    <p:extLst>
      <p:ext uri="{BB962C8B-B14F-4D97-AF65-F5344CB8AC3E}">
        <p14:creationId xmlns:p14="http://schemas.microsoft.com/office/powerpoint/2010/main" val="82210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BF45-234B-4913-BACA-F6A492657618}"/>
              </a:ext>
            </a:extLst>
          </p:cNvPr>
          <p:cNvSpPr>
            <a:spLocks noGrp="1"/>
          </p:cNvSpPr>
          <p:nvPr>
            <p:ph type="title"/>
          </p:nvPr>
        </p:nvSpPr>
        <p:spPr>
          <a:xfrm>
            <a:off x="372375" y="-128394"/>
            <a:ext cx="10515600" cy="1325563"/>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522B6D4F-ACBC-484C-8C92-D390EDA73E1D}"/>
              </a:ext>
            </a:extLst>
          </p:cNvPr>
          <p:cNvSpPr>
            <a:spLocks noGrp="1"/>
          </p:cNvSpPr>
          <p:nvPr>
            <p:ph idx="1"/>
          </p:nvPr>
        </p:nvSpPr>
        <p:spPr>
          <a:xfrm>
            <a:off x="372375" y="793630"/>
            <a:ext cx="10515600" cy="5702061"/>
          </a:xfrm>
        </p:spPr>
        <p:txBody>
          <a:bodyPr>
            <a:normAutofit/>
          </a:bodyPr>
          <a:lstStyle/>
          <a:p>
            <a:pPr algn="just"/>
            <a:r>
              <a:rPr lang="en-US" sz="1400" dirty="0"/>
              <a:t>Decisions in the United States are held for government authorities at the administrative, state, and neighborhood levels. </a:t>
            </a:r>
          </a:p>
          <a:p>
            <a:pPr algn="just"/>
            <a:endParaRPr lang="en-US" sz="1400" dirty="0"/>
          </a:p>
          <a:p>
            <a:pPr algn="just"/>
            <a:r>
              <a:rPr lang="en-US" sz="1400" dirty="0"/>
              <a:t>At the government level, the country's head of express, the president, is chosen by implication by individuals of each state, through an Electoral College. Today, these voters quite often vote with the well-known vote of their state. </a:t>
            </a:r>
          </a:p>
          <a:p>
            <a:pPr algn="just"/>
            <a:endParaRPr lang="en-US" sz="1400" dirty="0"/>
          </a:p>
          <a:p>
            <a:pPr algn="just"/>
            <a:r>
              <a:rPr lang="en-US" sz="1400" dirty="0"/>
              <a:t>The most well-known technique utilized in U.S. decisions is the first-past-the-post (Plurality voting system) framework, where the most noteworthy surveying applicant wins the election. Under this system, a candidate needs only a majority of the votes to win, instead of a direct majority. Some may use a two-round system, where if no one gets the required votes then there is competition between the two who gets the most votes. </a:t>
            </a:r>
          </a:p>
          <a:p>
            <a:pPr algn="just"/>
            <a:endParaRPr lang="en-US" sz="1400" dirty="0"/>
          </a:p>
          <a:p>
            <a:pPr algn="just"/>
            <a:r>
              <a:rPr lang="en-US" sz="1400" dirty="0"/>
              <a:t>Citizens rank the competitors arranged by inclination as opposed to deciding in favor of a solitary applicant. Assuming a competitor gets the greater part of the votes cast, that up-and-comer wins. In any case, the competitor with the least votes is wiped out. Voting forms appointed to the disposed of the competitor are related and allocated to those of the excess applicants who rank next arranged by inclination on each voting form. </a:t>
            </a:r>
          </a:p>
          <a:p>
            <a:pPr algn="just"/>
            <a:endParaRPr lang="en-US" sz="1400" dirty="0"/>
          </a:p>
          <a:p>
            <a:pPr algn="just"/>
            <a:r>
              <a:rPr lang="en-US" sz="1400" dirty="0"/>
              <a:t>All individuals from the government council, the Congress, are straightforwardly chosen by individuals of each state.</a:t>
            </a:r>
          </a:p>
          <a:p>
            <a:pPr algn="just"/>
            <a:endParaRPr lang="en-US" sz="1400" dirty="0"/>
          </a:p>
          <a:p>
            <a:pPr algn="just"/>
            <a:r>
              <a:rPr lang="en-US" sz="1400" dirty="0" err="1"/>
              <a:t>Github</a:t>
            </a:r>
            <a:r>
              <a:rPr lang="en-US" sz="1400" dirty="0"/>
              <a:t> Link :- </a:t>
            </a:r>
            <a:r>
              <a:rPr lang="en-IN" sz="1050" dirty="0">
                <a:hlinkClick r:id="rId2"/>
              </a:rPr>
              <a:t>GitHub - jayrajradadiya789984/DAB_103_Project_2022</a:t>
            </a:r>
            <a:endParaRPr lang="en-IN" sz="1400" dirty="0"/>
          </a:p>
        </p:txBody>
      </p:sp>
    </p:spTree>
    <p:extLst>
      <p:ext uri="{BB962C8B-B14F-4D97-AF65-F5344CB8AC3E}">
        <p14:creationId xmlns:p14="http://schemas.microsoft.com/office/powerpoint/2010/main" val="110391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A3F2-5328-45EB-89D0-75DEE4888842}"/>
              </a:ext>
            </a:extLst>
          </p:cNvPr>
          <p:cNvSpPr>
            <a:spLocks noGrp="1"/>
          </p:cNvSpPr>
          <p:nvPr>
            <p:ph type="title"/>
          </p:nvPr>
        </p:nvSpPr>
        <p:spPr/>
        <p:txBody>
          <a:bodyPr>
            <a:normAutofit/>
          </a:bodyPr>
          <a:lstStyle/>
          <a:p>
            <a:r>
              <a:rPr lang="en-IN" sz="4000" dirty="0"/>
              <a:t>Project Proposal</a:t>
            </a:r>
          </a:p>
        </p:txBody>
      </p:sp>
      <p:sp>
        <p:nvSpPr>
          <p:cNvPr id="3" name="Content Placeholder 2">
            <a:extLst>
              <a:ext uri="{FF2B5EF4-FFF2-40B4-BE49-F238E27FC236}">
                <a16:creationId xmlns:a16="http://schemas.microsoft.com/office/drawing/2014/main" id="{912F7CFF-4118-498F-8AD8-31EAFBE5AFFB}"/>
              </a:ext>
            </a:extLst>
          </p:cNvPr>
          <p:cNvSpPr>
            <a:spLocks noGrp="1"/>
          </p:cNvSpPr>
          <p:nvPr>
            <p:ph idx="1"/>
          </p:nvPr>
        </p:nvSpPr>
        <p:spPr/>
        <p:txBody>
          <a:bodyPr>
            <a:normAutofit/>
          </a:bodyPr>
          <a:lstStyle/>
          <a:p>
            <a:pPr algn="just"/>
            <a:r>
              <a:rPr lang="en-US" sz="1600" dirty="0"/>
              <a:t>Opinion polls are often aimed to depict a population's views by asking a series of questions and then extrapolating generalities in ratios or within confidence intervals. </a:t>
            </a:r>
          </a:p>
          <a:p>
            <a:pPr algn="just"/>
            <a:endParaRPr lang="en-US" sz="1600" dirty="0"/>
          </a:p>
          <a:p>
            <a:pPr algn="just"/>
            <a:r>
              <a:rPr lang="en-US" sz="1600" dirty="0"/>
              <a:t>The term "pollster" refers to someone who conducts polls. To educate people about the voting process. </a:t>
            </a:r>
          </a:p>
          <a:p>
            <a:pPr algn="just"/>
            <a:endParaRPr lang="en-US" sz="1600" dirty="0"/>
          </a:p>
          <a:p>
            <a:pPr algn="just"/>
            <a:r>
              <a:rPr lang="en-US" sz="1600" dirty="0"/>
              <a:t>To inform residents about the relevance of Electors Photo Identity Cards (EPIC) and how to utilize them in various government initiatives, such as passport processing and bank account opening. </a:t>
            </a:r>
          </a:p>
          <a:p>
            <a:pPr algn="just"/>
            <a:endParaRPr lang="en-US" sz="1600" dirty="0"/>
          </a:p>
          <a:p>
            <a:pPr algn="just"/>
            <a:r>
              <a:rPr lang="en-US" sz="1600" dirty="0"/>
              <a:t>Encourage citizens to participate in democracy by enrolling in electoral rolls and voting at election time. Examine how the United States' election administration contributes to the functioning of democracy. Define the role of polling stations and local precincts in the electoral process.</a:t>
            </a:r>
          </a:p>
          <a:p>
            <a:pPr marL="0" indent="0">
              <a:buNone/>
            </a:pPr>
            <a:r>
              <a:rPr lang="en-US" sz="1400" dirty="0"/>
              <a:t> </a:t>
            </a:r>
            <a:endParaRPr lang="en-IN" sz="1400" dirty="0"/>
          </a:p>
        </p:txBody>
      </p:sp>
    </p:spTree>
    <p:extLst>
      <p:ext uri="{BB962C8B-B14F-4D97-AF65-F5344CB8AC3E}">
        <p14:creationId xmlns:p14="http://schemas.microsoft.com/office/powerpoint/2010/main" val="27993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708B-E01A-4DE7-A72D-932130E81127}"/>
              </a:ext>
            </a:extLst>
          </p:cNvPr>
          <p:cNvSpPr>
            <a:spLocks noGrp="1"/>
          </p:cNvSpPr>
          <p:nvPr>
            <p:ph type="title"/>
          </p:nvPr>
        </p:nvSpPr>
        <p:spPr/>
        <p:txBody>
          <a:bodyPr>
            <a:normAutofit/>
          </a:bodyPr>
          <a:lstStyle/>
          <a:p>
            <a:r>
              <a:rPr lang="en-IN" sz="4000" dirty="0"/>
              <a:t>Target Audience</a:t>
            </a:r>
          </a:p>
        </p:txBody>
      </p:sp>
      <p:sp>
        <p:nvSpPr>
          <p:cNvPr id="3" name="Content Placeholder 2">
            <a:extLst>
              <a:ext uri="{FF2B5EF4-FFF2-40B4-BE49-F238E27FC236}">
                <a16:creationId xmlns:a16="http://schemas.microsoft.com/office/drawing/2014/main" id="{CC2CA888-6E6D-4E18-9035-98084032C708}"/>
              </a:ext>
            </a:extLst>
          </p:cNvPr>
          <p:cNvSpPr>
            <a:spLocks noGrp="1"/>
          </p:cNvSpPr>
          <p:nvPr>
            <p:ph idx="1"/>
          </p:nvPr>
        </p:nvSpPr>
        <p:spPr/>
        <p:txBody>
          <a:bodyPr>
            <a:normAutofit/>
          </a:bodyPr>
          <a:lstStyle/>
          <a:p>
            <a:pPr algn="just"/>
            <a:r>
              <a:rPr lang="en-US" sz="1600" dirty="0"/>
              <a:t>Mostly government political parties (both ruling and opposition) will make use of historical data to forecast the future poll and media will telecast by analyzing the election poll. </a:t>
            </a:r>
          </a:p>
          <a:p>
            <a:pPr algn="just"/>
            <a:endParaRPr lang="en-US" sz="1600" dirty="0"/>
          </a:p>
          <a:p>
            <a:pPr algn="just"/>
            <a:r>
              <a:rPr lang="en-US" sz="1600" dirty="0"/>
              <a:t>Political campaigns have information about Americans and how they utilize it to design their plans. </a:t>
            </a:r>
          </a:p>
          <a:p>
            <a:pPr algn="just"/>
            <a:endParaRPr lang="en-US" sz="1600" dirty="0"/>
          </a:p>
          <a:p>
            <a:pPr algn="just"/>
            <a:r>
              <a:rPr lang="en-US" sz="1600" dirty="0"/>
              <a:t>The two major political parties in the United States strive to utilize the most precise statistics to target voters in several ways. </a:t>
            </a:r>
          </a:p>
          <a:p>
            <a:pPr algn="just"/>
            <a:endParaRPr lang="en-US" sz="1600" dirty="0"/>
          </a:p>
          <a:p>
            <a:pPr algn="just"/>
            <a:r>
              <a:rPr lang="en-US" sz="1600" dirty="0"/>
              <a:t>This information may be used by political campaigns to assist them decide who to reach out to, how to contact them, and how they might react to various messages. </a:t>
            </a:r>
            <a:endParaRPr lang="en-IN" sz="1600" dirty="0"/>
          </a:p>
        </p:txBody>
      </p:sp>
    </p:spTree>
    <p:extLst>
      <p:ext uri="{BB962C8B-B14F-4D97-AF65-F5344CB8AC3E}">
        <p14:creationId xmlns:p14="http://schemas.microsoft.com/office/powerpoint/2010/main" val="350998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2E76-0F87-45E3-AF36-A3365C43CEA2}"/>
              </a:ext>
            </a:extLst>
          </p:cNvPr>
          <p:cNvSpPr>
            <a:spLocks noGrp="1"/>
          </p:cNvSpPr>
          <p:nvPr>
            <p:ph type="title"/>
          </p:nvPr>
        </p:nvSpPr>
        <p:spPr/>
        <p:txBody>
          <a:bodyPr/>
          <a:lstStyle/>
          <a:p>
            <a:r>
              <a:rPr lang="en-IN" sz="4000" dirty="0"/>
              <a:t>Problem</a:t>
            </a:r>
            <a:r>
              <a:rPr lang="en-IN" dirty="0"/>
              <a:t> Statement</a:t>
            </a:r>
          </a:p>
        </p:txBody>
      </p:sp>
      <p:sp>
        <p:nvSpPr>
          <p:cNvPr id="3" name="Content Placeholder 2">
            <a:extLst>
              <a:ext uri="{FF2B5EF4-FFF2-40B4-BE49-F238E27FC236}">
                <a16:creationId xmlns:a16="http://schemas.microsoft.com/office/drawing/2014/main" id="{616D24C7-45B4-436A-A0C8-45A1138551B7}"/>
              </a:ext>
            </a:extLst>
          </p:cNvPr>
          <p:cNvSpPr>
            <a:spLocks noGrp="1"/>
          </p:cNvSpPr>
          <p:nvPr>
            <p:ph idx="1"/>
          </p:nvPr>
        </p:nvSpPr>
        <p:spPr/>
        <p:txBody>
          <a:bodyPr>
            <a:normAutofit/>
          </a:bodyPr>
          <a:lstStyle/>
          <a:p>
            <a:pPr algn="just"/>
            <a:r>
              <a:rPr lang="en-US" sz="1600" dirty="0"/>
              <a:t>Pollster has created vivid type of polls to collect vote through different methodology namely, Online, IVR/Online, Live Phone, IVR/Online/Text, Live Phone/Online.</a:t>
            </a:r>
          </a:p>
          <a:p>
            <a:pPr algn="just"/>
            <a:endParaRPr lang="en-US" sz="1600" dirty="0"/>
          </a:p>
          <a:p>
            <a:pPr algn="just"/>
            <a:r>
              <a:rPr lang="en-US" sz="1600" dirty="0"/>
              <a:t>Usage of different method to collect vote is convenience for Candidate to use preferable polls to give vote.</a:t>
            </a:r>
          </a:p>
          <a:p>
            <a:pPr algn="just"/>
            <a:endParaRPr lang="en-US" sz="1600" dirty="0"/>
          </a:p>
          <a:p>
            <a:pPr algn="just"/>
            <a:r>
              <a:rPr lang="en-US" sz="1600" dirty="0"/>
              <a:t>Candidate-specific information, such as State, methodology used, and so on, will be included in the polls. </a:t>
            </a:r>
          </a:p>
          <a:p>
            <a:pPr algn="just"/>
            <a:endParaRPr lang="en-US" sz="1600" dirty="0"/>
          </a:p>
          <a:p>
            <a:pPr algn="just"/>
            <a:r>
              <a:rPr lang="en-US" sz="1600" dirty="0"/>
              <a:t>To avoid identity theft and duplication, the first upload must be done under the supervision of a trustworthy pollster.</a:t>
            </a:r>
          </a:p>
          <a:p>
            <a:pPr algn="just"/>
            <a:endParaRPr lang="en-US" sz="1600" dirty="0"/>
          </a:p>
          <a:p>
            <a:pPr algn="just"/>
            <a:r>
              <a:rPr lang="en-US" sz="1600" dirty="0"/>
              <a:t>The votes recorded on the identity details MUST be secret, and the counting of votes is done from the polls itself once the votes have been read.</a:t>
            </a:r>
            <a:endParaRPr lang="en-IN" sz="1600" dirty="0"/>
          </a:p>
          <a:p>
            <a:endParaRPr lang="en-IN" sz="1400" dirty="0"/>
          </a:p>
        </p:txBody>
      </p:sp>
    </p:spTree>
    <p:extLst>
      <p:ext uri="{BB962C8B-B14F-4D97-AF65-F5344CB8AC3E}">
        <p14:creationId xmlns:p14="http://schemas.microsoft.com/office/powerpoint/2010/main" val="270421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B921-0C5C-45D8-A850-F57A08F39673}"/>
              </a:ext>
            </a:extLst>
          </p:cNvPr>
          <p:cNvSpPr>
            <a:spLocks noGrp="1"/>
          </p:cNvSpPr>
          <p:nvPr>
            <p:ph type="title"/>
          </p:nvPr>
        </p:nvSpPr>
        <p:spPr/>
        <p:txBody>
          <a:bodyPr>
            <a:normAutofit/>
          </a:bodyPr>
          <a:lstStyle/>
          <a:p>
            <a:r>
              <a:rPr lang="en-IN" sz="4000" dirty="0"/>
              <a:t>Analysis Questions</a:t>
            </a:r>
          </a:p>
        </p:txBody>
      </p:sp>
      <p:sp>
        <p:nvSpPr>
          <p:cNvPr id="3" name="Content Placeholder 2">
            <a:extLst>
              <a:ext uri="{FF2B5EF4-FFF2-40B4-BE49-F238E27FC236}">
                <a16:creationId xmlns:a16="http://schemas.microsoft.com/office/drawing/2014/main" id="{D28CCB8E-BCF0-4FCB-9DA8-5FDF177510D8}"/>
              </a:ext>
            </a:extLst>
          </p:cNvPr>
          <p:cNvSpPr>
            <a:spLocks noGrp="1"/>
          </p:cNvSpPr>
          <p:nvPr>
            <p:ph idx="1"/>
          </p:nvPr>
        </p:nvSpPr>
        <p:spPr/>
        <p:txBody>
          <a:bodyPr>
            <a:normAutofit/>
          </a:bodyPr>
          <a:lstStyle/>
          <a:p>
            <a:r>
              <a:rPr lang="en-IN" sz="1600" dirty="0"/>
              <a:t>As the data set is based on the election many analytical questions can arise in ones mind the few of the major ones are:</a:t>
            </a:r>
          </a:p>
          <a:p>
            <a:pPr lvl="1"/>
            <a:r>
              <a:rPr lang="en-IN" sz="1600" dirty="0"/>
              <a:t>The winning Party ?</a:t>
            </a:r>
          </a:p>
          <a:p>
            <a:pPr lvl="1"/>
            <a:r>
              <a:rPr lang="en-IN" sz="1600" dirty="0"/>
              <a:t>The candidates of the party ?</a:t>
            </a:r>
          </a:p>
          <a:p>
            <a:pPr lvl="1"/>
            <a:r>
              <a:rPr lang="en-IN" sz="1600" dirty="0"/>
              <a:t>Classifying the voters and find the total number of voters ?</a:t>
            </a:r>
          </a:p>
          <a:p>
            <a:pPr lvl="1"/>
            <a:r>
              <a:rPr lang="en-IN" sz="1600" dirty="0"/>
              <a:t>Pollster responsible for conducting the polls across the US </a:t>
            </a:r>
            <a:r>
              <a:rPr lang="en-IN" sz="1600" dirty="0" err="1"/>
              <a:t>statewise</a:t>
            </a:r>
            <a:r>
              <a:rPr lang="en-IN" sz="1600" dirty="0"/>
              <a:t> ?</a:t>
            </a:r>
          </a:p>
          <a:p>
            <a:pPr lvl="1"/>
            <a:endParaRPr lang="en-IN" sz="1600" dirty="0"/>
          </a:p>
          <a:p>
            <a:r>
              <a:rPr lang="en-IN" sz="1600" dirty="0"/>
              <a:t>We can the further below see the solutions to above and other analytical questions.</a:t>
            </a:r>
          </a:p>
          <a:p>
            <a:endParaRPr lang="en-IN" sz="1400" dirty="0"/>
          </a:p>
        </p:txBody>
      </p:sp>
    </p:spTree>
    <p:extLst>
      <p:ext uri="{BB962C8B-B14F-4D97-AF65-F5344CB8AC3E}">
        <p14:creationId xmlns:p14="http://schemas.microsoft.com/office/powerpoint/2010/main" val="340603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8" name="Rectangle 17">
            <a:extLst>
              <a:ext uri="{FF2B5EF4-FFF2-40B4-BE49-F238E27FC236}">
                <a16:creationId xmlns:a16="http://schemas.microsoft.com/office/drawing/2014/main" id="{7B548D29-AD32-47D3-BD52-0948F2328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0" name="Group 19">
            <a:extLst>
              <a:ext uri="{FF2B5EF4-FFF2-40B4-BE49-F238E27FC236}">
                <a16:creationId xmlns:a16="http://schemas.microsoft.com/office/drawing/2014/main" id="{FC051637-A0C5-487B-A44B-5B01A29D07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028" y="173174"/>
            <a:ext cx="1999624" cy="1090027"/>
            <a:chOff x="272028" y="173174"/>
            <a:chExt cx="1999624" cy="1090027"/>
          </a:xfrm>
        </p:grpSpPr>
        <p:sp useBgFill="1">
          <p:nvSpPr>
            <p:cNvPr id="21" name="Graphic 10">
              <a:extLst>
                <a:ext uri="{FF2B5EF4-FFF2-40B4-BE49-F238E27FC236}">
                  <a16:creationId xmlns:a16="http://schemas.microsoft.com/office/drawing/2014/main" id="{0BE943E0-E9D9-4FA9-9FC8-909949A18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5DB4873A-8D1E-48B5-A1CA-2B1F29E50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58577" y="20086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A9A748F-AF64-439B-A722-718E96A72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2851"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1F046B0-2733-459A-BB46-6FA642E20173}"/>
              </a:ext>
            </a:extLst>
          </p:cNvPr>
          <p:cNvSpPr>
            <a:spLocks noGrp="1"/>
          </p:cNvSpPr>
          <p:nvPr>
            <p:ph type="title"/>
          </p:nvPr>
        </p:nvSpPr>
        <p:spPr>
          <a:xfrm>
            <a:off x="198582" y="0"/>
            <a:ext cx="6400800" cy="718416"/>
          </a:xfrm>
        </p:spPr>
        <p:txBody>
          <a:bodyPr anchor="b">
            <a:normAutofit/>
          </a:bodyPr>
          <a:lstStyle/>
          <a:p>
            <a:r>
              <a:rPr lang="en-IN" sz="4000" dirty="0"/>
              <a:t>Visualizations</a:t>
            </a:r>
          </a:p>
        </p:txBody>
      </p:sp>
      <p:sp>
        <p:nvSpPr>
          <p:cNvPr id="3" name="Content Placeholder 2">
            <a:extLst>
              <a:ext uri="{FF2B5EF4-FFF2-40B4-BE49-F238E27FC236}">
                <a16:creationId xmlns:a16="http://schemas.microsoft.com/office/drawing/2014/main" id="{A6300DC4-9E3B-418B-A308-E2E48B6BC621}"/>
              </a:ext>
            </a:extLst>
          </p:cNvPr>
          <p:cNvSpPr>
            <a:spLocks noGrp="1"/>
          </p:cNvSpPr>
          <p:nvPr>
            <p:ph idx="1"/>
          </p:nvPr>
        </p:nvSpPr>
        <p:spPr>
          <a:xfrm>
            <a:off x="198582" y="908289"/>
            <a:ext cx="6400800" cy="5416311"/>
          </a:xfrm>
        </p:spPr>
        <p:txBody>
          <a:bodyPr anchor="t">
            <a:normAutofit/>
          </a:bodyPr>
          <a:lstStyle/>
          <a:p>
            <a:r>
              <a:rPr lang="en-US" sz="1800" b="1" dirty="0"/>
              <a:t>What medium of voting is preferred the most by the voters?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The highest method which is preferred by the voters is the online method as compared to the any other method. In this modern era of technology, it is clearly seen from the graph, mail and text method are not used nowadays.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11" name="Picture 10">
            <a:extLst>
              <a:ext uri="{FF2B5EF4-FFF2-40B4-BE49-F238E27FC236}">
                <a16:creationId xmlns:a16="http://schemas.microsoft.com/office/drawing/2014/main" id="{E639BDB6-AF42-4DE6-B2D4-2FD3EDF012B5}"/>
              </a:ext>
            </a:extLst>
          </p:cNvPr>
          <p:cNvPicPr>
            <a:picLocks noChangeAspect="1"/>
          </p:cNvPicPr>
          <p:nvPr/>
        </p:nvPicPr>
        <p:blipFill>
          <a:blip r:embed="rId2"/>
          <a:stretch>
            <a:fillRect/>
          </a:stretch>
        </p:blipFill>
        <p:spPr>
          <a:xfrm>
            <a:off x="7653694" y="575425"/>
            <a:ext cx="3665098" cy="5749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3368234"/>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157</TotalTime>
  <Words>1314</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Open sans</vt:lpstr>
      <vt:lpstr>Segoe UI</vt:lpstr>
      <vt:lpstr>MinimalXOVTI</vt:lpstr>
      <vt:lpstr>DAB 103 Project  Election Polls </vt:lpstr>
      <vt:lpstr>PowerPoint Presentation</vt:lpstr>
      <vt:lpstr>Team Members</vt:lpstr>
      <vt:lpstr>Introduction</vt:lpstr>
      <vt:lpstr>Project Proposal</vt:lpstr>
      <vt:lpstr>Target Audience</vt:lpstr>
      <vt:lpstr>Problem Statement</vt:lpstr>
      <vt:lpstr>Analysis Questions</vt:lpstr>
      <vt:lpstr>Visualizations</vt:lpstr>
      <vt:lpstr>Visualizations</vt:lpstr>
      <vt:lpstr>Visualizations</vt:lpstr>
      <vt:lpstr>Visualizations</vt:lpstr>
      <vt:lpstr>Visualizations</vt:lpstr>
      <vt:lpstr>Visualizations</vt:lpstr>
      <vt:lpstr>Visualizations</vt:lpstr>
      <vt:lpstr>Dashboard</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Jayrajbhai Radadiya</dc:creator>
  <cp:lastModifiedBy>Jayrajbhai Radadiya</cp:lastModifiedBy>
  <cp:revision>26</cp:revision>
  <dcterms:created xsi:type="dcterms:W3CDTF">2022-04-25T21:51:42Z</dcterms:created>
  <dcterms:modified xsi:type="dcterms:W3CDTF">2022-04-26T01:18:46Z</dcterms:modified>
</cp:coreProperties>
</file>