
<file path=[Content_Types].xml><?xml version="1.0" encoding="utf-8"?>
<Types xmlns="http://schemas.openxmlformats.org/package/2006/content-types">
  <Default Extension="fntdata" ContentType="application/x-fontdata"/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61" r:id="rId4"/>
    <p:sldId id="280" r:id="rId5"/>
    <p:sldId id="283" r:id="rId6"/>
    <p:sldId id="279" r:id="rId7"/>
    <p:sldId id="278" r:id="rId8"/>
    <p:sldId id="285" r:id="rId9"/>
    <p:sldId id="282" r:id="rId10"/>
    <p:sldId id="284" r:id="rId11"/>
    <p:sldId id="281" r:id="rId12"/>
    <p:sldId id="270" r:id="rId13"/>
  </p:sldIdLst>
  <p:sldSz cx="9144000" cy="5143500" type="screen16x9"/>
  <p:notesSz cx="6858000" cy="9144000"/>
  <p:embeddedFontLst>
    <p:embeddedFont>
      <p:font typeface="Inria Sans Light" pitchFamily="2" charset="77"/>
      <p:regular r:id="rId15"/>
      <p:bold r:id="rId16"/>
      <p:italic r:id="rId17"/>
      <p:boldItalic r:id="rId18"/>
    </p:embeddedFont>
    <p:embeddedFont>
      <p:font typeface="Saira SemiCondensed Medium" pitchFamily="2" charset="77"/>
      <p:regular r:id="rId19"/>
      <p:bold r:id="rId20"/>
      <p:italic r:id="rId21"/>
      <p:boldItalic r:id="rId22"/>
    </p:embeddedFont>
    <p:embeddedFont>
      <p:font typeface="Titillium Web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8095EC-7215-4619-8763-1B9C3EDA9973}">
  <a:tblStyle styleId="{208095EC-7215-4619-8763-1B9C3EDA99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00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242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177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87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05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44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63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87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Information Security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2225E-83AD-C647-9A0C-6AF1F55EDA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57679" y="2062685"/>
            <a:ext cx="907138" cy="1018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8D7FA7-DB5F-9942-B5B9-F71E9ECE4EC8}"/>
              </a:ext>
            </a:extLst>
          </p:cNvPr>
          <p:cNvSpPr txBox="1"/>
          <p:nvPr/>
        </p:nvSpPr>
        <p:spPr>
          <a:xfrm>
            <a:off x="244549" y="22009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Web Browser to Open Website.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An Active INTERNET Connection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80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348629" y="1512915"/>
            <a:ext cx="2646819" cy="12736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Jayrajsinh Chauhan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1800" dirty="0"/>
              <a:t>Bug Tester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1800" dirty="0"/>
              <a:t>Web Developer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2D1DD126-3253-8B42-81C4-39CB4D7B86B3}"/>
              </a:ext>
            </a:extLst>
          </p:cNvPr>
          <p:cNvSpPr txBox="1">
            <a:spLocks/>
          </p:cNvSpPr>
          <p:nvPr/>
        </p:nvSpPr>
        <p:spPr>
          <a:xfrm>
            <a:off x="4513353" y="3092663"/>
            <a:ext cx="2646819" cy="127363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14300" indent="0">
              <a:buFont typeface="Inria Sans Light"/>
              <a:buNone/>
            </a:pPr>
            <a:r>
              <a:rPr lang="en-US" dirty="0"/>
              <a:t>Het Ojha</a:t>
            </a:r>
          </a:p>
          <a:p>
            <a:pPr>
              <a:buFontTx/>
              <a:buChar char="-"/>
            </a:pPr>
            <a:r>
              <a:rPr lang="en-US" sz="1800" dirty="0"/>
              <a:t>Researcher</a:t>
            </a:r>
          </a:p>
          <a:p>
            <a:pPr>
              <a:buFontTx/>
              <a:buChar char="-"/>
            </a:pPr>
            <a:r>
              <a:rPr lang="en-US" sz="1800" dirty="0"/>
              <a:t>Development</a:t>
            </a:r>
          </a:p>
        </p:txBody>
      </p:sp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697CFEB9-5E37-AC42-B1D4-14A67835BF71}"/>
              </a:ext>
            </a:extLst>
          </p:cNvPr>
          <p:cNvSpPr txBox="1">
            <a:spLocks/>
          </p:cNvSpPr>
          <p:nvPr/>
        </p:nvSpPr>
        <p:spPr>
          <a:xfrm>
            <a:off x="1207850" y="3092663"/>
            <a:ext cx="2646819" cy="127363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14300" indent="0">
              <a:buFont typeface="Inria Sans Light"/>
              <a:buNone/>
            </a:pPr>
            <a:r>
              <a:rPr lang="en-US" dirty="0"/>
              <a:t>Bhavin Kaloliya</a:t>
            </a:r>
          </a:p>
          <a:p>
            <a:pPr>
              <a:buFontTx/>
              <a:buChar char="-"/>
            </a:pPr>
            <a:r>
              <a:rPr lang="en-US" sz="1800" dirty="0"/>
              <a:t>Designer</a:t>
            </a:r>
          </a:p>
          <a:p>
            <a:pPr>
              <a:buFontTx/>
              <a:buChar char="-"/>
            </a:pPr>
            <a:r>
              <a:rPr lang="en-US" sz="1800" dirty="0"/>
              <a:t>Resource gathering</a:t>
            </a:r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C05BCF32-635E-E740-A5CA-257D45809A18}"/>
              </a:ext>
            </a:extLst>
          </p:cNvPr>
          <p:cNvSpPr txBox="1">
            <a:spLocks/>
          </p:cNvSpPr>
          <p:nvPr/>
        </p:nvSpPr>
        <p:spPr>
          <a:xfrm>
            <a:off x="6093372" y="1512915"/>
            <a:ext cx="2646819" cy="127363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14300" indent="0">
              <a:buFont typeface="Inria Sans Light"/>
              <a:buNone/>
            </a:pPr>
            <a:r>
              <a:rPr lang="en-US" dirty="0"/>
              <a:t>Yash Jadhav</a:t>
            </a:r>
          </a:p>
          <a:p>
            <a:pPr>
              <a:buFontTx/>
              <a:buChar char="-"/>
            </a:pPr>
            <a:r>
              <a:rPr lang="en-US" sz="1800" dirty="0"/>
              <a:t>Web designer</a:t>
            </a:r>
          </a:p>
          <a:p>
            <a:pPr>
              <a:buFontTx/>
              <a:buChar char="-"/>
            </a:pPr>
            <a:r>
              <a:rPr lang="en-US" sz="1800" dirty="0"/>
              <a:t>Front-end Development</a:t>
            </a:r>
          </a:p>
        </p:txBody>
      </p:sp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94633889-5DEF-424E-802C-FD58E8937EFD}"/>
              </a:ext>
            </a:extLst>
          </p:cNvPr>
          <p:cNvSpPr txBox="1">
            <a:spLocks/>
          </p:cNvSpPr>
          <p:nvPr/>
        </p:nvSpPr>
        <p:spPr>
          <a:xfrm>
            <a:off x="3248590" y="1512915"/>
            <a:ext cx="2646819" cy="127363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14300" indent="0">
              <a:buFont typeface="Inria Sans Light"/>
              <a:buNone/>
            </a:pPr>
            <a:r>
              <a:rPr lang="en-US" dirty="0"/>
              <a:t>Jayneel Choksi</a:t>
            </a:r>
          </a:p>
          <a:p>
            <a:pPr>
              <a:buFontTx/>
              <a:buChar char="-"/>
            </a:pPr>
            <a:r>
              <a:rPr lang="en-US" sz="1800" dirty="0"/>
              <a:t>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877584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p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48" name="Google Shape;348;p26"/>
          <p:cNvSpPr txBox="1">
            <a:spLocks noGrp="1"/>
          </p:cNvSpPr>
          <p:nvPr>
            <p:ph type="ctrTitle" idx="4294967295"/>
          </p:nvPr>
        </p:nvSpPr>
        <p:spPr>
          <a:xfrm>
            <a:off x="2574925" y="1741488"/>
            <a:ext cx="6569075" cy="11588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4"/>
                </a:solidFill>
              </a:rPr>
              <a:t>Thank You</a:t>
            </a:r>
            <a:endParaRPr sz="9600" dirty="0">
              <a:solidFill>
                <a:schemeClr val="accent4"/>
              </a:solidFill>
            </a:endParaRPr>
          </a:p>
        </p:txBody>
      </p:sp>
      <p:grpSp>
        <p:nvGrpSpPr>
          <p:cNvPr id="351" name="Google Shape;351;p26"/>
          <p:cNvGrpSpPr/>
          <p:nvPr/>
        </p:nvGrpSpPr>
        <p:grpSpPr>
          <a:xfrm>
            <a:off x="33300" y="1842339"/>
            <a:ext cx="1615075" cy="1398164"/>
            <a:chOff x="375912" y="847485"/>
            <a:chExt cx="405788" cy="351315"/>
          </a:xfrm>
        </p:grpSpPr>
        <p:sp>
          <p:nvSpPr>
            <p:cNvPr id="352" name="Google Shape;352;p26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Smiling face">
                <a:extLst>
                  <a:ext uri="{FF2B5EF4-FFF2-40B4-BE49-F238E27FC236}">
                    <a16:creationId xmlns:a16="http://schemas.microsoft.com/office/drawing/2014/main" id="{6F24528B-16BF-924B-AF57-7395347BD3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7564218"/>
                  </p:ext>
                </p:extLst>
              </p:nvPr>
            </p:nvGraphicFramePr>
            <p:xfrm>
              <a:off x="455658" y="1954047"/>
              <a:ext cx="1174687" cy="117468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74687" cy="1174686"/>
                    </a:xfrm>
                    <a:prstGeom prst="rect">
                      <a:avLst/>
                    </a:prstGeom>
                  </am3d:spPr>
                  <am3d:camera>
                    <am3d:pos x="0" y="0" z="809380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67647" d="1000000"/>
                    <am3d:preTrans dx="0" dy="-2" dz="115353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9325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Smiling face">
                <a:extLst>
                  <a:ext uri="{FF2B5EF4-FFF2-40B4-BE49-F238E27FC236}">
                    <a16:creationId xmlns:a16="http://schemas.microsoft.com/office/drawing/2014/main" id="{6F24528B-16BF-924B-AF57-7395347BD3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658" y="1954047"/>
                <a:ext cx="1174687" cy="117468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56A8C-2B10-BD4D-B2C1-74AD06486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7030704" cy="3265800"/>
          </a:xfrm>
        </p:spPr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Working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Security We provide 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Encryption Process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Decryption Process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Applications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Limitations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Requirements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Role</a:t>
            </a:r>
          </a:p>
          <a:p>
            <a:pPr marL="558800" indent="-457200">
              <a:buFont typeface="+mj-lt"/>
              <a:buAutoNum type="arabicPeriod"/>
            </a:pPr>
            <a:endParaRPr lang="en-US" dirty="0"/>
          </a:p>
          <a:p>
            <a:pPr marL="5588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We have to protect our information from unusual peoples and hackers.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To protect the data, Encryption of data comes in role.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We will Encrypt your data with Key(password) to increase its security, by chance some unauthorized get your cipher text, He-She needs Key to decrypt it, otherwise decryption is not possible.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3549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You just type the message and key in our website and click encrypt and you will get cipher text(encrypted text) in output.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 Write or store the cipher text some where and remember the key.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To decrypt tell the key to other person and give him cipher text he will enter the cipher text and key , if key matches he will be shown the message.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59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 Provided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We provide 5 layer Security.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Your data will be encrypted 5 times , to provide you the best Security of your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Secure Communication Protocol(HTTPS) is used in our website to prevent you from any type of network related attack.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Encryption Process</a:t>
            </a:r>
            <a:endParaRPr sz="3000" dirty="0"/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7300022" y="1681854"/>
            <a:ext cx="2430300" cy="23097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23"/>
          <p:cNvGrpSpPr/>
          <p:nvPr/>
        </p:nvGrpSpPr>
        <p:grpSpPr>
          <a:xfrm>
            <a:off x="2741672" y="1882551"/>
            <a:ext cx="1675418" cy="565500"/>
            <a:chOff x="2388242" y="1418589"/>
            <a:chExt cx="1675418" cy="565500"/>
          </a:xfrm>
        </p:grpSpPr>
        <p:sp>
          <p:nvSpPr>
            <p:cNvPr id="307" name="Google Shape;307;p23"/>
            <p:cNvSpPr/>
            <p:nvPr/>
          </p:nvSpPr>
          <p:spPr>
            <a:xfrm>
              <a:off x="2388242" y="1418589"/>
              <a:ext cx="565200" cy="5655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02</a:t>
              </a:r>
              <a:endParaRPr sz="1200" dirty="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047756" y="1624838"/>
              <a:ext cx="1015904" cy="1530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1" name="Google Shape;311;p23"/>
          <p:cNvSpPr/>
          <p:nvPr/>
        </p:nvSpPr>
        <p:spPr>
          <a:xfrm>
            <a:off x="4465922" y="1842261"/>
            <a:ext cx="565200" cy="5655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03</a:t>
            </a:r>
            <a:endParaRPr sz="1200">
              <a:solidFill>
                <a:schemeClr val="lt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6552515" y="1882551"/>
            <a:ext cx="565200" cy="5655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04</a:t>
            </a:r>
            <a:endParaRPr sz="1200" dirty="0">
              <a:solidFill>
                <a:schemeClr val="lt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6540619" y="3722494"/>
            <a:ext cx="565200" cy="5655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05</a:t>
            </a:r>
            <a:endParaRPr sz="1200" dirty="0">
              <a:solidFill>
                <a:schemeClr val="lt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27" name="Google Shape;307;p23">
            <a:extLst>
              <a:ext uri="{FF2B5EF4-FFF2-40B4-BE49-F238E27FC236}">
                <a16:creationId xmlns:a16="http://schemas.microsoft.com/office/drawing/2014/main" id="{EDB554FE-F379-C844-8FD7-F71760F14932}"/>
              </a:ext>
            </a:extLst>
          </p:cNvPr>
          <p:cNvSpPr/>
          <p:nvPr/>
        </p:nvSpPr>
        <p:spPr>
          <a:xfrm>
            <a:off x="769486" y="1882551"/>
            <a:ext cx="565200" cy="5655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01</a:t>
            </a:r>
            <a:endParaRPr sz="1200" dirty="0">
              <a:solidFill>
                <a:schemeClr val="lt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28" name="Google Shape;309;p23">
            <a:extLst>
              <a:ext uri="{FF2B5EF4-FFF2-40B4-BE49-F238E27FC236}">
                <a16:creationId xmlns:a16="http://schemas.microsoft.com/office/drawing/2014/main" id="{11F65975-4354-C149-98A4-01C7EA3A5E8E}"/>
              </a:ext>
            </a:extLst>
          </p:cNvPr>
          <p:cNvSpPr/>
          <p:nvPr/>
        </p:nvSpPr>
        <p:spPr>
          <a:xfrm>
            <a:off x="5225222" y="2088800"/>
            <a:ext cx="1015904" cy="153002"/>
          </a:xfrm>
          <a:prstGeom prst="rightArrow">
            <a:avLst>
              <a:gd name="adj1" fmla="val 25514"/>
              <a:gd name="adj2" fmla="val 6432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09;p23">
            <a:extLst>
              <a:ext uri="{FF2B5EF4-FFF2-40B4-BE49-F238E27FC236}">
                <a16:creationId xmlns:a16="http://schemas.microsoft.com/office/drawing/2014/main" id="{B5DF1126-C0CD-6E4E-87B7-2EDDBE82DD20}"/>
              </a:ext>
            </a:extLst>
          </p:cNvPr>
          <p:cNvSpPr/>
          <p:nvPr/>
        </p:nvSpPr>
        <p:spPr>
          <a:xfrm>
            <a:off x="1518333" y="2088800"/>
            <a:ext cx="1015904" cy="153002"/>
          </a:xfrm>
          <a:prstGeom prst="rightArrow">
            <a:avLst>
              <a:gd name="adj1" fmla="val 25514"/>
              <a:gd name="adj2" fmla="val 6432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9;p23">
            <a:extLst>
              <a:ext uri="{FF2B5EF4-FFF2-40B4-BE49-F238E27FC236}">
                <a16:creationId xmlns:a16="http://schemas.microsoft.com/office/drawing/2014/main" id="{F5B84EB0-17A5-6B41-B8F9-226608FA67C6}"/>
              </a:ext>
            </a:extLst>
          </p:cNvPr>
          <p:cNvSpPr/>
          <p:nvPr/>
        </p:nvSpPr>
        <p:spPr>
          <a:xfrm rot="10800000">
            <a:off x="5225222" y="3928743"/>
            <a:ext cx="1015904" cy="153002"/>
          </a:xfrm>
          <a:prstGeom prst="rightArrow">
            <a:avLst>
              <a:gd name="adj1" fmla="val 25514"/>
              <a:gd name="adj2" fmla="val 6432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09;p23">
            <a:extLst>
              <a:ext uri="{FF2B5EF4-FFF2-40B4-BE49-F238E27FC236}">
                <a16:creationId xmlns:a16="http://schemas.microsoft.com/office/drawing/2014/main" id="{1D176F2C-5C78-B74A-AD7A-8D0A8435D823}"/>
              </a:ext>
            </a:extLst>
          </p:cNvPr>
          <p:cNvSpPr/>
          <p:nvPr/>
        </p:nvSpPr>
        <p:spPr>
          <a:xfrm rot="5400000">
            <a:off x="6327163" y="3003201"/>
            <a:ext cx="1015904" cy="153002"/>
          </a:xfrm>
          <a:prstGeom prst="rightArrow">
            <a:avLst>
              <a:gd name="adj1" fmla="val 25514"/>
              <a:gd name="adj2" fmla="val 6432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ound Diagonal Corner of Rectangle 2">
            <a:extLst>
              <a:ext uri="{FF2B5EF4-FFF2-40B4-BE49-F238E27FC236}">
                <a16:creationId xmlns:a16="http://schemas.microsoft.com/office/drawing/2014/main" id="{6D3359D7-7AC9-854E-9842-1F7304A36F86}"/>
              </a:ext>
            </a:extLst>
          </p:cNvPr>
          <p:cNvSpPr/>
          <p:nvPr/>
        </p:nvSpPr>
        <p:spPr>
          <a:xfrm>
            <a:off x="3872373" y="3756721"/>
            <a:ext cx="1170814" cy="531273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5" name="Up Arrow Callout 4">
            <a:extLst>
              <a:ext uri="{FF2B5EF4-FFF2-40B4-BE49-F238E27FC236}">
                <a16:creationId xmlns:a16="http://schemas.microsoft.com/office/drawing/2014/main" id="{B6204F0E-9AA8-CF46-B4EE-4D1D177D54F7}"/>
              </a:ext>
            </a:extLst>
          </p:cNvPr>
          <p:cNvSpPr/>
          <p:nvPr/>
        </p:nvSpPr>
        <p:spPr>
          <a:xfrm>
            <a:off x="194480" y="2618949"/>
            <a:ext cx="1715211" cy="565500"/>
          </a:xfrm>
          <a:prstGeom prst="upArrowCallout">
            <a:avLst>
              <a:gd name="adj1" fmla="val 29811"/>
              <a:gd name="adj2" fmla="val 22594"/>
              <a:gd name="adj3" fmla="val 25000"/>
              <a:gd name="adj4" fmla="val 6497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Message + Key</a:t>
            </a:r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DA25B-480F-6640-A195-064CB709A879}"/>
              </a:ext>
            </a:extLst>
          </p:cNvPr>
          <p:cNvSpPr txBox="1"/>
          <p:nvPr/>
        </p:nvSpPr>
        <p:spPr>
          <a:xfrm>
            <a:off x="1528786" y="1857524"/>
            <a:ext cx="97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1st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2CB65C-9434-9347-AB73-245939BF1462}"/>
              </a:ext>
            </a:extLst>
          </p:cNvPr>
          <p:cNvSpPr txBox="1"/>
          <p:nvPr/>
        </p:nvSpPr>
        <p:spPr>
          <a:xfrm>
            <a:off x="6835115" y="2816019"/>
            <a:ext cx="97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E212B-6125-9245-B48B-E1A58D9E90B6}"/>
              </a:ext>
            </a:extLst>
          </p:cNvPr>
          <p:cNvSpPr txBox="1"/>
          <p:nvPr/>
        </p:nvSpPr>
        <p:spPr>
          <a:xfrm>
            <a:off x="5225221" y="3662219"/>
            <a:ext cx="97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5th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4F4C2-CC55-E445-9950-DD57C002D5C5}"/>
              </a:ext>
            </a:extLst>
          </p:cNvPr>
          <p:cNvSpPr txBox="1"/>
          <p:nvPr/>
        </p:nvSpPr>
        <p:spPr>
          <a:xfrm>
            <a:off x="5189358" y="1857524"/>
            <a:ext cx="97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285BD-6361-CA47-9B02-B6AA1E2A1641}"/>
              </a:ext>
            </a:extLst>
          </p:cNvPr>
          <p:cNvSpPr txBox="1"/>
          <p:nvPr/>
        </p:nvSpPr>
        <p:spPr>
          <a:xfrm>
            <a:off x="3384267" y="1832357"/>
            <a:ext cx="97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2nd Level</a:t>
            </a:r>
          </a:p>
        </p:txBody>
      </p:sp>
    </p:spTree>
    <p:extLst>
      <p:ext uri="{BB962C8B-B14F-4D97-AF65-F5344CB8AC3E}">
        <p14:creationId xmlns:p14="http://schemas.microsoft.com/office/powerpoint/2010/main" val="78771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Decryption Process</a:t>
            </a:r>
            <a:endParaRPr sz="3000" dirty="0"/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7300022" y="1681854"/>
            <a:ext cx="2430300" cy="23097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23"/>
          <p:cNvGrpSpPr/>
          <p:nvPr/>
        </p:nvGrpSpPr>
        <p:grpSpPr>
          <a:xfrm>
            <a:off x="2741672" y="1882551"/>
            <a:ext cx="1675418" cy="565500"/>
            <a:chOff x="2388242" y="1418589"/>
            <a:chExt cx="1675418" cy="565500"/>
          </a:xfrm>
        </p:grpSpPr>
        <p:sp>
          <p:nvSpPr>
            <p:cNvPr id="307" name="Google Shape;307;p23"/>
            <p:cNvSpPr/>
            <p:nvPr/>
          </p:nvSpPr>
          <p:spPr>
            <a:xfrm>
              <a:off x="2388242" y="1418589"/>
              <a:ext cx="565200" cy="5655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02</a:t>
              </a:r>
              <a:endParaRPr sz="1200" dirty="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047756" y="1624838"/>
              <a:ext cx="1015904" cy="1530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1" name="Google Shape;311;p23"/>
          <p:cNvSpPr/>
          <p:nvPr/>
        </p:nvSpPr>
        <p:spPr>
          <a:xfrm>
            <a:off x="4465922" y="1842261"/>
            <a:ext cx="565200" cy="5655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03</a:t>
            </a:r>
            <a:endParaRPr sz="1200">
              <a:solidFill>
                <a:schemeClr val="lt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6552515" y="1882551"/>
            <a:ext cx="565200" cy="5655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04</a:t>
            </a:r>
            <a:endParaRPr sz="1200" dirty="0">
              <a:solidFill>
                <a:schemeClr val="lt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6540619" y="3722494"/>
            <a:ext cx="565200" cy="5655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05</a:t>
            </a:r>
            <a:endParaRPr sz="1200" dirty="0">
              <a:solidFill>
                <a:schemeClr val="lt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27" name="Google Shape;307;p23">
            <a:extLst>
              <a:ext uri="{FF2B5EF4-FFF2-40B4-BE49-F238E27FC236}">
                <a16:creationId xmlns:a16="http://schemas.microsoft.com/office/drawing/2014/main" id="{EDB554FE-F379-C844-8FD7-F71760F14932}"/>
              </a:ext>
            </a:extLst>
          </p:cNvPr>
          <p:cNvSpPr/>
          <p:nvPr/>
        </p:nvSpPr>
        <p:spPr>
          <a:xfrm>
            <a:off x="769486" y="1882551"/>
            <a:ext cx="565200" cy="5655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01</a:t>
            </a:r>
            <a:endParaRPr sz="1200" dirty="0">
              <a:solidFill>
                <a:schemeClr val="lt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28" name="Google Shape;309;p23">
            <a:extLst>
              <a:ext uri="{FF2B5EF4-FFF2-40B4-BE49-F238E27FC236}">
                <a16:creationId xmlns:a16="http://schemas.microsoft.com/office/drawing/2014/main" id="{11F65975-4354-C149-98A4-01C7EA3A5E8E}"/>
              </a:ext>
            </a:extLst>
          </p:cNvPr>
          <p:cNvSpPr/>
          <p:nvPr/>
        </p:nvSpPr>
        <p:spPr>
          <a:xfrm>
            <a:off x="5225222" y="2088800"/>
            <a:ext cx="1015904" cy="153002"/>
          </a:xfrm>
          <a:prstGeom prst="rightArrow">
            <a:avLst>
              <a:gd name="adj1" fmla="val 25514"/>
              <a:gd name="adj2" fmla="val 6432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09;p23">
            <a:extLst>
              <a:ext uri="{FF2B5EF4-FFF2-40B4-BE49-F238E27FC236}">
                <a16:creationId xmlns:a16="http://schemas.microsoft.com/office/drawing/2014/main" id="{B5DF1126-C0CD-6E4E-87B7-2EDDBE82DD20}"/>
              </a:ext>
            </a:extLst>
          </p:cNvPr>
          <p:cNvSpPr/>
          <p:nvPr/>
        </p:nvSpPr>
        <p:spPr>
          <a:xfrm>
            <a:off x="1518333" y="2088800"/>
            <a:ext cx="1015904" cy="153002"/>
          </a:xfrm>
          <a:prstGeom prst="rightArrow">
            <a:avLst>
              <a:gd name="adj1" fmla="val 25514"/>
              <a:gd name="adj2" fmla="val 6432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9;p23">
            <a:extLst>
              <a:ext uri="{FF2B5EF4-FFF2-40B4-BE49-F238E27FC236}">
                <a16:creationId xmlns:a16="http://schemas.microsoft.com/office/drawing/2014/main" id="{F5B84EB0-17A5-6B41-B8F9-226608FA67C6}"/>
              </a:ext>
            </a:extLst>
          </p:cNvPr>
          <p:cNvSpPr/>
          <p:nvPr/>
        </p:nvSpPr>
        <p:spPr>
          <a:xfrm rot="10800000">
            <a:off x="5225222" y="3928743"/>
            <a:ext cx="1015904" cy="153002"/>
          </a:xfrm>
          <a:prstGeom prst="rightArrow">
            <a:avLst>
              <a:gd name="adj1" fmla="val 25514"/>
              <a:gd name="adj2" fmla="val 6432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09;p23">
            <a:extLst>
              <a:ext uri="{FF2B5EF4-FFF2-40B4-BE49-F238E27FC236}">
                <a16:creationId xmlns:a16="http://schemas.microsoft.com/office/drawing/2014/main" id="{1D176F2C-5C78-B74A-AD7A-8D0A8435D823}"/>
              </a:ext>
            </a:extLst>
          </p:cNvPr>
          <p:cNvSpPr/>
          <p:nvPr/>
        </p:nvSpPr>
        <p:spPr>
          <a:xfrm rot="5400000">
            <a:off x="6327163" y="3003201"/>
            <a:ext cx="1015904" cy="153002"/>
          </a:xfrm>
          <a:prstGeom prst="rightArrow">
            <a:avLst>
              <a:gd name="adj1" fmla="val 25514"/>
              <a:gd name="adj2" fmla="val 6432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ound Diagonal Corner of Rectangle 2">
            <a:extLst>
              <a:ext uri="{FF2B5EF4-FFF2-40B4-BE49-F238E27FC236}">
                <a16:creationId xmlns:a16="http://schemas.microsoft.com/office/drawing/2014/main" id="{6D3359D7-7AC9-854E-9842-1F7304A36F86}"/>
              </a:ext>
            </a:extLst>
          </p:cNvPr>
          <p:cNvSpPr/>
          <p:nvPr/>
        </p:nvSpPr>
        <p:spPr>
          <a:xfrm>
            <a:off x="3649948" y="3816108"/>
            <a:ext cx="1170814" cy="531273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</a:t>
            </a:r>
          </a:p>
          <a:p>
            <a:pPr algn="ctr"/>
            <a:r>
              <a:rPr lang="en-US" dirty="0"/>
              <a:t>Message</a:t>
            </a:r>
          </a:p>
        </p:txBody>
      </p:sp>
      <p:sp>
        <p:nvSpPr>
          <p:cNvPr id="5" name="Up Arrow Callout 4">
            <a:extLst>
              <a:ext uri="{FF2B5EF4-FFF2-40B4-BE49-F238E27FC236}">
                <a16:creationId xmlns:a16="http://schemas.microsoft.com/office/drawing/2014/main" id="{B6204F0E-9AA8-CF46-B4EE-4D1D177D54F7}"/>
              </a:ext>
            </a:extLst>
          </p:cNvPr>
          <p:cNvSpPr/>
          <p:nvPr/>
        </p:nvSpPr>
        <p:spPr>
          <a:xfrm>
            <a:off x="194480" y="2618949"/>
            <a:ext cx="1715211" cy="565500"/>
          </a:xfrm>
          <a:prstGeom prst="upArrowCallout">
            <a:avLst>
              <a:gd name="adj1" fmla="val 29811"/>
              <a:gd name="adj2" fmla="val 22594"/>
              <a:gd name="adj3" fmla="val 25000"/>
              <a:gd name="adj4" fmla="val 6497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Cipher Text + Key</a:t>
            </a:r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DA25B-480F-6640-A195-064CB709A879}"/>
              </a:ext>
            </a:extLst>
          </p:cNvPr>
          <p:cNvSpPr txBox="1"/>
          <p:nvPr/>
        </p:nvSpPr>
        <p:spPr>
          <a:xfrm>
            <a:off x="1528786" y="1857524"/>
            <a:ext cx="97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1st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2CB65C-9434-9347-AB73-245939BF1462}"/>
              </a:ext>
            </a:extLst>
          </p:cNvPr>
          <p:cNvSpPr txBox="1"/>
          <p:nvPr/>
        </p:nvSpPr>
        <p:spPr>
          <a:xfrm>
            <a:off x="6835115" y="2816019"/>
            <a:ext cx="97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E212B-6125-9245-B48B-E1A58D9E90B6}"/>
              </a:ext>
            </a:extLst>
          </p:cNvPr>
          <p:cNvSpPr txBox="1"/>
          <p:nvPr/>
        </p:nvSpPr>
        <p:spPr>
          <a:xfrm>
            <a:off x="5225221" y="3662219"/>
            <a:ext cx="97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5th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4F4C2-CC55-E445-9950-DD57C002D5C5}"/>
              </a:ext>
            </a:extLst>
          </p:cNvPr>
          <p:cNvSpPr txBox="1"/>
          <p:nvPr/>
        </p:nvSpPr>
        <p:spPr>
          <a:xfrm>
            <a:off x="5189358" y="1857524"/>
            <a:ext cx="97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285BD-6361-CA47-9B02-B6AA1E2A1641}"/>
              </a:ext>
            </a:extLst>
          </p:cNvPr>
          <p:cNvSpPr txBox="1"/>
          <p:nvPr/>
        </p:nvSpPr>
        <p:spPr>
          <a:xfrm>
            <a:off x="3384267" y="1832357"/>
            <a:ext cx="97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2nd Level</a:t>
            </a:r>
          </a:p>
        </p:txBody>
      </p:sp>
    </p:spTree>
    <p:extLst>
      <p:ext uri="{BB962C8B-B14F-4D97-AF65-F5344CB8AC3E}">
        <p14:creationId xmlns:p14="http://schemas.microsoft.com/office/powerpoint/2010/main" val="282196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5 layer High Security</a:t>
            </a:r>
          </a:p>
          <a:p>
            <a:r>
              <a:rPr lang="en-US" dirty="0"/>
              <a:t>HTTPS is used(Prevents from MITM attacks)</a:t>
            </a:r>
          </a:p>
          <a:p>
            <a:r>
              <a:rPr lang="en-US" dirty="0"/>
              <a:t>99.9% uptime</a:t>
            </a:r>
          </a:p>
          <a:p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54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If Key is lost, data wont get recovered in any way.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If key &amp; cipher text is stolen he/she see your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Can’t done Offline as it on Website.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Cannot do multiple String Encryption/Decryption at same time.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439437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358</Words>
  <Application>Microsoft Macintosh PowerPoint</Application>
  <PresentationFormat>On-screen Show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Inria Sans Light</vt:lpstr>
      <vt:lpstr>Saira SemiCondensed Medium</vt:lpstr>
      <vt:lpstr>Titillium Web</vt:lpstr>
      <vt:lpstr>Gurney template</vt:lpstr>
      <vt:lpstr>Information Security</vt:lpstr>
      <vt:lpstr>Content</vt:lpstr>
      <vt:lpstr>Introduction</vt:lpstr>
      <vt:lpstr>Working</vt:lpstr>
      <vt:lpstr>Security Provided</vt:lpstr>
      <vt:lpstr>Encryption Process</vt:lpstr>
      <vt:lpstr>Decryption Process</vt:lpstr>
      <vt:lpstr>Applications</vt:lpstr>
      <vt:lpstr>Limitations</vt:lpstr>
      <vt:lpstr>Requirements</vt:lpstr>
      <vt:lpstr>Role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cp:lastModifiedBy>Microsoft Office User</cp:lastModifiedBy>
  <cp:revision>24</cp:revision>
  <dcterms:modified xsi:type="dcterms:W3CDTF">2022-01-02T08:25:04Z</dcterms:modified>
</cp:coreProperties>
</file>