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Lustria"/>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O0nqY8uRxtmoQo2kZH5a0XkeM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Lustri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45e81858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45e8185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45e818586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45e81858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45e81858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45e8185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45e81858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45e81858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45e818586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45e81858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45e8185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45e818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23"/>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23"/>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23"/>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24"/>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25"/>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25"/>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2" name="Google Shape;92;p25"/>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lang="en-IN" sz="8000" cap="none">
                <a:solidFill>
                  <a:schemeClr val="lt1"/>
                </a:solidFill>
                <a:latin typeface="Lustria"/>
                <a:ea typeface="Lustria"/>
                <a:cs typeface="Lustria"/>
                <a:sym typeface="Lustria"/>
              </a:rPr>
              <a:t>“</a:t>
            </a:r>
            <a:endParaRPr/>
          </a:p>
        </p:txBody>
      </p:sp>
      <p:sp>
        <p:nvSpPr>
          <p:cNvPr id="93" name="Google Shape;93;p25"/>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lang="en-IN" sz="800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26"/>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2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27"/>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27"/>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27"/>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27"/>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7"/>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28"/>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28"/>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28"/>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28"/>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8"/>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28"/>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28"/>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28"/>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28"/>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28"/>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28"/>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28"/>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28"/>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 type="body"/>
          </p:nvPr>
        </p:nvSpPr>
        <p:spPr>
          <a:xfrm rot="5400000">
            <a:off x="4061301" y="-1415056"/>
            <a:ext cx="4058751"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30"/>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17"/>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18"/>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38" name="Google Shape;38;p18"/>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39" name="Google Shape;39;p1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18"/>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18"/>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18"/>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1"/>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21"/>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22"/>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22"/>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22"/>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3"/>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1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spcBef>
                <a:spcPts val="0"/>
              </a:spcBef>
              <a:spcAft>
                <a:spcPts val="0"/>
              </a:spcAft>
              <a:buClr>
                <a:schemeClr val="lt2"/>
              </a:buClr>
              <a:buSzPts val="5400"/>
              <a:buFont typeface="Lustria"/>
              <a:buNone/>
            </a:pPr>
            <a:r>
              <a:rPr lang="en-IN"/>
              <a:t>LoveDA Semantic Segmentation Challenge</a:t>
            </a:r>
            <a:endParaRPr/>
          </a:p>
        </p:txBody>
      </p:sp>
      <p:sp>
        <p:nvSpPr>
          <p:cNvPr id="145" name="Google Shape;145;p1"/>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ctr">
              <a:spcBef>
                <a:spcPts val="0"/>
              </a:spcBef>
              <a:spcAft>
                <a:spcPts val="0"/>
              </a:spcAft>
              <a:buSzPts val="1400"/>
              <a:buNone/>
            </a:pPr>
            <a:r>
              <a:rPr lang="en-IN"/>
              <a:t>Chavda JayrajSinh (2021CSB1078)</a:t>
            </a:r>
            <a:endParaRPr/>
          </a:p>
          <a:p>
            <a:pPr indent="0" lvl="0" marL="0" rtl="0" algn="ctr">
              <a:spcBef>
                <a:spcPts val="1000"/>
              </a:spcBef>
              <a:spcAft>
                <a:spcPts val="0"/>
              </a:spcAft>
              <a:buSzPts val="1400"/>
              <a:buNone/>
            </a:pPr>
            <a:r>
              <a:rPr lang="en-IN"/>
              <a:t>Imrozepal Singh (2021CSB1096)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445e818586_0_6"/>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ResNet</a:t>
            </a:r>
            <a:endParaRPr/>
          </a:p>
        </p:txBody>
      </p:sp>
      <p:sp>
        <p:nvSpPr>
          <p:cNvPr id="202" name="Google Shape;202;g2445e818586_0_6"/>
          <p:cNvSpPr txBox="1"/>
          <p:nvPr>
            <p:ph idx="1" type="body"/>
          </p:nvPr>
        </p:nvSpPr>
        <p:spPr>
          <a:xfrm>
            <a:off x="919045" y="1658324"/>
            <a:ext cx="10353900" cy="40587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IN" sz="2200"/>
              <a:t>D</a:t>
            </a:r>
            <a:r>
              <a:rPr lang="en-IN" sz="2200"/>
              <a:t>etails about M</a:t>
            </a:r>
            <a:r>
              <a:rPr lang="en-IN" sz="2200"/>
              <a:t>odel parameters</a:t>
            </a:r>
            <a:br>
              <a:rPr lang="en-IN" sz="2200"/>
            </a:br>
            <a:endParaRPr sz="2200"/>
          </a:p>
          <a:p>
            <a:pPr indent="0" lvl="0" marL="0" rtl="0" algn="l">
              <a:spcBef>
                <a:spcPts val="600"/>
              </a:spcBef>
              <a:spcAft>
                <a:spcPts val="0"/>
              </a:spcAft>
              <a:buNone/>
            </a:pPr>
            <a:r>
              <a:rPr lang="en-IN"/>
              <a:t>Back-Bone</a:t>
            </a:r>
            <a:r>
              <a:rPr lang="en-IN"/>
              <a:t>: </a:t>
            </a:r>
            <a:r>
              <a:rPr i="1" lang="en-IN"/>
              <a:t>'</a:t>
            </a:r>
            <a:r>
              <a:rPr lang="en-IN"/>
              <a:t>resnet34'</a:t>
            </a:r>
            <a:endParaRPr/>
          </a:p>
          <a:p>
            <a:pPr indent="0" lvl="0" marL="0" rtl="0" algn="l">
              <a:lnSpc>
                <a:spcPct val="127777"/>
              </a:lnSpc>
              <a:spcBef>
                <a:spcPts val="600"/>
              </a:spcBef>
              <a:spcAft>
                <a:spcPts val="0"/>
              </a:spcAft>
              <a:buNone/>
            </a:pPr>
            <a:r>
              <a:rPr lang="en-IN"/>
              <a:t>encoder_weights=</a:t>
            </a:r>
            <a:r>
              <a:rPr i="1" lang="en-IN"/>
              <a:t>'</a:t>
            </a:r>
            <a:r>
              <a:rPr lang="en-IN"/>
              <a:t>imagenet'</a:t>
            </a:r>
            <a:endParaRPr/>
          </a:p>
          <a:p>
            <a:pPr indent="0" lvl="0" marL="0" rtl="0" algn="l">
              <a:lnSpc>
                <a:spcPct val="127777"/>
              </a:lnSpc>
              <a:spcBef>
                <a:spcPts val="0"/>
              </a:spcBef>
              <a:spcAft>
                <a:spcPts val="0"/>
              </a:spcAft>
              <a:buNone/>
            </a:pPr>
            <a:r>
              <a:rPr lang="en-IN"/>
              <a:t>Total params: 24,457,169</a:t>
            </a:r>
            <a:endParaRPr/>
          </a:p>
          <a:p>
            <a:pPr indent="0" lvl="0" marL="0" rtl="0" algn="l">
              <a:lnSpc>
                <a:spcPct val="127777"/>
              </a:lnSpc>
              <a:spcBef>
                <a:spcPts val="0"/>
              </a:spcBef>
              <a:spcAft>
                <a:spcPts val="0"/>
              </a:spcAft>
              <a:buNone/>
            </a:pPr>
            <a:r>
              <a:rPr lang="en-IN"/>
              <a:t>Trainable params: 24,439,819</a:t>
            </a:r>
            <a:endParaRPr/>
          </a:p>
          <a:p>
            <a:pPr indent="0" lvl="0" marL="0" rtl="0" algn="l">
              <a:lnSpc>
                <a:spcPct val="127777"/>
              </a:lnSpc>
              <a:spcBef>
                <a:spcPts val="0"/>
              </a:spcBef>
              <a:spcAft>
                <a:spcPts val="0"/>
              </a:spcAft>
              <a:buNone/>
            </a:pPr>
            <a:r>
              <a:rPr lang="en-IN"/>
              <a:t>Non-trainable params: 17,350</a:t>
            </a:r>
            <a:endParaRPr/>
          </a:p>
          <a:p>
            <a:pPr indent="0" lvl="0" marL="0" rtl="0" algn="l">
              <a:spcBef>
                <a:spcPts val="360"/>
              </a:spcBef>
              <a:spcAft>
                <a:spcPts val="0"/>
              </a:spcAft>
              <a:buNone/>
            </a:pPr>
            <a:r>
              <a:rPr i="1" lang="en-IN"/>
              <a:t>For Detailed Model summary refer code file</a:t>
            </a:r>
            <a:endParaRPr i="1"/>
          </a:p>
          <a:p>
            <a:pPr indent="0" lvl="0" marL="0" rtl="0" algn="l">
              <a:spcBef>
                <a:spcPts val="600"/>
              </a:spcBef>
              <a:spcAft>
                <a:spcPts val="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445e818586_0_14"/>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Pre Processing</a:t>
            </a:r>
            <a:endParaRPr/>
          </a:p>
        </p:txBody>
      </p:sp>
      <p:sp>
        <p:nvSpPr>
          <p:cNvPr id="208" name="Google Shape;208;g2445e818586_0_14"/>
          <p:cNvSpPr txBox="1"/>
          <p:nvPr>
            <p:ph idx="1" type="body"/>
          </p:nvPr>
        </p:nvSpPr>
        <p:spPr>
          <a:xfrm>
            <a:off x="559750" y="1732450"/>
            <a:ext cx="10707900" cy="44139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IN"/>
              <a:t>We had  a huge dataset so it was not possible to store the entire dataset on one numpy array as ram was limited.</a:t>
            </a:r>
            <a:endParaRPr/>
          </a:p>
          <a:p>
            <a:pPr indent="0" lvl="0" marL="0" rtl="0" algn="l">
              <a:spcBef>
                <a:spcPts val="600"/>
              </a:spcBef>
              <a:spcAft>
                <a:spcPts val="0"/>
              </a:spcAft>
              <a:buNone/>
            </a:pPr>
            <a:r>
              <a:rPr lang="en-IN"/>
              <a:t> To, </a:t>
            </a:r>
            <a:r>
              <a:rPr lang="en-IN"/>
              <a:t>Tackle</a:t>
            </a:r>
            <a:r>
              <a:rPr lang="en-IN"/>
              <a:t> this we wrote a custom ImageDataGenerator which </a:t>
            </a:r>
            <a:r>
              <a:rPr lang="en-IN"/>
              <a:t>inherits</a:t>
            </a:r>
            <a:r>
              <a:rPr lang="en-IN"/>
              <a:t> from keras sequence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IN"/>
              <a:t>The image </a:t>
            </a:r>
            <a:r>
              <a:rPr lang="en-IN"/>
              <a:t>generator</a:t>
            </a:r>
            <a:r>
              <a:rPr lang="en-IN"/>
              <a:t> loads only the images required in one batch and feed it to model.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IN"/>
              <a:t>We first get the array of file_names  of images and corresponding mask and shuffle</a:t>
            </a:r>
            <a:endParaRPr/>
          </a:p>
          <a:p>
            <a:pPr indent="0" lvl="0" marL="0" rtl="0" algn="l">
              <a:spcBef>
                <a:spcPts val="600"/>
              </a:spcBef>
              <a:spcAft>
                <a:spcPts val="0"/>
              </a:spcAft>
              <a:buNone/>
            </a:pPr>
            <a:r>
              <a:rPr lang="en-IN"/>
              <a:t>It so that our model do not have a </a:t>
            </a:r>
            <a:r>
              <a:rPr lang="en-IN"/>
              <a:t>bias</a:t>
            </a:r>
            <a:r>
              <a:rPr lang="en-IN"/>
              <a:t> to order in which images are feed</a:t>
            </a:r>
            <a:endParaRPr/>
          </a:p>
          <a:p>
            <a:pPr indent="0" lvl="0" marL="0" rtl="0" algn="l">
              <a:spcBef>
                <a:spcPts val="600"/>
              </a:spcBef>
              <a:spcAft>
                <a:spcPts val="0"/>
              </a:spcAft>
              <a:buNone/>
            </a:pPr>
            <a:r>
              <a:rPr lang="en-IN"/>
              <a:t>The we can sample the dataset by slicing the file array</a:t>
            </a:r>
            <a:br>
              <a:rPr lang="en-IN"/>
            </a:br>
            <a:br>
              <a:rPr lang="en-IN"/>
            </a:br>
            <a:r>
              <a:rPr lang="en-IN"/>
              <a:t>We also have provided a argument for image augmentation to avoid “OVERFITTING”</a:t>
            </a:r>
            <a:endParaRPr/>
          </a:p>
          <a:p>
            <a:pPr indent="0" lvl="0" marL="0" rtl="0" algn="l">
              <a:spcBef>
                <a:spcPts val="600"/>
              </a:spcBef>
              <a:spcAft>
                <a:spcPts val="600"/>
              </a:spcAft>
              <a:buNone/>
            </a:pPr>
            <a:r>
              <a:rPr lang="en-I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445e818586_0_19"/>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Pre-Processing(contd.)</a:t>
            </a:r>
            <a:endParaRPr/>
          </a:p>
        </p:txBody>
      </p:sp>
      <p:sp>
        <p:nvSpPr>
          <p:cNvPr id="214" name="Google Shape;214;g2445e818586_0_19"/>
          <p:cNvSpPr txBox="1"/>
          <p:nvPr>
            <p:ph idx="1" type="body"/>
          </p:nvPr>
        </p:nvSpPr>
        <p:spPr>
          <a:xfrm>
            <a:off x="784045" y="1658299"/>
            <a:ext cx="10353900" cy="4058700"/>
          </a:xfrm>
          <a:prstGeom prst="rect">
            <a:avLst/>
          </a:prstGeom>
        </p:spPr>
        <p:txBody>
          <a:bodyPr anchorCtr="0" anchor="t" bIns="45700" lIns="91425" spcFirstLastPara="1" rIns="91425" wrap="square" tIns="45700">
            <a:normAutofit/>
          </a:bodyPr>
          <a:lstStyle/>
          <a:p>
            <a:pPr indent="-340360" lvl="0" marL="457200" rtl="0" algn="l">
              <a:spcBef>
                <a:spcPts val="360"/>
              </a:spcBef>
              <a:spcAft>
                <a:spcPts val="0"/>
              </a:spcAft>
              <a:buSzPts val="1760"/>
              <a:buChar char="◈"/>
            </a:pPr>
            <a:r>
              <a:rPr lang="en-IN" sz="2500"/>
              <a:t>Each image is of Size 1024</a:t>
            </a:r>
            <a:r>
              <a:rPr lang="en-IN" sz="2500"/>
              <a:t>×1024</a:t>
            </a:r>
            <a:endParaRPr sz="2500"/>
          </a:p>
          <a:p>
            <a:pPr indent="-340360" lvl="0" marL="457200" rtl="0" algn="l">
              <a:spcBef>
                <a:spcPts val="0"/>
              </a:spcBef>
              <a:spcAft>
                <a:spcPts val="0"/>
              </a:spcAft>
              <a:buSzPts val="1760"/>
              <a:buChar char="◈"/>
            </a:pPr>
            <a:r>
              <a:rPr lang="en-IN" sz="2500"/>
              <a:t>We make patches of the image of size 256</a:t>
            </a:r>
            <a:r>
              <a:rPr lang="en-IN" sz="2500"/>
              <a:t>×256</a:t>
            </a:r>
            <a:endParaRPr sz="2500"/>
          </a:p>
          <a:p>
            <a:pPr indent="-340360" lvl="0" marL="457200" rtl="0" algn="l">
              <a:spcBef>
                <a:spcPts val="0"/>
              </a:spcBef>
              <a:spcAft>
                <a:spcPts val="0"/>
              </a:spcAft>
              <a:buSzPts val="1760"/>
              <a:buChar char="◈"/>
            </a:pPr>
            <a:r>
              <a:rPr lang="en-IN" sz="2500"/>
              <a:t>This is done to limit the GPU usage </a:t>
            </a:r>
            <a:endParaRPr sz="2500"/>
          </a:p>
          <a:p>
            <a:pPr indent="-340360" lvl="0" marL="457200" rtl="0" algn="l">
              <a:spcBef>
                <a:spcPts val="0"/>
              </a:spcBef>
              <a:spcAft>
                <a:spcPts val="0"/>
              </a:spcAft>
              <a:buSzPts val="1760"/>
              <a:buChar char="◈"/>
            </a:pPr>
            <a:r>
              <a:rPr lang="en-IN" sz="2500"/>
              <a:t>We convert the corresponding mask into categorical(one hot encoded )</a:t>
            </a:r>
            <a:endParaRPr sz="2500"/>
          </a:p>
          <a:p>
            <a:pPr indent="0" lvl="0" marL="457200" rtl="0" algn="l">
              <a:spcBef>
                <a:spcPts val="600"/>
              </a:spcBef>
              <a:spcAft>
                <a:spcPts val="0"/>
              </a:spcAft>
              <a:buNone/>
            </a:pPr>
            <a:r>
              <a:t/>
            </a:r>
            <a:endParaRPr sz="2500"/>
          </a:p>
          <a:p>
            <a:pPr indent="0" lvl="0" marL="0" rtl="0" algn="l">
              <a:spcBef>
                <a:spcPts val="600"/>
              </a:spcBef>
              <a:spcAft>
                <a:spcPts val="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445e818586_0_26"/>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Training</a:t>
            </a:r>
            <a:endParaRPr/>
          </a:p>
        </p:txBody>
      </p:sp>
      <p:sp>
        <p:nvSpPr>
          <p:cNvPr id="220" name="Google Shape;220;g2445e818586_0_26"/>
          <p:cNvSpPr txBox="1"/>
          <p:nvPr>
            <p:ph idx="1" type="body"/>
          </p:nvPr>
        </p:nvSpPr>
        <p:spPr>
          <a:xfrm>
            <a:off x="913795" y="1732449"/>
            <a:ext cx="10353900" cy="4058700"/>
          </a:xfrm>
          <a:prstGeom prst="rect">
            <a:avLst/>
          </a:prstGeom>
        </p:spPr>
        <p:txBody>
          <a:bodyPr anchorCtr="0" anchor="t" bIns="45700" lIns="91425" spcFirstLastPara="1" rIns="91425" wrap="square" tIns="45700">
            <a:normAutofit/>
          </a:bodyPr>
          <a:lstStyle/>
          <a:p>
            <a:pPr indent="0" lvl="0" marL="0" rtl="0" algn="l">
              <a:lnSpc>
                <a:spcPct val="127777"/>
              </a:lnSpc>
              <a:spcBef>
                <a:spcPts val="0"/>
              </a:spcBef>
              <a:spcAft>
                <a:spcPts val="0"/>
              </a:spcAft>
              <a:buNone/>
            </a:pPr>
            <a:r>
              <a:rPr b="1" lang="en-IN" sz="2500"/>
              <a:t>HyperParameters:</a:t>
            </a:r>
            <a:endParaRPr b="1" sz="2500"/>
          </a:p>
          <a:p>
            <a:pPr indent="0" lvl="0" marL="0" rtl="0" algn="l">
              <a:lnSpc>
                <a:spcPct val="127777"/>
              </a:lnSpc>
              <a:spcBef>
                <a:spcPts val="0"/>
              </a:spcBef>
              <a:spcAft>
                <a:spcPts val="0"/>
              </a:spcAft>
              <a:buNone/>
            </a:pPr>
            <a:r>
              <a:t/>
            </a:r>
            <a:endParaRPr b="1" sz="2500"/>
          </a:p>
          <a:p>
            <a:pPr indent="0" lvl="0" marL="0" rtl="0" algn="l">
              <a:spcBef>
                <a:spcPts val="360"/>
              </a:spcBef>
              <a:spcAft>
                <a:spcPts val="0"/>
              </a:spcAft>
              <a:buNone/>
            </a:pPr>
            <a:r>
              <a:rPr lang="en-IN" sz="2500"/>
              <a:t>Metrics used are </a:t>
            </a:r>
            <a:r>
              <a:rPr lang="en-IN" sz="2500" u="sng"/>
              <a:t>accuracy</a:t>
            </a:r>
            <a:r>
              <a:rPr lang="en-IN" sz="2500"/>
              <a:t> and </a:t>
            </a:r>
            <a:r>
              <a:rPr lang="en-IN" sz="2500" u="sng"/>
              <a:t>Jacard coefficient</a:t>
            </a:r>
            <a:endParaRPr sz="2500" u="sng"/>
          </a:p>
          <a:p>
            <a:pPr indent="0" lvl="0" marL="0" rtl="0" algn="l">
              <a:lnSpc>
                <a:spcPct val="127777"/>
              </a:lnSpc>
              <a:spcBef>
                <a:spcPts val="600"/>
              </a:spcBef>
              <a:spcAft>
                <a:spcPts val="0"/>
              </a:spcAft>
              <a:buNone/>
            </a:pPr>
            <a:r>
              <a:rPr lang="en-IN" sz="2500"/>
              <a:t>Optimizer used for training = </a:t>
            </a:r>
            <a:r>
              <a:rPr lang="en-IN" sz="2500" u="sng"/>
              <a:t>adam</a:t>
            </a:r>
            <a:endParaRPr sz="2500" u="sng"/>
          </a:p>
          <a:p>
            <a:pPr indent="0" lvl="0" marL="0" rtl="0" algn="l">
              <a:lnSpc>
                <a:spcPct val="127777"/>
              </a:lnSpc>
              <a:spcBef>
                <a:spcPts val="0"/>
              </a:spcBef>
              <a:spcAft>
                <a:spcPts val="0"/>
              </a:spcAft>
              <a:buNone/>
            </a:pPr>
            <a:r>
              <a:rPr lang="en-IN" sz="2500"/>
              <a:t>loss= </a:t>
            </a:r>
            <a:r>
              <a:rPr lang="en-IN" sz="2500" u="sng"/>
              <a:t>categorical_crossentropy</a:t>
            </a:r>
            <a:endParaRPr sz="2500" u="sng"/>
          </a:p>
          <a:p>
            <a:pPr indent="0" lvl="0" marL="0" rtl="0" algn="l">
              <a:lnSpc>
                <a:spcPct val="127777"/>
              </a:lnSpc>
              <a:spcBef>
                <a:spcPts val="0"/>
              </a:spcBef>
              <a:spcAft>
                <a:spcPts val="0"/>
              </a:spcAft>
              <a:buNone/>
            </a:pPr>
            <a:r>
              <a:rPr lang="en-IN" sz="2500" u="sng"/>
              <a:t>batch_size=64</a:t>
            </a:r>
            <a:endParaRPr sz="2500" u="sng"/>
          </a:p>
          <a:p>
            <a:pPr indent="0" lvl="0" marL="0" rtl="0" algn="l">
              <a:lnSpc>
                <a:spcPct val="127777"/>
              </a:lnSpc>
              <a:spcBef>
                <a:spcPts val="0"/>
              </a:spcBef>
              <a:spcAft>
                <a:spcPts val="0"/>
              </a:spcAft>
              <a:buNone/>
            </a:pPr>
            <a:r>
              <a:rPr lang="en-IN" sz="2500" u="sng"/>
              <a:t>epochs=160</a:t>
            </a:r>
            <a:endParaRPr sz="13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445e818586_0_34"/>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Accuracy after 160 epochs</a:t>
            </a:r>
            <a:endParaRPr/>
          </a:p>
        </p:txBody>
      </p:sp>
      <p:sp>
        <p:nvSpPr>
          <p:cNvPr id="226" name="Google Shape;226;g2445e818586_0_34"/>
          <p:cNvSpPr txBox="1"/>
          <p:nvPr>
            <p:ph idx="1" type="body"/>
          </p:nvPr>
        </p:nvSpPr>
        <p:spPr>
          <a:xfrm>
            <a:off x="913795" y="1732449"/>
            <a:ext cx="10353900" cy="40587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IN" sz="900">
                <a:solidFill>
                  <a:srgbClr val="CCCCCC"/>
                </a:solidFill>
                <a:highlight>
                  <a:srgbClr val="1F1F1F"/>
                </a:highlight>
                <a:latin typeface="Courier New"/>
                <a:ea typeface="Courier New"/>
                <a:cs typeface="Courier New"/>
                <a:sym typeface="Courier New"/>
              </a:rPr>
              <a:t>loss: </a:t>
            </a:r>
            <a:r>
              <a:rPr lang="en-IN" sz="900">
                <a:solidFill>
                  <a:srgbClr val="B5CEA8"/>
                </a:solidFill>
                <a:highlight>
                  <a:srgbClr val="1F1F1F"/>
                </a:highlight>
                <a:latin typeface="Courier New"/>
                <a:ea typeface="Courier New"/>
                <a:cs typeface="Courier New"/>
                <a:sym typeface="Courier New"/>
              </a:rPr>
              <a:t>0.5164</a:t>
            </a:r>
            <a:r>
              <a:rPr lang="en-IN" sz="900">
                <a:solidFill>
                  <a:srgbClr val="CCCCCC"/>
                </a:solidFill>
                <a:highlight>
                  <a:srgbClr val="1F1F1F"/>
                </a:highlight>
                <a:latin typeface="Courier New"/>
                <a:ea typeface="Courier New"/>
                <a:cs typeface="Courier New"/>
                <a:sym typeface="Courier New"/>
              </a:rPr>
              <a:t> </a:t>
            </a:r>
            <a:r>
              <a:rPr lang="en-IN" sz="900">
                <a:solidFill>
                  <a:srgbClr val="D4D4D4"/>
                </a:solidFill>
                <a:highlight>
                  <a:srgbClr val="1F1F1F"/>
                </a:highlight>
                <a:latin typeface="Courier New"/>
                <a:ea typeface="Courier New"/>
                <a:cs typeface="Courier New"/>
                <a:sym typeface="Courier New"/>
              </a:rPr>
              <a:t>-</a:t>
            </a:r>
            <a:r>
              <a:rPr lang="en-IN" sz="900">
                <a:solidFill>
                  <a:srgbClr val="CCCCCC"/>
                </a:solidFill>
                <a:highlight>
                  <a:srgbClr val="1F1F1F"/>
                </a:highlight>
                <a:latin typeface="Courier New"/>
                <a:ea typeface="Courier New"/>
                <a:cs typeface="Courier New"/>
                <a:sym typeface="Courier New"/>
              </a:rPr>
              <a:t> accuracy: </a:t>
            </a:r>
            <a:r>
              <a:rPr lang="en-IN" sz="900">
                <a:solidFill>
                  <a:srgbClr val="B5CEA8"/>
                </a:solidFill>
                <a:highlight>
                  <a:srgbClr val="1F1F1F"/>
                </a:highlight>
                <a:latin typeface="Courier New"/>
                <a:ea typeface="Courier New"/>
                <a:cs typeface="Courier New"/>
                <a:sym typeface="Courier New"/>
              </a:rPr>
              <a:t>0.8057</a:t>
            </a:r>
            <a:r>
              <a:rPr lang="en-IN" sz="900">
                <a:solidFill>
                  <a:srgbClr val="CCCCCC"/>
                </a:solidFill>
                <a:highlight>
                  <a:srgbClr val="1F1F1F"/>
                </a:highlight>
                <a:latin typeface="Courier New"/>
                <a:ea typeface="Courier New"/>
                <a:cs typeface="Courier New"/>
                <a:sym typeface="Courier New"/>
              </a:rPr>
              <a:t> </a:t>
            </a:r>
            <a:r>
              <a:rPr lang="en-IN" sz="900">
                <a:solidFill>
                  <a:srgbClr val="D4D4D4"/>
                </a:solidFill>
                <a:highlight>
                  <a:srgbClr val="1F1F1F"/>
                </a:highlight>
                <a:latin typeface="Courier New"/>
                <a:ea typeface="Courier New"/>
                <a:cs typeface="Courier New"/>
                <a:sym typeface="Courier New"/>
              </a:rPr>
              <a:t>-</a:t>
            </a:r>
            <a:r>
              <a:rPr lang="en-IN" sz="900">
                <a:solidFill>
                  <a:srgbClr val="CCCCCC"/>
                </a:solidFill>
                <a:highlight>
                  <a:srgbClr val="1F1F1F"/>
                </a:highlight>
                <a:latin typeface="Courier New"/>
                <a:ea typeface="Courier New"/>
                <a:cs typeface="Courier New"/>
                <a:sym typeface="Courier New"/>
              </a:rPr>
              <a:t> jacard_coef: </a:t>
            </a:r>
            <a:r>
              <a:rPr lang="en-IN" sz="900">
                <a:solidFill>
                  <a:srgbClr val="B5CEA8"/>
                </a:solidFill>
                <a:highlight>
                  <a:srgbClr val="1F1F1F"/>
                </a:highlight>
                <a:latin typeface="Courier New"/>
                <a:ea typeface="Courier New"/>
                <a:cs typeface="Courier New"/>
                <a:sym typeface="Courier New"/>
              </a:rPr>
              <a:t>0.5690</a:t>
            </a:r>
            <a:r>
              <a:rPr lang="en-IN" sz="900">
                <a:solidFill>
                  <a:srgbClr val="CCCCCC"/>
                </a:solidFill>
                <a:highlight>
                  <a:srgbClr val="1F1F1F"/>
                </a:highlight>
                <a:latin typeface="Courier New"/>
                <a:ea typeface="Courier New"/>
                <a:cs typeface="Courier New"/>
                <a:sym typeface="Courier New"/>
              </a:rPr>
              <a:t> </a:t>
            </a:r>
            <a:r>
              <a:rPr lang="en-IN" sz="900">
                <a:solidFill>
                  <a:srgbClr val="D4D4D4"/>
                </a:solidFill>
                <a:highlight>
                  <a:srgbClr val="1F1F1F"/>
                </a:highlight>
                <a:latin typeface="Courier New"/>
                <a:ea typeface="Courier New"/>
                <a:cs typeface="Courier New"/>
                <a:sym typeface="Courier New"/>
              </a:rPr>
              <a:t>-</a:t>
            </a:r>
            <a:r>
              <a:rPr lang="en-IN" sz="900">
                <a:solidFill>
                  <a:srgbClr val="CCCCCC"/>
                </a:solidFill>
                <a:highlight>
                  <a:srgbClr val="1F1F1F"/>
                </a:highlight>
                <a:latin typeface="Courier New"/>
                <a:ea typeface="Courier New"/>
                <a:cs typeface="Courier New"/>
                <a:sym typeface="Courier New"/>
              </a:rPr>
              <a:t> val_loss: </a:t>
            </a:r>
            <a:r>
              <a:rPr lang="en-IN" sz="900">
                <a:solidFill>
                  <a:srgbClr val="B5CEA8"/>
                </a:solidFill>
                <a:highlight>
                  <a:srgbClr val="1F1F1F"/>
                </a:highlight>
                <a:latin typeface="Courier New"/>
                <a:ea typeface="Courier New"/>
                <a:cs typeface="Courier New"/>
                <a:sym typeface="Courier New"/>
              </a:rPr>
              <a:t>0.9820</a:t>
            </a:r>
            <a:r>
              <a:rPr lang="en-IN" sz="900">
                <a:solidFill>
                  <a:srgbClr val="CCCCCC"/>
                </a:solidFill>
                <a:highlight>
                  <a:srgbClr val="1F1F1F"/>
                </a:highlight>
                <a:latin typeface="Courier New"/>
                <a:ea typeface="Courier New"/>
                <a:cs typeface="Courier New"/>
                <a:sym typeface="Courier New"/>
              </a:rPr>
              <a:t> </a:t>
            </a:r>
            <a:r>
              <a:rPr lang="en-IN" sz="900">
                <a:solidFill>
                  <a:srgbClr val="D4D4D4"/>
                </a:solidFill>
                <a:highlight>
                  <a:srgbClr val="1F1F1F"/>
                </a:highlight>
                <a:latin typeface="Courier New"/>
                <a:ea typeface="Courier New"/>
                <a:cs typeface="Courier New"/>
                <a:sym typeface="Courier New"/>
              </a:rPr>
              <a:t>-</a:t>
            </a:r>
            <a:r>
              <a:rPr lang="en-IN" sz="900">
                <a:solidFill>
                  <a:srgbClr val="CCCCCC"/>
                </a:solidFill>
                <a:highlight>
                  <a:srgbClr val="1F1F1F"/>
                </a:highlight>
                <a:latin typeface="Courier New"/>
                <a:ea typeface="Courier New"/>
                <a:cs typeface="Courier New"/>
                <a:sym typeface="Courier New"/>
              </a:rPr>
              <a:t> val_accuracy: </a:t>
            </a:r>
            <a:r>
              <a:rPr lang="en-IN" sz="900">
                <a:solidFill>
                  <a:srgbClr val="B5CEA8"/>
                </a:solidFill>
                <a:highlight>
                  <a:srgbClr val="1F1F1F"/>
                </a:highlight>
                <a:latin typeface="Courier New"/>
                <a:ea typeface="Courier New"/>
                <a:cs typeface="Courier New"/>
                <a:sym typeface="Courier New"/>
              </a:rPr>
              <a:t>0.6576</a:t>
            </a:r>
            <a:r>
              <a:rPr lang="en-IN" sz="900">
                <a:solidFill>
                  <a:srgbClr val="CCCCCC"/>
                </a:solidFill>
                <a:highlight>
                  <a:srgbClr val="1F1F1F"/>
                </a:highlight>
                <a:latin typeface="Courier New"/>
                <a:ea typeface="Courier New"/>
                <a:cs typeface="Courier New"/>
                <a:sym typeface="Courier New"/>
              </a:rPr>
              <a:t> </a:t>
            </a:r>
            <a:r>
              <a:rPr lang="en-IN" sz="900">
                <a:solidFill>
                  <a:srgbClr val="D4D4D4"/>
                </a:solidFill>
                <a:highlight>
                  <a:srgbClr val="1F1F1F"/>
                </a:highlight>
                <a:latin typeface="Courier New"/>
                <a:ea typeface="Courier New"/>
                <a:cs typeface="Courier New"/>
                <a:sym typeface="Courier New"/>
              </a:rPr>
              <a:t>-</a:t>
            </a:r>
            <a:r>
              <a:rPr lang="en-IN" sz="900">
                <a:solidFill>
                  <a:srgbClr val="CCCCCC"/>
                </a:solidFill>
                <a:highlight>
                  <a:srgbClr val="1F1F1F"/>
                </a:highlight>
                <a:latin typeface="Courier New"/>
                <a:ea typeface="Courier New"/>
                <a:cs typeface="Courier New"/>
                <a:sym typeface="Courier New"/>
              </a:rPr>
              <a:t> val_jacard_coef: </a:t>
            </a:r>
            <a:r>
              <a:rPr lang="en-IN" sz="900">
                <a:solidFill>
                  <a:srgbClr val="B5CEA8"/>
                </a:solidFill>
                <a:highlight>
                  <a:srgbClr val="1F1F1F"/>
                </a:highlight>
                <a:latin typeface="Courier New"/>
                <a:ea typeface="Courier New"/>
                <a:cs typeface="Courier New"/>
                <a:sym typeface="Courier New"/>
              </a:rPr>
              <a:t>0.3995</a:t>
            </a:r>
            <a:endParaRPr sz="900">
              <a:solidFill>
                <a:srgbClr val="B5CEA8"/>
              </a:solidFill>
              <a:highlight>
                <a:srgbClr val="1F1F1F"/>
              </a:highlight>
              <a:latin typeface="Courier New"/>
              <a:ea typeface="Courier New"/>
              <a:cs typeface="Courier New"/>
              <a:sym typeface="Courier New"/>
            </a:endParaRPr>
          </a:p>
          <a:p>
            <a:pPr indent="0" lvl="0" marL="0" rtl="0" algn="l">
              <a:spcBef>
                <a:spcPts val="360"/>
              </a:spcBef>
              <a:spcAft>
                <a:spcPts val="0"/>
              </a:spcAft>
              <a:buNone/>
            </a:pPr>
            <a:r>
              <a:rPr lang="en-IN" sz="2500"/>
              <a:t>Training Data</a:t>
            </a:r>
            <a:endParaRPr sz="2500"/>
          </a:p>
          <a:p>
            <a:pPr indent="0" lvl="0" marL="0" rtl="0" algn="l">
              <a:spcBef>
                <a:spcPts val="600"/>
              </a:spcBef>
              <a:spcAft>
                <a:spcPts val="0"/>
              </a:spcAft>
              <a:buNone/>
            </a:pPr>
            <a:r>
              <a:rPr lang="en-IN"/>
              <a:t>Loss on </a:t>
            </a:r>
            <a:r>
              <a:rPr lang="en-IN"/>
              <a:t>training</a:t>
            </a:r>
            <a:r>
              <a:rPr lang="en-IN"/>
              <a:t> data: </a:t>
            </a:r>
            <a:r>
              <a:rPr lang="en-IN" u="sng"/>
              <a:t>0.5164</a:t>
            </a:r>
            <a:endParaRPr u="sng"/>
          </a:p>
          <a:p>
            <a:pPr indent="0" lvl="0" marL="0" rtl="0" algn="l">
              <a:spcBef>
                <a:spcPts val="600"/>
              </a:spcBef>
              <a:spcAft>
                <a:spcPts val="0"/>
              </a:spcAft>
              <a:buNone/>
            </a:pPr>
            <a:r>
              <a:rPr lang="en-IN"/>
              <a:t>Accuracy on training data: </a:t>
            </a:r>
            <a:r>
              <a:rPr lang="en-IN" u="sng"/>
              <a:t>0.8057</a:t>
            </a:r>
            <a:endParaRPr u="sng"/>
          </a:p>
          <a:p>
            <a:pPr indent="0" lvl="0" marL="0" rtl="0" algn="l">
              <a:spcBef>
                <a:spcPts val="600"/>
              </a:spcBef>
              <a:spcAft>
                <a:spcPts val="0"/>
              </a:spcAft>
              <a:buNone/>
            </a:pPr>
            <a:r>
              <a:rPr lang="en-IN"/>
              <a:t>Jacard coefficient for </a:t>
            </a:r>
            <a:r>
              <a:rPr lang="en-IN"/>
              <a:t>training</a:t>
            </a:r>
            <a:r>
              <a:rPr lang="en-IN"/>
              <a:t> data: 0.5690</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IN" sz="2500"/>
              <a:t>Validation Data</a:t>
            </a:r>
            <a:endParaRPr sz="2500"/>
          </a:p>
          <a:p>
            <a:pPr indent="0" lvl="0" marL="0" rtl="0" algn="l">
              <a:spcBef>
                <a:spcPts val="600"/>
              </a:spcBef>
              <a:spcAft>
                <a:spcPts val="0"/>
              </a:spcAft>
              <a:buClr>
                <a:schemeClr val="dk1"/>
              </a:buClr>
              <a:buSzPts val="1100"/>
              <a:buFont typeface="Arial"/>
              <a:buNone/>
            </a:pPr>
            <a:r>
              <a:rPr lang="en-IN"/>
              <a:t>Loss on training data: </a:t>
            </a:r>
            <a:r>
              <a:rPr lang="en-IN" u="sng"/>
              <a:t>0.5164</a:t>
            </a:r>
            <a:endParaRPr u="sng"/>
          </a:p>
          <a:p>
            <a:pPr indent="0" lvl="0" marL="0" rtl="0" algn="l">
              <a:spcBef>
                <a:spcPts val="600"/>
              </a:spcBef>
              <a:spcAft>
                <a:spcPts val="0"/>
              </a:spcAft>
              <a:buClr>
                <a:schemeClr val="dk1"/>
              </a:buClr>
              <a:buSzPts val="1100"/>
              <a:buFont typeface="Arial"/>
              <a:buNone/>
            </a:pPr>
            <a:r>
              <a:rPr lang="en-IN"/>
              <a:t>Accuracy on training data: </a:t>
            </a:r>
            <a:r>
              <a:rPr lang="en-IN" u="sng"/>
              <a:t>0.8057</a:t>
            </a:r>
            <a:endParaRPr u="sng"/>
          </a:p>
          <a:p>
            <a:pPr indent="0" lvl="0" marL="0" rtl="0" algn="l">
              <a:spcBef>
                <a:spcPts val="600"/>
              </a:spcBef>
              <a:spcAft>
                <a:spcPts val="600"/>
              </a:spcAft>
              <a:buNone/>
            </a:pPr>
            <a:r>
              <a:rPr lang="en-IN"/>
              <a:t>Jacard coefficient for training data: </a:t>
            </a:r>
            <a:r>
              <a:rPr lang="en-IN" u="sng"/>
              <a:t>0.5690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9"/>
          <p:cNvSpPr txBox="1"/>
          <p:nvPr>
            <p:ph type="title"/>
          </p:nvPr>
        </p:nvSpPr>
        <p:spPr>
          <a:xfrm>
            <a:off x="919119" y="151601"/>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Outputs</a:t>
            </a:r>
            <a:endParaRPr/>
          </a:p>
        </p:txBody>
      </p:sp>
      <p:pic>
        <p:nvPicPr>
          <p:cNvPr id="232" name="Google Shape;232;p9"/>
          <p:cNvPicPr preferRelativeResize="0"/>
          <p:nvPr>
            <p:ph idx="1" type="body"/>
          </p:nvPr>
        </p:nvPicPr>
        <p:blipFill rotWithShape="1">
          <a:blip r:embed="rId3">
            <a:alphaModFix/>
          </a:blip>
          <a:srcRect b="0" l="0" r="0" t="0"/>
          <a:stretch/>
        </p:blipFill>
        <p:spPr>
          <a:xfrm>
            <a:off x="1626671" y="1122051"/>
            <a:ext cx="2011295" cy="5126349"/>
          </a:xfrm>
          <a:prstGeom prst="rect">
            <a:avLst/>
          </a:prstGeom>
          <a:noFill/>
          <a:ln>
            <a:noFill/>
          </a:ln>
          <a:effectLst>
            <a:outerShdw blurRad="25400">
              <a:srgbClr val="000000">
                <a:alpha val="45882"/>
              </a:srgbClr>
            </a:outerShdw>
          </a:effectLst>
        </p:spPr>
      </p:pic>
      <p:sp>
        <p:nvSpPr>
          <p:cNvPr id="233" name="Google Shape;233;p9"/>
          <p:cNvSpPr txBox="1"/>
          <p:nvPr/>
        </p:nvSpPr>
        <p:spPr>
          <a:xfrm>
            <a:off x="1848051" y="6382784"/>
            <a:ext cx="1520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Lustria"/>
                <a:ea typeface="Lustria"/>
                <a:cs typeface="Lustria"/>
                <a:sym typeface="Lustria"/>
              </a:rPr>
              <a:t>1</a:t>
            </a:r>
            <a:endParaRPr/>
          </a:p>
        </p:txBody>
      </p:sp>
      <p:sp>
        <p:nvSpPr>
          <p:cNvPr id="234" name="Google Shape;234;p9"/>
          <p:cNvSpPr txBox="1"/>
          <p:nvPr/>
        </p:nvSpPr>
        <p:spPr>
          <a:xfrm>
            <a:off x="3917482" y="5014761"/>
            <a:ext cx="1655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Input Image</a:t>
            </a:r>
            <a:endParaRPr/>
          </a:p>
        </p:txBody>
      </p:sp>
      <p:sp>
        <p:nvSpPr>
          <p:cNvPr id="235" name="Google Shape;235;p9"/>
          <p:cNvSpPr txBox="1"/>
          <p:nvPr/>
        </p:nvSpPr>
        <p:spPr>
          <a:xfrm>
            <a:off x="3917481" y="3429000"/>
            <a:ext cx="1655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True Mask</a:t>
            </a:r>
            <a:endParaRPr/>
          </a:p>
        </p:txBody>
      </p:sp>
      <p:sp>
        <p:nvSpPr>
          <p:cNvPr id="236" name="Google Shape;236;p9"/>
          <p:cNvSpPr txBox="1"/>
          <p:nvPr/>
        </p:nvSpPr>
        <p:spPr>
          <a:xfrm>
            <a:off x="3917480" y="1843239"/>
            <a:ext cx="20112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 Predicted Mask</a:t>
            </a:r>
            <a:endParaRPr/>
          </a:p>
        </p:txBody>
      </p:sp>
      <p:pic>
        <p:nvPicPr>
          <p:cNvPr id="237" name="Google Shape;237;p9"/>
          <p:cNvPicPr preferRelativeResize="0"/>
          <p:nvPr/>
        </p:nvPicPr>
        <p:blipFill rotWithShape="1">
          <a:blip r:embed="rId4">
            <a:alphaModFix/>
          </a:blip>
          <a:srcRect b="0" l="0" r="0" t="0"/>
          <a:stretch/>
        </p:blipFill>
        <p:spPr>
          <a:xfrm>
            <a:off x="6826115" y="1122050"/>
            <a:ext cx="2011295" cy="5126349"/>
          </a:xfrm>
          <a:prstGeom prst="rect">
            <a:avLst/>
          </a:prstGeom>
          <a:noFill/>
          <a:ln>
            <a:noFill/>
          </a:ln>
        </p:spPr>
      </p:pic>
      <p:sp>
        <p:nvSpPr>
          <p:cNvPr id="238" name="Google Shape;238;p9"/>
          <p:cNvSpPr txBox="1"/>
          <p:nvPr/>
        </p:nvSpPr>
        <p:spPr>
          <a:xfrm>
            <a:off x="9468729" y="5014761"/>
            <a:ext cx="1655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Input Image</a:t>
            </a:r>
            <a:endParaRPr/>
          </a:p>
        </p:txBody>
      </p:sp>
      <p:sp>
        <p:nvSpPr>
          <p:cNvPr id="239" name="Google Shape;239;p9"/>
          <p:cNvSpPr txBox="1"/>
          <p:nvPr/>
        </p:nvSpPr>
        <p:spPr>
          <a:xfrm>
            <a:off x="9468728" y="3429000"/>
            <a:ext cx="1655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True Mask</a:t>
            </a:r>
            <a:endParaRPr/>
          </a:p>
        </p:txBody>
      </p:sp>
      <p:sp>
        <p:nvSpPr>
          <p:cNvPr id="240" name="Google Shape;240;p9"/>
          <p:cNvSpPr txBox="1"/>
          <p:nvPr/>
        </p:nvSpPr>
        <p:spPr>
          <a:xfrm>
            <a:off x="9468727" y="1843239"/>
            <a:ext cx="20112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 Predicted Mask</a:t>
            </a:r>
            <a:endParaRPr/>
          </a:p>
        </p:txBody>
      </p:sp>
      <p:sp>
        <p:nvSpPr>
          <p:cNvPr id="241" name="Google Shape;241;p9"/>
          <p:cNvSpPr txBox="1"/>
          <p:nvPr/>
        </p:nvSpPr>
        <p:spPr>
          <a:xfrm>
            <a:off x="7071366" y="6382784"/>
            <a:ext cx="1520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Lustria"/>
                <a:ea typeface="Lustria"/>
                <a:cs typeface="Lustria"/>
                <a:sym typeface="Lustria"/>
              </a:rPr>
              <a:t>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0"/>
          <p:cNvSpPr txBox="1"/>
          <p:nvPr>
            <p:ph type="title"/>
          </p:nvPr>
        </p:nvSpPr>
        <p:spPr>
          <a:xfrm>
            <a:off x="919119" y="172818"/>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Outputs (continued..)</a:t>
            </a:r>
            <a:endParaRPr/>
          </a:p>
        </p:txBody>
      </p:sp>
      <p:pic>
        <p:nvPicPr>
          <p:cNvPr id="247" name="Google Shape;247;p10"/>
          <p:cNvPicPr preferRelativeResize="0"/>
          <p:nvPr>
            <p:ph idx="1" type="body"/>
          </p:nvPr>
        </p:nvPicPr>
        <p:blipFill rotWithShape="1">
          <a:blip r:embed="rId3">
            <a:alphaModFix/>
          </a:blip>
          <a:srcRect b="0" l="0" r="0" t="0"/>
          <a:stretch/>
        </p:blipFill>
        <p:spPr>
          <a:xfrm>
            <a:off x="1350957" y="1376413"/>
            <a:ext cx="1911497" cy="4871987"/>
          </a:xfrm>
          <a:prstGeom prst="rect">
            <a:avLst/>
          </a:prstGeom>
          <a:noFill/>
          <a:ln>
            <a:noFill/>
          </a:ln>
          <a:effectLst>
            <a:outerShdw blurRad="25400">
              <a:srgbClr val="000000">
                <a:alpha val="45882"/>
              </a:srgbClr>
            </a:outerShdw>
          </a:effectLst>
        </p:spPr>
      </p:pic>
      <p:sp>
        <p:nvSpPr>
          <p:cNvPr id="248" name="Google Shape;248;p10"/>
          <p:cNvSpPr txBox="1"/>
          <p:nvPr/>
        </p:nvSpPr>
        <p:spPr>
          <a:xfrm>
            <a:off x="3917482" y="5014761"/>
            <a:ext cx="1655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Input Image</a:t>
            </a:r>
            <a:endParaRPr/>
          </a:p>
        </p:txBody>
      </p:sp>
      <p:sp>
        <p:nvSpPr>
          <p:cNvPr id="249" name="Google Shape;249;p10"/>
          <p:cNvSpPr txBox="1"/>
          <p:nvPr/>
        </p:nvSpPr>
        <p:spPr>
          <a:xfrm>
            <a:off x="3917481" y="3429000"/>
            <a:ext cx="1655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True Mask</a:t>
            </a:r>
            <a:endParaRPr/>
          </a:p>
        </p:txBody>
      </p:sp>
      <p:sp>
        <p:nvSpPr>
          <p:cNvPr id="250" name="Google Shape;250;p10"/>
          <p:cNvSpPr txBox="1"/>
          <p:nvPr/>
        </p:nvSpPr>
        <p:spPr>
          <a:xfrm>
            <a:off x="3917480" y="1843239"/>
            <a:ext cx="20112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 Predicted Mask</a:t>
            </a:r>
            <a:endParaRPr/>
          </a:p>
        </p:txBody>
      </p:sp>
      <p:pic>
        <p:nvPicPr>
          <p:cNvPr id="251" name="Google Shape;251;p10"/>
          <p:cNvPicPr preferRelativeResize="0"/>
          <p:nvPr/>
        </p:nvPicPr>
        <p:blipFill rotWithShape="1">
          <a:blip r:embed="rId4">
            <a:alphaModFix/>
          </a:blip>
          <a:srcRect b="0" l="0" r="0" t="0"/>
          <a:stretch/>
        </p:blipFill>
        <p:spPr>
          <a:xfrm>
            <a:off x="7248061" y="1362338"/>
            <a:ext cx="1911497" cy="4871987"/>
          </a:xfrm>
          <a:prstGeom prst="rect">
            <a:avLst/>
          </a:prstGeom>
          <a:noFill/>
          <a:ln>
            <a:noFill/>
          </a:ln>
        </p:spPr>
      </p:pic>
      <p:sp>
        <p:nvSpPr>
          <p:cNvPr id="252" name="Google Shape;252;p10"/>
          <p:cNvSpPr txBox="1"/>
          <p:nvPr/>
        </p:nvSpPr>
        <p:spPr>
          <a:xfrm>
            <a:off x="9473198" y="5014761"/>
            <a:ext cx="1655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Input Image</a:t>
            </a:r>
            <a:endParaRPr/>
          </a:p>
        </p:txBody>
      </p:sp>
      <p:sp>
        <p:nvSpPr>
          <p:cNvPr id="253" name="Google Shape;253;p10"/>
          <p:cNvSpPr txBox="1"/>
          <p:nvPr/>
        </p:nvSpPr>
        <p:spPr>
          <a:xfrm>
            <a:off x="9473197" y="3429000"/>
            <a:ext cx="1655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True Mask</a:t>
            </a:r>
            <a:endParaRPr/>
          </a:p>
        </p:txBody>
      </p:sp>
      <p:sp>
        <p:nvSpPr>
          <p:cNvPr id="254" name="Google Shape;254;p10"/>
          <p:cNvSpPr txBox="1"/>
          <p:nvPr/>
        </p:nvSpPr>
        <p:spPr>
          <a:xfrm>
            <a:off x="9473196" y="1843239"/>
            <a:ext cx="20112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 Predicted Mask</a:t>
            </a:r>
            <a:endParaRPr/>
          </a:p>
        </p:txBody>
      </p:sp>
      <p:sp>
        <p:nvSpPr>
          <p:cNvPr id="255" name="Google Shape;255;p10"/>
          <p:cNvSpPr txBox="1"/>
          <p:nvPr/>
        </p:nvSpPr>
        <p:spPr>
          <a:xfrm>
            <a:off x="1848051" y="6382784"/>
            <a:ext cx="1520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Lustria"/>
                <a:ea typeface="Lustria"/>
                <a:cs typeface="Lustria"/>
                <a:sym typeface="Lustria"/>
              </a:rPr>
              <a:t>3</a:t>
            </a:r>
            <a:endParaRPr/>
          </a:p>
        </p:txBody>
      </p:sp>
      <p:sp>
        <p:nvSpPr>
          <p:cNvPr id="256" name="Google Shape;256;p10"/>
          <p:cNvSpPr txBox="1"/>
          <p:nvPr/>
        </p:nvSpPr>
        <p:spPr>
          <a:xfrm>
            <a:off x="7443413" y="6382784"/>
            <a:ext cx="1520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Lustria"/>
                <a:ea typeface="Lustria"/>
                <a:cs typeface="Lustria"/>
                <a:sym typeface="Lustria"/>
              </a:rPr>
              <a:t>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1"/>
          <p:cNvSpPr txBox="1"/>
          <p:nvPr>
            <p:ph type="title"/>
          </p:nvPr>
        </p:nvSpPr>
        <p:spPr>
          <a:xfrm>
            <a:off x="919119" y="363621"/>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Outputs (continued..)</a:t>
            </a:r>
            <a:endParaRPr/>
          </a:p>
        </p:txBody>
      </p:sp>
      <p:pic>
        <p:nvPicPr>
          <p:cNvPr id="262" name="Google Shape;262;p11"/>
          <p:cNvPicPr preferRelativeResize="0"/>
          <p:nvPr>
            <p:ph idx="1" type="body"/>
          </p:nvPr>
        </p:nvPicPr>
        <p:blipFill rotWithShape="1">
          <a:blip r:embed="rId3">
            <a:alphaModFix/>
          </a:blip>
          <a:srcRect b="0" l="0" r="0" t="0"/>
          <a:stretch/>
        </p:blipFill>
        <p:spPr>
          <a:xfrm>
            <a:off x="1058185" y="1580050"/>
            <a:ext cx="1819769" cy="4638192"/>
          </a:xfrm>
          <a:prstGeom prst="rect">
            <a:avLst/>
          </a:prstGeom>
          <a:noFill/>
          <a:ln>
            <a:noFill/>
          </a:ln>
          <a:effectLst>
            <a:outerShdw blurRad="25400">
              <a:srgbClr val="000000">
                <a:alpha val="45882"/>
              </a:srgbClr>
            </a:outerShdw>
          </a:effectLst>
        </p:spPr>
      </p:pic>
      <p:sp>
        <p:nvSpPr>
          <p:cNvPr id="263" name="Google Shape;263;p11"/>
          <p:cNvSpPr txBox="1"/>
          <p:nvPr/>
        </p:nvSpPr>
        <p:spPr>
          <a:xfrm>
            <a:off x="3493971" y="5300241"/>
            <a:ext cx="1655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Input Image</a:t>
            </a:r>
            <a:endParaRPr/>
          </a:p>
        </p:txBody>
      </p:sp>
      <p:sp>
        <p:nvSpPr>
          <p:cNvPr id="264" name="Google Shape;264;p11"/>
          <p:cNvSpPr txBox="1"/>
          <p:nvPr/>
        </p:nvSpPr>
        <p:spPr>
          <a:xfrm>
            <a:off x="3493970" y="3714480"/>
            <a:ext cx="1655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True Mask</a:t>
            </a:r>
            <a:endParaRPr/>
          </a:p>
        </p:txBody>
      </p:sp>
      <p:sp>
        <p:nvSpPr>
          <p:cNvPr id="265" name="Google Shape;265;p11"/>
          <p:cNvSpPr txBox="1"/>
          <p:nvPr/>
        </p:nvSpPr>
        <p:spPr>
          <a:xfrm>
            <a:off x="3493969" y="2128719"/>
            <a:ext cx="20112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Lustria"/>
                <a:ea typeface="Lustria"/>
                <a:cs typeface="Lustria"/>
                <a:sym typeface="Lustria"/>
              </a:rPr>
              <a:t> Predicted Mask</a:t>
            </a:r>
            <a:endParaRPr/>
          </a:p>
        </p:txBody>
      </p:sp>
      <p:sp>
        <p:nvSpPr>
          <p:cNvPr id="266" name="Google Shape;266;p11"/>
          <p:cNvSpPr txBox="1"/>
          <p:nvPr/>
        </p:nvSpPr>
        <p:spPr>
          <a:xfrm>
            <a:off x="1357163" y="6373159"/>
            <a:ext cx="1520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Lustria"/>
                <a:ea typeface="Lustria"/>
                <a:cs typeface="Lustria"/>
                <a:sym typeface="Lustria"/>
              </a:rPr>
              <a:t>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2"/>
          <p:cNvSpPr txBox="1"/>
          <p:nvPr>
            <p:ph type="title"/>
          </p:nvPr>
        </p:nvSpPr>
        <p:spPr>
          <a:xfrm>
            <a:off x="919119" y="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Outputs (Random Images from dataset)</a:t>
            </a:r>
            <a:endParaRPr/>
          </a:p>
        </p:txBody>
      </p:sp>
      <p:pic>
        <p:nvPicPr>
          <p:cNvPr id="272" name="Google Shape;272;p12"/>
          <p:cNvPicPr preferRelativeResize="0"/>
          <p:nvPr>
            <p:ph idx="1" type="body"/>
          </p:nvPr>
        </p:nvPicPr>
        <p:blipFill rotWithShape="1">
          <a:blip r:embed="rId3">
            <a:alphaModFix/>
          </a:blip>
          <a:srcRect b="0" l="0" r="0" t="0"/>
          <a:stretch/>
        </p:blipFill>
        <p:spPr>
          <a:xfrm>
            <a:off x="769862" y="970450"/>
            <a:ext cx="5029641" cy="2451951"/>
          </a:xfrm>
          <a:prstGeom prst="rect">
            <a:avLst/>
          </a:prstGeom>
          <a:noFill/>
          <a:ln>
            <a:noFill/>
          </a:ln>
          <a:effectLst>
            <a:outerShdw blurRad="25400">
              <a:srgbClr val="000000">
                <a:alpha val="45882"/>
              </a:srgbClr>
            </a:outerShdw>
          </a:effectLst>
        </p:spPr>
      </p:pic>
      <p:pic>
        <p:nvPicPr>
          <p:cNvPr id="273" name="Google Shape;273;p12"/>
          <p:cNvPicPr preferRelativeResize="0"/>
          <p:nvPr/>
        </p:nvPicPr>
        <p:blipFill rotWithShape="1">
          <a:blip r:embed="rId4">
            <a:alphaModFix/>
          </a:blip>
          <a:srcRect b="0" l="0" r="0" t="0"/>
          <a:stretch/>
        </p:blipFill>
        <p:spPr>
          <a:xfrm>
            <a:off x="6646331" y="977049"/>
            <a:ext cx="5029640" cy="2451951"/>
          </a:xfrm>
          <a:prstGeom prst="rect">
            <a:avLst/>
          </a:prstGeom>
          <a:noFill/>
          <a:ln>
            <a:noFill/>
          </a:ln>
        </p:spPr>
      </p:pic>
      <p:pic>
        <p:nvPicPr>
          <p:cNvPr id="274" name="Google Shape;274;p12"/>
          <p:cNvPicPr preferRelativeResize="0"/>
          <p:nvPr/>
        </p:nvPicPr>
        <p:blipFill rotWithShape="1">
          <a:blip r:embed="rId5">
            <a:alphaModFix/>
          </a:blip>
          <a:srcRect b="0" l="0" r="0" t="0"/>
          <a:stretch/>
        </p:blipFill>
        <p:spPr>
          <a:xfrm>
            <a:off x="769861" y="3601715"/>
            <a:ext cx="5029642" cy="2451951"/>
          </a:xfrm>
          <a:prstGeom prst="rect">
            <a:avLst/>
          </a:prstGeom>
          <a:noFill/>
          <a:ln>
            <a:noFill/>
          </a:ln>
        </p:spPr>
      </p:pic>
      <p:sp>
        <p:nvSpPr>
          <p:cNvPr id="275" name="Google Shape;275;p12"/>
          <p:cNvSpPr txBox="1"/>
          <p:nvPr/>
        </p:nvSpPr>
        <p:spPr>
          <a:xfrm>
            <a:off x="6786251" y="4334933"/>
            <a:ext cx="4749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1800">
                <a:solidFill>
                  <a:schemeClr val="lt1"/>
                </a:solidFill>
                <a:latin typeface="Lustria"/>
                <a:ea typeface="Lustria"/>
                <a:cs typeface="Lustria"/>
                <a:sym typeface="Lustria"/>
              </a:rPr>
              <a:t>For f1 ,f2 ,f3</a:t>
            </a:r>
            <a:endParaRPr/>
          </a:p>
          <a:p>
            <a:pPr indent="0" lvl="0" marL="0" marR="0" rtl="0" algn="l">
              <a:spcBef>
                <a:spcPts val="0"/>
              </a:spcBef>
              <a:spcAft>
                <a:spcPts val="0"/>
              </a:spcAft>
              <a:buNone/>
            </a:pPr>
            <a:r>
              <a:rPr lang="en-IN" sz="1800">
                <a:solidFill>
                  <a:schemeClr val="lt1"/>
                </a:solidFill>
                <a:latin typeface="Lustria"/>
                <a:ea typeface="Lustria"/>
                <a:cs typeface="Lustria"/>
                <a:sym typeface="Lustria"/>
              </a:rPr>
              <a:t>(Input Test Image , Output mask prediction)</a:t>
            </a:r>
            <a:endParaRPr/>
          </a:p>
        </p:txBody>
      </p:sp>
      <p:sp>
        <p:nvSpPr>
          <p:cNvPr id="276" name="Google Shape;276;p12"/>
          <p:cNvSpPr txBox="1"/>
          <p:nvPr/>
        </p:nvSpPr>
        <p:spPr>
          <a:xfrm>
            <a:off x="189050" y="4421275"/>
            <a:ext cx="580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1800">
                <a:solidFill>
                  <a:schemeClr val="lt1"/>
                </a:solidFill>
                <a:latin typeface="Lustria"/>
                <a:ea typeface="Lustria"/>
                <a:cs typeface="Lustria"/>
                <a:sym typeface="Lustria"/>
              </a:rPr>
              <a:t>f</a:t>
            </a:r>
            <a:r>
              <a:rPr i="1" lang="en-IN" sz="1800">
                <a:solidFill>
                  <a:schemeClr val="lt1"/>
                </a:solidFill>
                <a:latin typeface="Lustria"/>
                <a:ea typeface="Lustria"/>
                <a:cs typeface="Lustria"/>
                <a:sym typeface="Lustria"/>
              </a:rPr>
              <a:t>3</a:t>
            </a:r>
            <a:endParaRPr/>
          </a:p>
        </p:txBody>
      </p:sp>
      <p:sp>
        <p:nvSpPr>
          <p:cNvPr id="277" name="Google Shape;277;p12"/>
          <p:cNvSpPr txBox="1"/>
          <p:nvPr/>
        </p:nvSpPr>
        <p:spPr>
          <a:xfrm>
            <a:off x="6104467" y="1869533"/>
            <a:ext cx="406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1800">
                <a:solidFill>
                  <a:schemeClr val="lt1"/>
                </a:solidFill>
                <a:latin typeface="Lustria"/>
                <a:ea typeface="Lustria"/>
                <a:cs typeface="Lustria"/>
                <a:sym typeface="Lustria"/>
              </a:rPr>
              <a:t>f2</a:t>
            </a:r>
            <a:endParaRPr/>
          </a:p>
        </p:txBody>
      </p:sp>
      <p:sp>
        <p:nvSpPr>
          <p:cNvPr id="278" name="Google Shape;278;p12"/>
          <p:cNvSpPr txBox="1"/>
          <p:nvPr/>
        </p:nvSpPr>
        <p:spPr>
          <a:xfrm>
            <a:off x="215080" y="1837275"/>
            <a:ext cx="580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1800">
                <a:solidFill>
                  <a:schemeClr val="lt1"/>
                </a:solidFill>
                <a:latin typeface="Lustria"/>
                <a:ea typeface="Lustria"/>
                <a:cs typeface="Lustria"/>
                <a:sym typeface="Lustria"/>
              </a:rPr>
              <a:t>f1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Motivation</a:t>
            </a:r>
            <a:endParaRPr/>
          </a:p>
        </p:txBody>
      </p:sp>
      <p:sp>
        <p:nvSpPr>
          <p:cNvPr id="151" name="Google Shape;151;p2"/>
          <p:cNvSpPr txBox="1"/>
          <p:nvPr>
            <p:ph idx="1" type="body"/>
          </p:nvPr>
        </p:nvSpPr>
        <p:spPr>
          <a:xfrm>
            <a:off x="904170"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spcBef>
                <a:spcPts val="0"/>
              </a:spcBef>
              <a:spcAft>
                <a:spcPts val="0"/>
              </a:spcAft>
              <a:buSzPts val="1400"/>
              <a:buNone/>
            </a:pPr>
            <a:r>
              <a:rPr lang="en-IN"/>
              <a:t>The Land-cOVEr Domain Adaptive semantic</a:t>
            </a:r>
            <a:endParaRPr/>
          </a:p>
          <a:p>
            <a:pPr indent="0" lvl="0" marL="36900" rtl="0" algn="l">
              <a:spcBef>
                <a:spcPts val="1000"/>
              </a:spcBef>
              <a:spcAft>
                <a:spcPts val="0"/>
              </a:spcAft>
              <a:buSzPts val="1400"/>
              <a:buNone/>
            </a:pPr>
            <a:r>
              <a:rPr lang="en-IN"/>
              <a:t>segmentation (LoveDA) dataset was created to provide land-cover semantic segmentation</a:t>
            </a:r>
            <a:endParaRPr/>
          </a:p>
          <a:p>
            <a:pPr indent="0" lvl="0" marL="36900" rtl="0" algn="l">
              <a:spcBef>
                <a:spcPts val="1000"/>
              </a:spcBef>
              <a:spcAft>
                <a:spcPts val="0"/>
              </a:spcAft>
              <a:buSzPts val="1400"/>
              <a:buNone/>
            </a:pPr>
            <a:r>
              <a:rPr lang="en-IN"/>
              <a:t>and unsupervised domain adaptation (UDA) tasks. Exploring the use of deep transfer</a:t>
            </a:r>
            <a:endParaRPr/>
          </a:p>
          <a:p>
            <a:pPr indent="0" lvl="0" marL="36900" rtl="0" algn="l">
              <a:spcBef>
                <a:spcPts val="1000"/>
              </a:spcBef>
              <a:spcAft>
                <a:spcPts val="0"/>
              </a:spcAft>
              <a:buSzPts val="1400"/>
              <a:buNone/>
            </a:pPr>
            <a:r>
              <a:rPr lang="en-IN"/>
              <a:t>learning methods on this dataset will be a meaningful way to promote city-level or national-</a:t>
            </a:r>
            <a:endParaRPr/>
          </a:p>
          <a:p>
            <a:pPr indent="0" lvl="0" marL="36900" rtl="0" algn="l">
              <a:spcBef>
                <a:spcPts val="1000"/>
              </a:spcBef>
              <a:spcAft>
                <a:spcPts val="0"/>
              </a:spcAft>
              <a:buSzPts val="1400"/>
              <a:buNone/>
            </a:pPr>
            <a:r>
              <a:rPr lang="en-IN"/>
              <a:t>level land-cover mapping.</a:t>
            </a:r>
            <a:endParaRPr/>
          </a:p>
          <a:p>
            <a:pPr indent="0" lvl="0" marL="36900" rtl="0" algn="l">
              <a:spcBef>
                <a:spcPts val="1000"/>
              </a:spcBef>
              <a:spcAft>
                <a:spcPts val="0"/>
              </a:spcAft>
              <a:buSzPts val="1400"/>
              <a:buNone/>
            </a:pPr>
            <a:r>
              <a:t/>
            </a:r>
            <a:endParaRPr/>
          </a:p>
          <a:p>
            <a:pPr indent="0" lvl="0" marL="36900" rtl="0" algn="l">
              <a:spcBef>
                <a:spcPts val="1000"/>
              </a:spcBef>
              <a:spcAft>
                <a:spcPts val="0"/>
              </a:spcAft>
              <a:buSzPts val="1400"/>
              <a:buNone/>
            </a:pPr>
            <a:r>
              <a:rPr lang="en-IN"/>
              <a:t>The initial version of the dataset was created by Junjue Wang, Zhuo Zheng, Ailong Ma, Xiaoyan Lu, and Yanfei Zhong, most of whom were researchers at the Wuhan University.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Objective</a:t>
            </a:r>
            <a:endParaRPr/>
          </a:p>
        </p:txBody>
      </p:sp>
      <p:sp>
        <p:nvSpPr>
          <p:cNvPr id="157" name="Google Shape;157;p3"/>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lang="en-IN"/>
              <a:t>Given: </a:t>
            </a:r>
            <a:endParaRPr/>
          </a:p>
          <a:p>
            <a:pPr indent="-457200" lvl="0" marL="494099" rtl="0" algn="l">
              <a:spcBef>
                <a:spcPts val="1000"/>
              </a:spcBef>
              <a:spcAft>
                <a:spcPts val="0"/>
              </a:spcAft>
              <a:buSzPts val="1400"/>
              <a:buFont typeface="Lustria"/>
              <a:buAutoNum type="arabicPeriod"/>
            </a:pPr>
            <a:r>
              <a:rPr lang="en-IN"/>
              <a:t>A set of input images and corresponding semantic masks representing land-cover types: background – 1, building – 2, road – 3, water – 4, barren – 5,forest – 6, agriculture – 7. And the no-data regions were assigned 0.</a:t>
            </a:r>
            <a:endParaRPr/>
          </a:p>
          <a:p>
            <a:pPr indent="-457200" lvl="0" marL="494099" rtl="0" algn="l">
              <a:spcBef>
                <a:spcPts val="1000"/>
              </a:spcBef>
              <a:spcAft>
                <a:spcPts val="0"/>
              </a:spcAft>
              <a:buSzPts val="1400"/>
              <a:buFont typeface="Lustria"/>
              <a:buAutoNum type="arabicPeriod"/>
            </a:pPr>
            <a:r>
              <a:rPr lang="en-IN"/>
              <a:t>A set of test images</a:t>
            </a:r>
            <a:endParaRPr/>
          </a:p>
          <a:p>
            <a:pPr indent="0" lvl="0" marL="36900" rtl="0" algn="l">
              <a:spcBef>
                <a:spcPts val="1000"/>
              </a:spcBef>
              <a:spcAft>
                <a:spcPts val="0"/>
              </a:spcAft>
              <a:buSzPts val="1400"/>
              <a:buNone/>
            </a:pPr>
            <a:r>
              <a:t/>
            </a:r>
            <a:endParaRPr/>
          </a:p>
          <a:p>
            <a:pPr indent="-306000" lvl="0" marL="342900" rtl="0" algn="l">
              <a:spcBef>
                <a:spcPts val="1000"/>
              </a:spcBef>
              <a:spcAft>
                <a:spcPts val="0"/>
              </a:spcAft>
              <a:buSzPts val="1400"/>
              <a:buChar char="◈"/>
            </a:pPr>
            <a:r>
              <a:rPr lang="en-IN"/>
              <a:t>Aim:</a:t>
            </a:r>
            <a:endParaRPr/>
          </a:p>
          <a:p>
            <a:pPr indent="0" lvl="0" marL="36900" rtl="0" algn="l">
              <a:spcBef>
                <a:spcPts val="1000"/>
              </a:spcBef>
              <a:spcAft>
                <a:spcPts val="0"/>
              </a:spcAft>
              <a:buSzPts val="1400"/>
              <a:buNone/>
            </a:pPr>
            <a:r>
              <a:rPr lang="en-IN"/>
              <a:t>	To return the set of corresponding semantic masks.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Machine Learning</a:t>
            </a:r>
            <a:endParaRPr/>
          </a:p>
        </p:txBody>
      </p:sp>
      <p:pic>
        <p:nvPicPr>
          <p:cNvPr descr="Supervised learning diagram" id="163" name="Google Shape;163;p4"/>
          <p:cNvPicPr preferRelativeResize="0"/>
          <p:nvPr>
            <p:ph idx="1" type="body"/>
          </p:nvPr>
        </p:nvPicPr>
        <p:blipFill rotWithShape="1">
          <a:blip r:embed="rId3">
            <a:alphaModFix/>
          </a:blip>
          <a:srcRect b="0" l="0" r="0" t="0"/>
          <a:stretch/>
        </p:blipFill>
        <p:spPr>
          <a:xfrm>
            <a:off x="6396400" y="1721023"/>
            <a:ext cx="5532564" cy="3688376"/>
          </a:xfrm>
          <a:prstGeom prst="rect">
            <a:avLst/>
          </a:prstGeom>
          <a:noFill/>
          <a:ln>
            <a:noFill/>
          </a:ln>
          <a:effectLst>
            <a:outerShdw blurRad="25400">
              <a:srgbClr val="000000">
                <a:alpha val="45882"/>
              </a:srgbClr>
            </a:outerShdw>
          </a:effectLst>
        </p:spPr>
      </p:pic>
      <p:sp>
        <p:nvSpPr>
          <p:cNvPr id="164" name="Google Shape;164;p4"/>
          <p:cNvSpPr txBox="1"/>
          <p:nvPr/>
        </p:nvSpPr>
        <p:spPr>
          <a:xfrm>
            <a:off x="913795" y="2011680"/>
            <a:ext cx="5091346"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n-IN" sz="1800" u="none" cap="none" strike="noStrike">
                <a:solidFill>
                  <a:schemeClr val="lt1"/>
                </a:solidFill>
                <a:latin typeface="Lustria"/>
                <a:ea typeface="Lustria"/>
                <a:cs typeface="Lustria"/>
                <a:sym typeface="Lustria"/>
              </a:rPr>
              <a:t>Instead of relying on predefined rules, machine learning enables systems to automatically learn and improve from data.</a:t>
            </a:r>
            <a:endParaRPr/>
          </a:p>
          <a:p>
            <a:pPr indent="-285750" lvl="0" marL="285750" marR="0" rtl="0" algn="l">
              <a:spcBef>
                <a:spcPts val="0"/>
              </a:spcBef>
              <a:spcAft>
                <a:spcPts val="0"/>
              </a:spcAft>
              <a:buClr>
                <a:schemeClr val="lt1"/>
              </a:buClr>
              <a:buSzPts val="1800"/>
              <a:buFont typeface="Arial"/>
              <a:buChar char="•"/>
            </a:pPr>
            <a:r>
              <a:rPr b="0" i="0" lang="en-IN" sz="1800" u="none" cap="none" strike="noStrike">
                <a:solidFill>
                  <a:schemeClr val="lt1"/>
                </a:solidFill>
                <a:latin typeface="Lustria"/>
                <a:ea typeface="Lustria"/>
                <a:cs typeface="Lustria"/>
                <a:sym typeface="Lustria"/>
              </a:rPr>
              <a:t>A model is randomly initialised and </a:t>
            </a:r>
            <a:r>
              <a:rPr b="0" i="0" lang="en-IN" sz="1800" u="none" cap="none" strike="noStrike">
                <a:solidFill>
                  <a:schemeClr val="lt1"/>
                </a:solidFill>
                <a:latin typeface="Arial"/>
                <a:ea typeface="Arial"/>
                <a:cs typeface="Arial"/>
                <a:sym typeface="Arial"/>
              </a:rPr>
              <a:t>trained on a dataset, which consists of input data and corresponding outputs.</a:t>
            </a:r>
            <a:endParaRPr/>
          </a:p>
          <a:p>
            <a:pPr indent="-285750" lvl="0" marL="285750" marR="0" rtl="0" algn="l">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The training process involves an optimization algorithm that adjusts the model's parameters to minimize a given loss function which is a measure of how poorly the model performed.</a:t>
            </a:r>
            <a:endParaRPr b="0" i="0" sz="1800" u="none" cap="none" strike="noStrike">
              <a:solidFill>
                <a:schemeClr val="lt1"/>
              </a:solidFill>
              <a:latin typeface="Lustria"/>
              <a:ea typeface="Lustria"/>
              <a:cs typeface="Lustria"/>
              <a:sym typeface="Lust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Usage of Machine Learning in given problem</a:t>
            </a:r>
            <a:endParaRPr/>
          </a:p>
        </p:txBody>
      </p:sp>
      <p:sp>
        <p:nvSpPr>
          <p:cNvPr id="170" name="Google Shape;170;p5"/>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lang="en-IN"/>
              <a:t>The set of train images and corresponding masks are given as input to train the model.</a:t>
            </a:r>
            <a:endParaRPr/>
          </a:p>
          <a:p>
            <a:pPr indent="-306000" lvl="0" marL="342900" rtl="0" algn="l">
              <a:spcBef>
                <a:spcPts val="1000"/>
              </a:spcBef>
              <a:spcAft>
                <a:spcPts val="0"/>
              </a:spcAft>
              <a:buSzPts val="1400"/>
              <a:buChar char="◈"/>
            </a:pPr>
            <a:r>
              <a:rPr lang="en-IN"/>
              <a:t>After sufficiently trained, the model can be used to make predictions on test images.</a:t>
            </a:r>
            <a:endParaRPr/>
          </a:p>
          <a:p>
            <a:pPr indent="-306000" lvl="0" marL="342900" rtl="0" algn="l">
              <a:spcBef>
                <a:spcPts val="1000"/>
              </a:spcBef>
              <a:spcAft>
                <a:spcPts val="0"/>
              </a:spcAft>
              <a:buSzPts val="1400"/>
              <a:buChar char="◈"/>
            </a:pPr>
            <a:r>
              <a:rPr lang="en-IN"/>
              <a:t>In given problem, specifically, convolutional neural network (CNN) has been utilised.</a:t>
            </a:r>
            <a:endParaRPr/>
          </a:p>
          <a:p>
            <a:pPr indent="-306000" lvl="0" marL="342900" rtl="0" algn="l">
              <a:spcBef>
                <a:spcPts val="1000"/>
              </a:spcBef>
              <a:spcAft>
                <a:spcPts val="0"/>
              </a:spcAft>
              <a:buSzPts val="1400"/>
              <a:buChar char="◈"/>
            </a:pPr>
            <a:r>
              <a:rPr b="0" i="0" lang="en-IN">
                <a:solidFill>
                  <a:srgbClr val="D1D5DB"/>
                </a:solidFill>
                <a:latin typeface="Arial"/>
                <a:ea typeface="Arial"/>
                <a:cs typeface="Arial"/>
                <a:sym typeface="Arial"/>
              </a:rPr>
              <a:t>A Convolutional Neural Network (CNN) is a specialized type of deep neural network designed to process and analyse visual data, such as images or videos. CNNs are particularly effective for tasks like image classification, object detection, and image segmentation.</a:t>
            </a:r>
            <a:r>
              <a:rPr lang="en-I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CNN</a:t>
            </a:r>
            <a:endParaRPr/>
          </a:p>
        </p:txBody>
      </p:sp>
      <p:sp>
        <p:nvSpPr>
          <p:cNvPr id="176" name="Google Shape;176;p6"/>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b="0" i="0" lang="en-IN">
                <a:solidFill>
                  <a:srgbClr val="D1D5DB"/>
                </a:solidFill>
              </a:rPr>
              <a:t>CNNs incorporate convolutional layers, which perform convolution operations on the input data. </a:t>
            </a:r>
            <a:endParaRPr/>
          </a:p>
          <a:p>
            <a:pPr indent="-306000" lvl="0" marL="342900" rtl="0" algn="l">
              <a:spcBef>
                <a:spcPts val="1000"/>
              </a:spcBef>
              <a:spcAft>
                <a:spcPts val="0"/>
              </a:spcAft>
              <a:buSzPts val="1400"/>
              <a:buChar char="◈"/>
            </a:pPr>
            <a:r>
              <a:rPr b="0" i="0" lang="en-IN">
                <a:solidFill>
                  <a:srgbClr val="D1D5DB"/>
                </a:solidFill>
              </a:rPr>
              <a:t>Convolution involves sliding a small filter or kernel over the input image and computing the dot product between the filter and the local receptive field at each position</a:t>
            </a:r>
            <a:endParaRPr b="0" i="0">
              <a:solidFill>
                <a:srgbClr val="D1D5DB"/>
              </a:solidFill>
            </a:endParaRPr>
          </a:p>
          <a:p>
            <a:pPr indent="-306000" lvl="0" marL="342900" rtl="0" algn="l">
              <a:spcBef>
                <a:spcPts val="1000"/>
              </a:spcBef>
              <a:spcAft>
                <a:spcPts val="0"/>
              </a:spcAft>
              <a:buSzPts val="1400"/>
              <a:buChar char="◈"/>
            </a:pPr>
            <a:r>
              <a:rPr lang="en-IN"/>
              <a:t>The fundamental difference between a densely connected layer and a convolution layer is that dense layers learn global patterns whereas the latter learns local patterns.</a:t>
            </a:r>
            <a:endParaRPr/>
          </a:p>
          <a:p>
            <a:pPr indent="-306000" lvl="0" marL="342900" rtl="0" algn="l">
              <a:spcBef>
                <a:spcPts val="1000"/>
              </a:spcBef>
              <a:spcAft>
                <a:spcPts val="0"/>
              </a:spcAft>
              <a:buSzPts val="1400"/>
              <a:buChar char="◈"/>
            </a:pPr>
            <a:r>
              <a:rPr lang="en-IN"/>
              <a:t>Local patterns are more important in given problem, hence CNN is more appropriate.</a:t>
            </a:r>
            <a:endParaRPr/>
          </a:p>
          <a:p>
            <a:pPr indent="0" lvl="0" marL="36900" rtl="0" algn="l">
              <a:spcBef>
                <a:spcPts val="100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U-Net CNN</a:t>
            </a:r>
            <a:endParaRPr/>
          </a:p>
        </p:txBody>
      </p:sp>
      <p:pic>
        <p:nvPicPr>
          <p:cNvPr descr="An overview of Unet architectures for semantic segmentation and biomedical  image segmentation | AI Summer" id="182" name="Google Shape;182;p7"/>
          <p:cNvPicPr preferRelativeResize="0"/>
          <p:nvPr>
            <p:ph idx="1" type="body"/>
          </p:nvPr>
        </p:nvPicPr>
        <p:blipFill rotWithShape="1">
          <a:blip r:embed="rId3">
            <a:alphaModFix/>
          </a:blip>
          <a:srcRect b="0" l="0" r="0" t="0"/>
          <a:stretch/>
        </p:blipFill>
        <p:spPr>
          <a:xfrm>
            <a:off x="4761163" y="1799923"/>
            <a:ext cx="7238382" cy="2841065"/>
          </a:xfrm>
          <a:prstGeom prst="rect">
            <a:avLst/>
          </a:prstGeom>
          <a:noFill/>
          <a:ln>
            <a:noFill/>
          </a:ln>
          <a:effectLst>
            <a:outerShdw blurRad="25400">
              <a:srgbClr val="000000">
                <a:alpha val="45882"/>
              </a:srgbClr>
            </a:outerShdw>
          </a:effectLst>
        </p:spPr>
      </p:pic>
      <p:sp>
        <p:nvSpPr>
          <p:cNvPr id="183" name="Google Shape;183;p7"/>
          <p:cNvSpPr txBox="1"/>
          <p:nvPr/>
        </p:nvSpPr>
        <p:spPr>
          <a:xfrm>
            <a:off x="913795" y="1799923"/>
            <a:ext cx="3705727" cy="341632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D1D5DB"/>
              </a:buClr>
              <a:buSzPts val="1800"/>
              <a:buFont typeface="Arial"/>
              <a:buChar char="•"/>
            </a:pPr>
            <a:r>
              <a:rPr b="0" i="0" lang="en-IN" sz="1800" u="none" cap="none" strike="noStrike">
                <a:solidFill>
                  <a:srgbClr val="D1D5DB"/>
                </a:solidFill>
                <a:latin typeface="Lustria"/>
                <a:ea typeface="Lustria"/>
                <a:cs typeface="Lustria"/>
                <a:sym typeface="Lustria"/>
              </a:rPr>
              <a:t>U-Net has a U-shaped architecture. </a:t>
            </a:r>
            <a:endParaRPr/>
          </a:p>
          <a:p>
            <a:pPr indent="-114300" lvl="0" marL="0" marR="0" rtl="0" algn="l">
              <a:spcBef>
                <a:spcPts val="0"/>
              </a:spcBef>
              <a:spcAft>
                <a:spcPts val="0"/>
              </a:spcAft>
              <a:buClr>
                <a:srgbClr val="D1D5DB"/>
              </a:buClr>
              <a:buSzPts val="1800"/>
              <a:buFont typeface="Arial"/>
              <a:buChar char="•"/>
            </a:pPr>
            <a:r>
              <a:rPr b="0" i="0" lang="en-IN" sz="1800" u="none" cap="none" strike="noStrike">
                <a:solidFill>
                  <a:srgbClr val="D1D5DB"/>
                </a:solidFill>
                <a:latin typeface="Lustria"/>
                <a:ea typeface="Lustria"/>
                <a:cs typeface="Lustria"/>
                <a:sym typeface="Lustria"/>
              </a:rPr>
              <a:t>It consists of an encoder and a decoder, connected by a bottleneck layer.</a:t>
            </a:r>
            <a:endParaRPr/>
          </a:p>
          <a:p>
            <a:pPr indent="-114300" lvl="0" marL="0" marR="0" rtl="0" algn="l">
              <a:spcBef>
                <a:spcPts val="0"/>
              </a:spcBef>
              <a:spcAft>
                <a:spcPts val="0"/>
              </a:spcAft>
              <a:buClr>
                <a:srgbClr val="D1D5DB"/>
              </a:buClr>
              <a:buSzPts val="1800"/>
              <a:buFont typeface="Arial"/>
              <a:buChar char="•"/>
            </a:pPr>
            <a:r>
              <a:rPr b="0" i="0" lang="en-IN" sz="1800" u="none" cap="none" strike="noStrike">
                <a:solidFill>
                  <a:srgbClr val="D1D5DB"/>
                </a:solidFill>
                <a:latin typeface="Lustria"/>
                <a:ea typeface="Lustria"/>
                <a:cs typeface="Lustria"/>
                <a:sym typeface="Lustria"/>
              </a:rPr>
              <a:t>The encoder captures context and extracts high-level features</a:t>
            </a:r>
            <a:endParaRPr/>
          </a:p>
          <a:p>
            <a:pPr indent="-114300" lvl="0" marL="0" marR="0" rtl="0" algn="l">
              <a:spcBef>
                <a:spcPts val="0"/>
              </a:spcBef>
              <a:spcAft>
                <a:spcPts val="0"/>
              </a:spcAft>
              <a:buClr>
                <a:srgbClr val="D1D5DB"/>
              </a:buClr>
              <a:buSzPts val="1800"/>
              <a:buFont typeface="Arial"/>
              <a:buChar char="•"/>
            </a:pPr>
            <a:r>
              <a:rPr b="0" i="0" lang="en-IN" sz="1800" u="none" cap="none" strike="noStrike">
                <a:solidFill>
                  <a:srgbClr val="D1D5DB"/>
                </a:solidFill>
                <a:latin typeface="Lustria"/>
                <a:ea typeface="Lustria"/>
                <a:cs typeface="Lustria"/>
                <a:sym typeface="Lustria"/>
              </a:rPr>
              <a:t> The decoder generates the segmentation map.</a:t>
            </a:r>
            <a:endParaRPr/>
          </a:p>
          <a:p>
            <a:pPr indent="-114300" lvl="0" marL="0" marR="0" rtl="0" algn="l">
              <a:spcBef>
                <a:spcPts val="0"/>
              </a:spcBef>
              <a:spcAft>
                <a:spcPts val="0"/>
              </a:spcAft>
              <a:buClr>
                <a:srgbClr val="D1D5DB"/>
              </a:buClr>
              <a:buSzPts val="1800"/>
              <a:buFont typeface="Arial"/>
              <a:buChar char="•"/>
            </a:pPr>
            <a:r>
              <a:rPr b="0" i="0" lang="en-IN" sz="1800" u="none" cap="none" strike="noStrike">
                <a:solidFill>
                  <a:srgbClr val="D1D5DB"/>
                </a:solidFill>
                <a:latin typeface="Lustria"/>
                <a:ea typeface="Lustria"/>
                <a:cs typeface="Lustria"/>
                <a:sym typeface="Lustria"/>
              </a:rPr>
              <a:t>The skip connections allow information to flow between corresponding layers of the encoder and decoder.</a:t>
            </a:r>
            <a:endParaRPr b="0" i="0" sz="1800" u="none" cap="none" strike="noStrike">
              <a:solidFill>
                <a:schemeClr val="lt1"/>
              </a:solidFill>
              <a:latin typeface="Lustria"/>
              <a:ea typeface="Lustria"/>
              <a:cs typeface="Lustria"/>
              <a:sym typeface="Lust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ResNet CNN</a:t>
            </a:r>
            <a:endParaRPr/>
          </a:p>
        </p:txBody>
      </p:sp>
      <p:pic>
        <p:nvPicPr>
          <p:cNvPr descr="Block Diagram of a) Residual Module b) SE-ResNet module ..." id="189" name="Google Shape;189;p8"/>
          <p:cNvPicPr preferRelativeResize="0"/>
          <p:nvPr>
            <p:ph idx="1" type="body"/>
          </p:nvPr>
        </p:nvPicPr>
        <p:blipFill rotWithShape="1">
          <a:blip r:embed="rId3">
            <a:alphaModFix/>
          </a:blip>
          <a:srcRect b="0" l="0" r="0" t="0"/>
          <a:stretch/>
        </p:blipFill>
        <p:spPr>
          <a:xfrm>
            <a:off x="6672490" y="1620957"/>
            <a:ext cx="5190168" cy="4059237"/>
          </a:xfrm>
          <a:prstGeom prst="rect">
            <a:avLst/>
          </a:prstGeom>
          <a:noFill/>
          <a:ln>
            <a:noFill/>
          </a:ln>
          <a:effectLst>
            <a:outerShdw blurRad="25400">
              <a:srgbClr val="000000">
                <a:alpha val="45882"/>
              </a:srgbClr>
            </a:outerShdw>
          </a:effectLst>
        </p:spPr>
      </p:pic>
      <p:sp>
        <p:nvSpPr>
          <p:cNvPr id="190" name="Google Shape;190;p8"/>
          <p:cNvSpPr txBox="1"/>
          <p:nvPr/>
        </p:nvSpPr>
        <p:spPr>
          <a:xfrm>
            <a:off x="933651" y="2040556"/>
            <a:ext cx="5467149"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D1D5DB"/>
              </a:buClr>
              <a:buSzPts val="1800"/>
              <a:buFont typeface="Arial"/>
              <a:buChar char="•"/>
            </a:pPr>
            <a:r>
              <a:rPr b="0" i="0" lang="en-IN" sz="1800" u="none" cap="none" strike="noStrike">
                <a:solidFill>
                  <a:srgbClr val="D1D5DB"/>
                </a:solidFill>
                <a:latin typeface="Lustria"/>
                <a:ea typeface="Lustria"/>
                <a:cs typeface="Lustria"/>
                <a:sym typeface="Lustria"/>
              </a:rPr>
              <a:t>ResNet (Residual Network) is a CNN architecture designed to address the challenge of training very deep networks where adding more layers can lead to performance degradation.</a:t>
            </a:r>
            <a:endParaRPr/>
          </a:p>
          <a:p>
            <a:pPr indent="-342900" lvl="0" marL="342900" marR="0" rtl="0" algn="l">
              <a:spcBef>
                <a:spcPts val="0"/>
              </a:spcBef>
              <a:spcAft>
                <a:spcPts val="0"/>
              </a:spcAft>
              <a:buClr>
                <a:srgbClr val="D1D5DB"/>
              </a:buClr>
              <a:buSzPts val="1800"/>
              <a:buFont typeface="Arial"/>
              <a:buChar char="•"/>
            </a:pPr>
            <a:r>
              <a:rPr b="0" i="0" lang="en-IN" sz="1800" u="none" cap="none" strike="noStrike">
                <a:solidFill>
                  <a:srgbClr val="D1D5DB"/>
                </a:solidFill>
                <a:latin typeface="Lustria"/>
                <a:ea typeface="Lustria"/>
                <a:cs typeface="Lustria"/>
                <a:sym typeface="Lustria"/>
              </a:rPr>
              <a:t>It introduces residual connections, allowing                         information to bypass one or more layers.</a:t>
            </a:r>
            <a:endParaRPr/>
          </a:p>
          <a:p>
            <a:pPr indent="-342900" lvl="0" marL="342900" marR="0" rtl="0" algn="l">
              <a:spcBef>
                <a:spcPts val="0"/>
              </a:spcBef>
              <a:spcAft>
                <a:spcPts val="0"/>
              </a:spcAft>
              <a:buClr>
                <a:srgbClr val="D1D5DB"/>
              </a:buClr>
              <a:buSzPts val="1800"/>
              <a:buFont typeface="Arial"/>
              <a:buChar char="•"/>
            </a:pPr>
            <a:r>
              <a:rPr b="0" i="0" lang="en-IN" sz="1800" u="none" cap="none" strike="noStrike">
                <a:solidFill>
                  <a:srgbClr val="D1D5DB"/>
                </a:solidFill>
                <a:latin typeface="Lustria"/>
                <a:ea typeface="Lustria"/>
                <a:cs typeface="Lustria"/>
                <a:sym typeface="Lustria"/>
              </a:rPr>
              <a:t>Residual connections perform identity mapping,   preserving important features and gradients for better information flow during training.</a:t>
            </a:r>
            <a:endParaRPr/>
          </a:p>
          <a:p>
            <a:pPr indent="-171450" lvl="0" marL="285750" marR="0" rtl="0" algn="l">
              <a:spcBef>
                <a:spcPts val="0"/>
              </a:spcBef>
              <a:spcAft>
                <a:spcPts val="0"/>
              </a:spcAft>
              <a:buClr>
                <a:schemeClr val="lt1"/>
              </a:buClr>
              <a:buSzPts val="1800"/>
              <a:buFont typeface="Arial"/>
              <a:buNone/>
            </a:pPr>
            <a:r>
              <a:t/>
            </a:r>
            <a:endParaRPr b="0" i="0" sz="1800" u="none" cap="none" strike="noStrike">
              <a:solidFill>
                <a:srgbClr val="D1D5DB"/>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445e818586_0_0"/>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U-net model</a:t>
            </a:r>
            <a:endParaRPr/>
          </a:p>
        </p:txBody>
      </p:sp>
      <p:sp>
        <p:nvSpPr>
          <p:cNvPr id="196" name="Google Shape;196;g2445e818586_0_0"/>
          <p:cNvSpPr txBox="1"/>
          <p:nvPr>
            <p:ph idx="1" type="body"/>
          </p:nvPr>
        </p:nvSpPr>
        <p:spPr>
          <a:xfrm>
            <a:off x="913795" y="1732449"/>
            <a:ext cx="10353900" cy="40587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IN" sz="1800">
                <a:solidFill>
                  <a:srgbClr val="D1D5DB"/>
                </a:solidFill>
              </a:rPr>
              <a:t>Model-Parameters</a:t>
            </a:r>
            <a:endParaRPr sz="1800">
              <a:solidFill>
                <a:srgbClr val="D1D5DB"/>
              </a:solidFill>
            </a:endParaRPr>
          </a:p>
          <a:p>
            <a:pPr indent="0" lvl="0" marL="0" rtl="0" algn="l">
              <a:spcBef>
                <a:spcPts val="600"/>
              </a:spcBef>
              <a:spcAft>
                <a:spcPts val="0"/>
              </a:spcAft>
              <a:buNone/>
            </a:pPr>
            <a:r>
              <a:t/>
            </a:r>
            <a:endParaRPr sz="1800">
              <a:solidFill>
                <a:srgbClr val="D1D5DB"/>
              </a:solidFill>
            </a:endParaRPr>
          </a:p>
          <a:p>
            <a:pPr indent="0" lvl="0" marL="0" rtl="0" algn="l">
              <a:spcBef>
                <a:spcPts val="600"/>
              </a:spcBef>
              <a:spcAft>
                <a:spcPts val="0"/>
              </a:spcAft>
              <a:buNone/>
            </a:pPr>
            <a:r>
              <a:rPr lang="en-IN" sz="1800">
                <a:solidFill>
                  <a:srgbClr val="D1D5DB"/>
                </a:solidFill>
              </a:rPr>
              <a:t>Total params: 1,941,224</a:t>
            </a:r>
            <a:endParaRPr sz="1800">
              <a:solidFill>
                <a:srgbClr val="D1D5DB"/>
              </a:solidFill>
            </a:endParaRPr>
          </a:p>
          <a:p>
            <a:pPr indent="0" lvl="0" marL="0" rtl="0" algn="l">
              <a:spcBef>
                <a:spcPts val="600"/>
              </a:spcBef>
              <a:spcAft>
                <a:spcPts val="0"/>
              </a:spcAft>
              <a:buNone/>
            </a:pPr>
            <a:r>
              <a:rPr lang="en-IN" sz="1800">
                <a:solidFill>
                  <a:srgbClr val="D1D5DB"/>
                </a:solidFill>
              </a:rPr>
              <a:t>Trainable params: 1,941,224</a:t>
            </a:r>
            <a:endParaRPr sz="1800">
              <a:solidFill>
                <a:srgbClr val="D1D5DB"/>
              </a:solidFill>
            </a:endParaRPr>
          </a:p>
          <a:p>
            <a:pPr indent="0" lvl="0" marL="0" rtl="0" algn="l">
              <a:spcBef>
                <a:spcPts val="600"/>
              </a:spcBef>
              <a:spcAft>
                <a:spcPts val="0"/>
              </a:spcAft>
              <a:buNone/>
            </a:pPr>
            <a:r>
              <a:rPr lang="en-IN" sz="1800">
                <a:solidFill>
                  <a:srgbClr val="D1D5DB"/>
                </a:solidFill>
              </a:rPr>
              <a:t>Non-trainable params: 0</a:t>
            </a:r>
            <a:endParaRPr sz="1800">
              <a:solidFill>
                <a:srgbClr val="D1D5DB"/>
              </a:solidFill>
            </a:endParaRPr>
          </a:p>
          <a:p>
            <a:pPr indent="0" lvl="0" marL="0" rtl="0" algn="l">
              <a:spcBef>
                <a:spcPts val="600"/>
              </a:spcBef>
              <a:spcAft>
                <a:spcPts val="0"/>
              </a:spcAft>
              <a:buNone/>
            </a:pPr>
            <a:r>
              <a:rPr lang="en-IN" sz="1800">
                <a:solidFill>
                  <a:srgbClr val="D1D5DB"/>
                </a:solidFill>
              </a:rPr>
              <a:t>This was the initial model but was not converging quickly</a:t>
            </a:r>
            <a:br>
              <a:rPr lang="en-IN" sz="1800">
                <a:solidFill>
                  <a:srgbClr val="D1D5DB"/>
                </a:solidFill>
              </a:rPr>
            </a:br>
            <a:r>
              <a:rPr lang="en-IN" sz="1800">
                <a:solidFill>
                  <a:srgbClr val="D1D5DB"/>
                </a:solidFill>
              </a:rPr>
              <a:t>The </a:t>
            </a:r>
            <a:r>
              <a:rPr lang="en-IN" sz="1800">
                <a:solidFill>
                  <a:srgbClr val="D1D5DB"/>
                </a:solidFill>
              </a:rPr>
              <a:t>reference</a:t>
            </a:r>
            <a:r>
              <a:rPr lang="en-IN" sz="1800">
                <a:solidFill>
                  <a:srgbClr val="D1D5DB"/>
                </a:solidFill>
              </a:rPr>
              <a:t> video confirms that initial convergence is slow but later the results obtained form u-net are same as resNet</a:t>
            </a:r>
            <a:endParaRPr sz="1800">
              <a:solidFill>
                <a:srgbClr val="D1D5DB"/>
              </a:solidFill>
            </a:endParaRPr>
          </a:p>
          <a:p>
            <a:pPr indent="0" lvl="0" marL="0" rtl="0" algn="l">
              <a:spcBef>
                <a:spcPts val="600"/>
              </a:spcBef>
              <a:spcAft>
                <a:spcPts val="0"/>
              </a:spcAft>
              <a:buNone/>
            </a:pPr>
            <a:r>
              <a:t/>
            </a:r>
            <a:endParaRPr sz="1800">
              <a:solidFill>
                <a:srgbClr val="D1D5DB"/>
              </a:solidFill>
            </a:endParaRPr>
          </a:p>
          <a:p>
            <a:pPr indent="0" lvl="0" marL="0" rtl="0" algn="l">
              <a:spcBef>
                <a:spcPts val="600"/>
              </a:spcBef>
              <a:spcAft>
                <a:spcPts val="0"/>
              </a:spcAft>
              <a:buNone/>
            </a:pPr>
            <a:r>
              <a:rPr lang="en-IN" sz="1800">
                <a:solidFill>
                  <a:srgbClr val="D1D5DB"/>
                </a:solidFill>
              </a:rPr>
              <a:t>But it must be noted that unet has lesser </a:t>
            </a:r>
            <a:r>
              <a:rPr lang="en-IN" sz="1800">
                <a:solidFill>
                  <a:srgbClr val="D1D5DB"/>
                </a:solidFill>
              </a:rPr>
              <a:t>parameters</a:t>
            </a:r>
            <a:endParaRPr sz="1800">
              <a:solidFill>
                <a:srgbClr val="D1D5DB"/>
              </a:solidFill>
            </a:endParaRPr>
          </a:p>
          <a:p>
            <a:pPr indent="0" lvl="0" marL="0" rtl="0" algn="l">
              <a:spcBef>
                <a:spcPts val="600"/>
              </a:spcBef>
              <a:spcAft>
                <a:spcPts val="600"/>
              </a:spcAft>
              <a:buNone/>
            </a:pPr>
            <a:br>
              <a:rPr lang="en-IN" sz="1800">
                <a:solidFill>
                  <a:srgbClr val="D1D5DB"/>
                </a:solidFill>
              </a:rPr>
            </a:br>
            <a:endParaRPr sz="1800">
              <a:solidFill>
                <a:srgbClr val="D1D5D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2023-05-14T20:20:07Z</dcterms:created>
  <dc:creator>Dell Office</dc:creator>
</cp:coreProperties>
</file>