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72" r:id="rId16"/>
    <p:sldId id="268" r:id="rId17"/>
    <p:sldId id="269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A674-6ED4-C142-885D-81DB88E79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76FE-874B-F946-8159-8A40E8969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Recursion</a:t>
            </a:r>
            <a:r>
              <a:rPr lang="de-DE" dirty="0"/>
              <a:t>, Streams, References, ASCII</a:t>
            </a:r>
          </a:p>
        </p:txBody>
      </p:sp>
    </p:spTree>
    <p:extLst>
      <p:ext uri="{BB962C8B-B14F-4D97-AF65-F5344CB8AC3E}">
        <p14:creationId xmlns:p14="http://schemas.microsoft.com/office/powerpoint/2010/main" val="200745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B1CD-87DC-7847-B12A-3986E384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de-DE" sz="4400" dirty="0"/>
              <a:t>In a </a:t>
            </a:r>
            <a:r>
              <a:rPr lang="de-DE" dirty="0" err="1"/>
              <a:t>N</a:t>
            </a:r>
            <a:r>
              <a:rPr lang="de-DE" sz="4400" dirty="0" err="1"/>
              <a:t>utshell</a:t>
            </a:r>
            <a:endParaRPr lang="de-DE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AA2231-418D-C147-878D-9B6D27F1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517519"/>
            <a:ext cx="6517065" cy="35029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840D-0371-4D4A-9363-C7A4F40F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de-DE" sz="2000" err="1"/>
              <a:t>Strlen</a:t>
            </a:r>
            <a:r>
              <a:rPr lang="de-DE" sz="2000"/>
              <a:t>, </a:t>
            </a:r>
            <a:r>
              <a:rPr lang="de-DE" sz="2000" err="1"/>
              <a:t>strcpy</a:t>
            </a:r>
            <a:r>
              <a:rPr lang="de-DE" sz="2000"/>
              <a:t> sind Funktionen, die uns erlauben anders definierte Strings zu kopieren und Länge  festzustellen</a:t>
            </a:r>
          </a:p>
          <a:p>
            <a:r>
              <a:rPr lang="de-DE" sz="2000"/>
              <a:t>Wir ändern ganz sinnvoll hier die Buchstaben durch Rechnen mit Modulo und Zahlen</a:t>
            </a:r>
          </a:p>
        </p:txBody>
      </p:sp>
    </p:spTree>
    <p:extLst>
      <p:ext uri="{BB962C8B-B14F-4D97-AF65-F5344CB8AC3E}">
        <p14:creationId xmlns:p14="http://schemas.microsoft.com/office/powerpoint/2010/main" val="225328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ECC7E-65AD-E447-9A7F-C21DFE70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STreams</a:t>
            </a:r>
            <a:endParaRPr lang="en-US" sz="7200" kern="1200" cap="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5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CD86D-00A7-434A-852C-26EC54A1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19" y="480515"/>
            <a:ext cx="6772760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012D08-7560-ED44-B340-D8641C65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56" y="643466"/>
            <a:ext cx="50278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FFA25-1E7C-484A-82BA-C8C39229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172" y="480515"/>
            <a:ext cx="683165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D34E1F-F2D7-9143-8655-F2AB9BAD3CF3}"/>
              </a:ext>
            </a:extLst>
          </p:cNvPr>
          <p:cNvSpPr txBox="1"/>
          <p:nvPr/>
        </p:nvSpPr>
        <p:spPr>
          <a:xfrm>
            <a:off x="2078181" y="2382560"/>
            <a:ext cx="170410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 err="1"/>
              <a:t>Cout</a:t>
            </a:r>
            <a:endParaRPr lang="de-D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793CF-44AE-1A4A-8C05-8A489AEEC863}"/>
              </a:ext>
            </a:extLst>
          </p:cNvPr>
          <p:cNvSpPr txBox="1"/>
          <p:nvPr/>
        </p:nvSpPr>
        <p:spPr>
          <a:xfrm>
            <a:off x="8409710" y="2382560"/>
            <a:ext cx="170410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 err="1"/>
              <a:t>Cin</a:t>
            </a:r>
            <a:endParaRPr lang="de-DE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68AA6-3CEC-B64D-AC43-075B807C16C1}"/>
              </a:ext>
            </a:extLst>
          </p:cNvPr>
          <p:cNvSpPr txBox="1"/>
          <p:nvPr/>
        </p:nvSpPr>
        <p:spPr>
          <a:xfrm>
            <a:off x="5243945" y="4720726"/>
            <a:ext cx="170410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 err="1"/>
              <a:t>Cerr</a:t>
            </a:r>
            <a:endParaRPr lang="de-DE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7D6C7C-0FE2-6247-BEDD-5B632B61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 grundsätzlichen Ausgabe/Eingabe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AFCD9C-FB28-C44A-A1E8-5D661F56EC66}"/>
              </a:ext>
            </a:extLst>
          </p:cNvPr>
          <p:cNvCxnSpPr/>
          <p:nvPr/>
        </p:nvCxnSpPr>
        <p:spPr>
          <a:xfrm>
            <a:off x="3962400" y="2644170"/>
            <a:ext cx="4239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ECF9BD-7ACC-F446-9848-DCC3DCCB6380}"/>
              </a:ext>
            </a:extLst>
          </p:cNvPr>
          <p:cNvCxnSpPr/>
          <p:nvPr/>
        </p:nvCxnSpPr>
        <p:spPr>
          <a:xfrm>
            <a:off x="3338945" y="3241964"/>
            <a:ext cx="1607128" cy="147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C999FA-2503-5B42-98B8-1B70C9BEAE2B}"/>
              </a:ext>
            </a:extLst>
          </p:cNvPr>
          <p:cNvCxnSpPr>
            <a:cxnSpLocks/>
          </p:cNvCxnSpPr>
          <p:nvPr/>
        </p:nvCxnSpPr>
        <p:spPr>
          <a:xfrm flipH="1">
            <a:off x="7245929" y="3116641"/>
            <a:ext cx="1163781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2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C395-E37E-1443-9835-70EA7839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IOSTREAM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4C4A5-F9BD-D94A-9866-D6936538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Header den wir immer eingefügt haben, um Dinge einzulesen und auszugeben</a:t>
            </a:r>
          </a:p>
          <a:p>
            <a:r>
              <a:rPr lang="de-DE" dirty="0"/>
              <a:t>Ziel ist zu verstehen was hier genau passiert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Iostream</a:t>
            </a:r>
            <a:r>
              <a:rPr lang="de-DE" dirty="0"/>
              <a:t> sind verschiedene </a:t>
            </a:r>
            <a:r>
              <a:rPr lang="de-DE" dirty="0" err="1"/>
              <a:t>input</a:t>
            </a:r>
            <a:r>
              <a:rPr lang="de-DE" dirty="0"/>
              <a:t> und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 , also die Schnittstellen inkludiert, um Dinge ausgeben und einzugeben</a:t>
            </a:r>
          </a:p>
          <a:p>
            <a:pPr lvl="1"/>
            <a:r>
              <a:rPr lang="de-DE" dirty="0"/>
              <a:t>Input und Output sind also nutzbar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cout</a:t>
            </a:r>
            <a:r>
              <a:rPr lang="de-DE" dirty="0">
                <a:sym typeface="Wingdings" pitchFamily="2" charset="2"/>
              </a:rPr>
              <a:t> und </a:t>
            </a:r>
            <a:r>
              <a:rPr lang="de-DE" dirty="0" err="1">
                <a:sym typeface="Wingdings" pitchFamily="2" charset="2"/>
              </a:rPr>
              <a:t>cin</a:t>
            </a:r>
            <a:r>
              <a:rPr lang="de-DE" dirty="0">
                <a:sym typeface="Wingdings" pitchFamily="2" charset="2"/>
              </a:rPr>
              <a:t> sind eine solche Möglichkeit, dieses zu nutzen</a:t>
            </a:r>
          </a:p>
          <a:p>
            <a:pPr lvl="1"/>
            <a:r>
              <a:rPr lang="de-DE" dirty="0" err="1"/>
              <a:t>Ostream</a:t>
            </a:r>
            <a:r>
              <a:rPr lang="de-DE" dirty="0"/>
              <a:t> und </a:t>
            </a:r>
            <a:r>
              <a:rPr lang="de-DE" dirty="0" err="1"/>
              <a:t>istream</a:t>
            </a:r>
            <a:r>
              <a:rPr lang="de-DE" dirty="0"/>
              <a:t> sind Verallgemeinerungen  dieses Konzepts</a:t>
            </a:r>
          </a:p>
          <a:p>
            <a:pPr marL="530352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567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2717-7295-0448-AEAC-016C666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New </a:t>
            </a:r>
            <a:r>
              <a:rPr lang="de-DE" b="1" dirty="0" err="1"/>
              <a:t>Types</a:t>
            </a:r>
            <a:r>
              <a:rPr lang="de-DE" b="1" dirty="0"/>
              <a:t>: </a:t>
            </a:r>
            <a:r>
              <a:rPr lang="de-DE" dirty="0" err="1"/>
              <a:t>ostream</a:t>
            </a:r>
            <a:r>
              <a:rPr lang="de-DE" dirty="0"/>
              <a:t>, </a:t>
            </a:r>
            <a:r>
              <a:rPr lang="de-DE" dirty="0" err="1"/>
              <a:t>istream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93AB-042A-364E-83FF-2EDCEBEF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sind sogenannte Klassen </a:t>
            </a:r>
          </a:p>
          <a:p>
            <a:pPr lvl="1"/>
            <a:r>
              <a:rPr lang="de-DE" dirty="0"/>
              <a:t>Fürs erste: Neue Typen die schöne Eigenschaften haben</a:t>
            </a:r>
          </a:p>
          <a:p>
            <a:r>
              <a:rPr lang="de-DE" dirty="0"/>
              <a:t>Damit können wir jetzt Input/Output deklarieren</a:t>
            </a:r>
          </a:p>
          <a:p>
            <a:r>
              <a:rPr lang="de-DE" dirty="0"/>
              <a:t>Das gibt uns die Möglichkeit uns jetzt </a:t>
            </a:r>
            <a:r>
              <a:rPr lang="de-DE" dirty="0" err="1"/>
              <a:t>cout</a:t>
            </a:r>
            <a:r>
              <a:rPr lang="de-DE" dirty="0"/>
              <a:t> anschauen</a:t>
            </a:r>
          </a:p>
        </p:txBody>
      </p:sp>
    </p:spTree>
    <p:extLst>
      <p:ext uri="{BB962C8B-B14F-4D97-AF65-F5344CB8AC3E}">
        <p14:creationId xmlns:p14="http://schemas.microsoft.com/office/powerpoint/2010/main" val="408861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FA59-5A23-9148-965C-44DBAA33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cout</a:t>
            </a:r>
            <a:r>
              <a:rPr lang="de-DE" b="1" dirty="0"/>
              <a:t> &lt;&lt; </a:t>
            </a:r>
            <a:r>
              <a:rPr lang="de-DE" dirty="0"/>
              <a:t>als „Objekt“ von </a:t>
            </a:r>
            <a:r>
              <a:rPr lang="de-DE" dirty="0" err="1"/>
              <a:t>ostream</a:t>
            </a:r>
            <a:endParaRPr lang="de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AEC49-9217-FC49-8B55-8C40C8C19C09}"/>
              </a:ext>
            </a:extLst>
          </p:cNvPr>
          <p:cNvSpPr txBox="1"/>
          <p:nvPr/>
        </p:nvSpPr>
        <p:spPr>
          <a:xfrm>
            <a:off x="4194849" y="2689322"/>
            <a:ext cx="343900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I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IN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I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de-DE" sz="2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1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9921-1A11-C94E-AAD1-E83BE2AD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</a:t>
            </a:r>
            <a:r>
              <a:rPr lang="de-DE" i="1" dirty="0"/>
              <a:t>(nicht behandelt)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5803-BEFD-BD4D-9244-FA2947B8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Ostream</a:t>
            </a:r>
            <a:r>
              <a:rPr lang="de-DE" dirty="0"/>
              <a:t> und </a:t>
            </a:r>
            <a:r>
              <a:rPr lang="de-DE" dirty="0" err="1"/>
              <a:t>istream</a:t>
            </a:r>
            <a:r>
              <a:rPr lang="de-DE" dirty="0"/>
              <a:t> haben viele mögliche Funktionen</a:t>
            </a:r>
          </a:p>
          <a:p>
            <a:pPr lvl="1"/>
            <a:r>
              <a:rPr lang="de-DE" dirty="0"/>
              <a:t>Damit kann man effizient für verschiedene Datentypen die Ausgabe von den Objekten ändern</a:t>
            </a:r>
          </a:p>
          <a:p>
            <a:pPr lvl="1"/>
            <a:r>
              <a:rPr lang="de-DE" dirty="0"/>
              <a:t>Insbesondere später bei Klassen/Objekten relevant</a:t>
            </a:r>
          </a:p>
          <a:p>
            <a:pPr lvl="1"/>
            <a:r>
              <a:rPr lang="de-DE" dirty="0"/>
              <a:t>Mögliche Methoden sind gegeben (ohne Details)</a:t>
            </a:r>
          </a:p>
        </p:txBody>
      </p:sp>
    </p:spTree>
    <p:extLst>
      <p:ext uri="{BB962C8B-B14F-4D97-AF65-F5344CB8AC3E}">
        <p14:creationId xmlns:p14="http://schemas.microsoft.com/office/powerpoint/2010/main" val="138998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114-A43C-6F40-A516-4CDF79E6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4FB2-F2FA-9445-868D-8A9D9EB6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References </a:t>
            </a:r>
            <a:r>
              <a:rPr lang="de-DE" sz="2400" dirty="0" err="1"/>
              <a:t>Recap</a:t>
            </a:r>
            <a:endParaRPr lang="de-DE" sz="2400" dirty="0"/>
          </a:p>
          <a:p>
            <a:r>
              <a:rPr lang="de-DE" sz="2400" dirty="0"/>
              <a:t>ASCII und Strings</a:t>
            </a:r>
          </a:p>
          <a:p>
            <a:r>
              <a:rPr lang="de-DE" sz="2400" dirty="0"/>
              <a:t>Streams/Files</a:t>
            </a:r>
          </a:p>
          <a:p>
            <a:r>
              <a:rPr lang="de-DE" sz="2400" dirty="0" err="1"/>
              <a:t>Recursion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22912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38335-D4AC-F94A-AE2F-38E6840A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41" y="480515"/>
            <a:ext cx="685151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CC7E-65AD-E447-9A7F-C21DFE70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File </a:t>
            </a:r>
            <a:r>
              <a:rPr lang="en-US" sz="7200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72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/0</a:t>
            </a:r>
          </a:p>
        </p:txBody>
      </p:sp>
    </p:spTree>
    <p:extLst>
      <p:ext uri="{BB962C8B-B14F-4D97-AF65-F5344CB8AC3E}">
        <p14:creationId xmlns:p14="http://schemas.microsoft.com/office/powerpoint/2010/main" val="427206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70BB11-C5E6-524C-BBEE-7BE05AB3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42737"/>
            <a:ext cx="11226799" cy="49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1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9D2B-D4F7-AE4E-A8C2-8AD57834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fstream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604F-3358-104E-B089-15AD55F1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erhalten mit </a:t>
            </a:r>
            <a:r>
              <a:rPr lang="de-DE" dirty="0" err="1"/>
              <a:t>fstream</a:t>
            </a:r>
            <a:r>
              <a:rPr lang="de-DE" dirty="0"/>
              <a:t> die Möglichkeit direkt mit Dateien zu operieren</a:t>
            </a:r>
          </a:p>
          <a:p>
            <a:r>
              <a:rPr lang="de-DE" dirty="0" err="1"/>
              <a:t>Fstream</a:t>
            </a:r>
            <a:r>
              <a:rPr lang="de-DE" dirty="0"/>
              <a:t> enthält die Typen </a:t>
            </a:r>
            <a:r>
              <a:rPr lang="de-DE" dirty="0" err="1"/>
              <a:t>ifstream</a:t>
            </a:r>
            <a:r>
              <a:rPr lang="de-DE" dirty="0"/>
              <a:t> und </a:t>
            </a:r>
            <a:r>
              <a:rPr lang="de-DE" dirty="0" err="1"/>
              <a:t>ofstream</a:t>
            </a:r>
            <a:r>
              <a:rPr lang="de-DE" dirty="0"/>
              <a:t> mit den wir solche Objekte deklarieren können</a:t>
            </a:r>
          </a:p>
        </p:txBody>
      </p:sp>
    </p:spTree>
    <p:extLst>
      <p:ext uri="{BB962C8B-B14F-4D97-AF65-F5344CB8AC3E}">
        <p14:creationId xmlns:p14="http://schemas.microsoft.com/office/powerpoint/2010/main" val="189323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0766B-AB32-E54D-94C0-3A37F61C5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854913"/>
            <a:ext cx="11226799" cy="31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97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74B5D-81A5-0E49-BED9-CC20C907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begin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1005C0-CF85-E14C-B6A1-39FA37C99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3608028"/>
            <a:ext cx="10059627" cy="1710135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1870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F33368-F8BD-C845-A0CA-D243210C7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063" y="480515"/>
            <a:ext cx="612187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54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5F38A-9930-054F-9442-242FF3C8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Weitere Beispiele auf GitHub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935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BA19FA-93D2-B64C-ACB9-C989AB4D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12556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1A9CF-ACA1-6742-B3ED-E4CF131CF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402220"/>
            <a:ext cx="11226799" cy="20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2932-C69F-7243-BEDB-7D67D8F9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Administratives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0CAA-D75E-E147-9697-E35BC701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/>
              <a:t>Hints</a:t>
            </a:r>
            <a:r>
              <a:rPr lang="de-DE" sz="2400" b="1" dirty="0"/>
              <a:t> für Serie 8 sind online auf </a:t>
            </a:r>
            <a:r>
              <a:rPr lang="de-DE" sz="2400" b="1" dirty="0" err="1"/>
              <a:t>GitHub</a:t>
            </a:r>
            <a:endParaRPr lang="de-DE" sz="2400" b="1" dirty="0"/>
          </a:p>
          <a:p>
            <a:r>
              <a:rPr lang="de-DE" sz="2400" b="1" dirty="0" err="1"/>
              <a:t>Slides</a:t>
            </a:r>
            <a:r>
              <a:rPr lang="de-DE" sz="2400" b="1" dirty="0"/>
              <a:t> zusätzlich zu References </a:t>
            </a:r>
            <a:r>
              <a:rPr lang="de-DE" sz="2400" b="1" dirty="0">
                <a:sym typeface="Wingdings" pitchFamily="2" charset="2"/>
              </a:rPr>
              <a:t> korrigieren Fehler von mir</a:t>
            </a:r>
          </a:p>
          <a:p>
            <a:r>
              <a:rPr lang="de-DE" sz="2400" dirty="0">
                <a:sym typeface="Wingdings" pitchFamily="2" charset="2"/>
              </a:rPr>
              <a:t>Ansonsten sind die Beispiele von letzter Woche mit der Tabelle (Tafel) und den </a:t>
            </a:r>
            <a:r>
              <a:rPr lang="de-DE" sz="2400" dirty="0" err="1">
                <a:sym typeface="Wingdings" pitchFamily="2" charset="2"/>
              </a:rPr>
              <a:t>Slides</a:t>
            </a:r>
            <a:r>
              <a:rPr lang="de-DE" sz="2400" dirty="0">
                <a:sym typeface="Wingdings" pitchFamily="2" charset="2"/>
              </a:rPr>
              <a:t> alle korrekt lösbar.</a:t>
            </a:r>
          </a:p>
          <a:p>
            <a:pPr lvl="1"/>
            <a:r>
              <a:rPr lang="de-DE" sz="2400" dirty="0">
                <a:sym typeface="Wingdings" pitchFamily="2" charset="2"/>
              </a:rPr>
              <a:t>Falls es weitere Fragen gibt, können die wir gerne klären</a:t>
            </a:r>
          </a:p>
          <a:p>
            <a:r>
              <a:rPr lang="de-DE" sz="2400" b="1" dirty="0">
                <a:sym typeface="Wingdings" pitchFamily="2" charset="2"/>
              </a:rPr>
              <a:t>Kleine Information zur Prüfung:</a:t>
            </a:r>
          </a:p>
          <a:p>
            <a:pPr lvl="1"/>
            <a:r>
              <a:rPr lang="de-DE" sz="2400" b="1" dirty="0">
                <a:sym typeface="Wingdings" pitchFamily="2" charset="2"/>
              </a:rPr>
              <a:t>Sehr wahrscheinlich Code Expert Prüfung + </a:t>
            </a:r>
            <a:r>
              <a:rPr lang="de-DE" sz="2400" b="1" dirty="0" err="1">
                <a:sym typeface="Wingdings" pitchFamily="2" charset="2"/>
              </a:rPr>
              <a:t>Moodle</a:t>
            </a:r>
            <a:endParaRPr lang="de-DE" sz="2400" b="1" dirty="0">
              <a:sym typeface="Wingdings" pitchFamily="2" charset="2"/>
            </a:endParaRPr>
          </a:p>
          <a:p>
            <a:pPr lvl="2"/>
            <a:r>
              <a:rPr lang="de-DE" sz="2200" b="1" dirty="0">
                <a:sym typeface="Wingdings" pitchFamily="2" charset="2"/>
              </a:rPr>
              <a:t>Ihr müsst Tests bestehen wie in den Serien 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3589899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518C-9A16-7A42-8A75-E3CDBD0F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 ist äquivalent zur Induktion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A9CC-3B6B-5D48-8F40-14BDC007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Führe einen Fall n+1 auf einen Fall mit </a:t>
            </a:r>
            <a:r>
              <a:rPr lang="de-DE" sz="2400" dirty="0" err="1"/>
              <a:t>n</a:t>
            </a:r>
            <a:r>
              <a:rPr lang="de-DE" sz="2400" dirty="0"/>
              <a:t> zurück</a:t>
            </a:r>
          </a:p>
          <a:p>
            <a:pPr lvl="1"/>
            <a:r>
              <a:rPr lang="de-DE" sz="2400" dirty="0"/>
              <a:t>Löse das Problem also Induktiv statt iterativ</a:t>
            </a:r>
          </a:p>
          <a:p>
            <a:r>
              <a:rPr lang="de-DE" sz="2400" dirty="0"/>
              <a:t>Finde also einen trivialen „</a:t>
            </a:r>
            <a:r>
              <a:rPr lang="de-DE" sz="2400" dirty="0" err="1"/>
              <a:t>base</a:t>
            </a:r>
            <a:r>
              <a:rPr lang="de-DE" sz="2400" dirty="0"/>
              <a:t> </a:t>
            </a:r>
            <a:r>
              <a:rPr lang="de-DE" sz="2400" dirty="0" err="1"/>
              <a:t>case</a:t>
            </a:r>
            <a:r>
              <a:rPr lang="de-DE" sz="2400" dirty="0"/>
              <a:t>“ (Induktionsanfang) und einen Schritt</a:t>
            </a:r>
          </a:p>
        </p:txBody>
      </p:sp>
    </p:spTree>
    <p:extLst>
      <p:ext uri="{BB962C8B-B14F-4D97-AF65-F5344CB8AC3E}">
        <p14:creationId xmlns:p14="http://schemas.microsoft.com/office/powerpoint/2010/main" val="2899113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3626-64F6-9446-A60B-9D6B379E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Fakultät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48CE-EB89-2D44-9627-28D79DCE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Schreibe ein Programm, dass die Fakultät rekursiv implementiert (also eine Funktion)</a:t>
            </a:r>
          </a:p>
        </p:txBody>
      </p:sp>
    </p:spTree>
    <p:extLst>
      <p:ext uri="{BB962C8B-B14F-4D97-AF65-F5344CB8AC3E}">
        <p14:creationId xmlns:p14="http://schemas.microsoft.com/office/powerpoint/2010/main" val="1717533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B6D-0567-7A4D-BAD4-01552A44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1C1A-C27D-FE47-8594-0695685439CD}"/>
              </a:ext>
            </a:extLst>
          </p:cNvPr>
          <p:cNvSpPr txBox="1"/>
          <p:nvPr/>
        </p:nvSpPr>
        <p:spPr>
          <a:xfrm>
            <a:off x="3297382" y="2171700"/>
            <a:ext cx="6137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de-DE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de-D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0)</a:t>
            </a:r>
          </a:p>
          <a:p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de-DE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1;</a:t>
            </a:r>
          </a:p>
          <a:p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de-DE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(n-1) * </a:t>
            </a:r>
            <a:r>
              <a:rPr lang="de-D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9921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8E4BD-EE55-AA4D-B009-E674F94F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Towers of Hanoi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DA0C96-63ED-8F41-9FDC-6683D2090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592" y="1150341"/>
            <a:ext cx="5875713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8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D1B4-C056-2B45-BC8B-E22CE950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EBCB-ED7D-7541-A37A-D1978E00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400" dirty="0"/>
              <a:t>Was ist der Base Case?</a:t>
            </a:r>
          </a:p>
        </p:txBody>
      </p:sp>
    </p:spTree>
    <p:extLst>
      <p:ext uri="{BB962C8B-B14F-4D97-AF65-F5344CB8AC3E}">
        <p14:creationId xmlns:p14="http://schemas.microsoft.com/office/powerpoint/2010/main" val="3644550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2DCB-0202-084E-9283-00344DE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D386-B514-9C43-9991-92AA4FE1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n</a:t>
            </a:r>
            <a:r>
              <a:rPr lang="de-DE" sz="2800" dirty="0"/>
              <a:t> = 1 =&gt; bewege einfach von links nach rechts.</a:t>
            </a:r>
          </a:p>
        </p:txBody>
      </p:sp>
    </p:spTree>
    <p:extLst>
      <p:ext uri="{BB962C8B-B14F-4D97-AF65-F5344CB8AC3E}">
        <p14:creationId xmlns:p14="http://schemas.microsoft.com/office/powerpoint/2010/main" val="1606508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060-0497-9F4E-ADF0-8ACD3714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19E53-2E8B-5F4B-BC5E-FE42F941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 </a:t>
            </a:r>
            <a:r>
              <a:rPr lang="de-DE" sz="4000" b="1" dirty="0"/>
              <a:t>Aufgabe: </a:t>
            </a:r>
            <a:r>
              <a:rPr lang="de-DE" sz="4000" dirty="0"/>
              <a:t>Schreibt den Code in Code Expert!!</a:t>
            </a:r>
          </a:p>
        </p:txBody>
      </p:sp>
    </p:spTree>
    <p:extLst>
      <p:ext uri="{BB962C8B-B14F-4D97-AF65-F5344CB8AC3E}">
        <p14:creationId xmlns:p14="http://schemas.microsoft.com/office/powerpoint/2010/main" val="2702348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4D7499-41D5-F547-8538-80C2B88B5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065416"/>
            <a:ext cx="11226799" cy="27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44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78E1-9160-C443-8E92-0459FDB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Permutations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8D9A-29AE-B240-BC2B-CE05E012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Siehe Code Expert Aufgabe!!</a:t>
            </a:r>
          </a:p>
        </p:txBody>
      </p:sp>
    </p:spTree>
    <p:extLst>
      <p:ext uri="{BB962C8B-B14F-4D97-AF65-F5344CB8AC3E}">
        <p14:creationId xmlns:p14="http://schemas.microsoft.com/office/powerpoint/2010/main" val="280051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6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2FD-8A6E-D14B-ABAF-31D9F889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2"/>
            <a:ext cx="9969910" cy="34653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Ascii and strings</a:t>
            </a:r>
            <a:endParaRPr lang="en-US" sz="7200" kern="1200" cap="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7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B239-3ED9-BB44-8CA2-82331B67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Nachtrag zu letzter Woche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3256-E955-4E40-95FD-84E21FCC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Strings bestehen aus </a:t>
            </a:r>
            <a:r>
              <a:rPr lang="de-DE" sz="2400" dirty="0" err="1"/>
              <a:t>Characters</a:t>
            </a:r>
            <a:r>
              <a:rPr lang="de-DE" sz="2400" dirty="0"/>
              <a:t>. </a:t>
            </a:r>
          </a:p>
          <a:p>
            <a:r>
              <a:rPr lang="de-DE" sz="2400" dirty="0"/>
              <a:t>Jeder </a:t>
            </a:r>
            <a:r>
              <a:rPr lang="de-DE" sz="2400" dirty="0" err="1"/>
              <a:t>Character</a:t>
            </a:r>
            <a:r>
              <a:rPr lang="de-DE" sz="2400" dirty="0"/>
              <a:t> ist in ASCII mit 8 </a:t>
            </a:r>
            <a:r>
              <a:rPr lang="de-DE" sz="2400" dirty="0" err="1"/>
              <a:t>bit</a:t>
            </a:r>
            <a:r>
              <a:rPr lang="de-DE" sz="2400" dirty="0"/>
              <a:t> codiert</a:t>
            </a:r>
          </a:p>
          <a:p>
            <a:pPr lvl="1"/>
            <a:r>
              <a:rPr lang="de-DE" sz="2400" dirty="0"/>
              <a:t>‘a‘ = 1100001 in binär</a:t>
            </a:r>
          </a:p>
          <a:p>
            <a:pPr lvl="1"/>
            <a:r>
              <a:rPr lang="de-DE" sz="2400" dirty="0"/>
              <a:t>‘b‘ = ...</a:t>
            </a:r>
          </a:p>
          <a:p>
            <a:r>
              <a:rPr lang="de-DE" sz="2400" dirty="0"/>
              <a:t>Damit könnt ihr dann auch die Aufgabe zu NZZ überlegen, sobald wir </a:t>
            </a:r>
            <a:r>
              <a:rPr lang="de-DE" sz="2400" dirty="0" err="1"/>
              <a:t>streams</a:t>
            </a:r>
            <a:r>
              <a:rPr lang="de-DE" sz="2400" dirty="0"/>
              <a:t>  kann </a:t>
            </a:r>
            <a:r>
              <a:rPr lang="de-DE" sz="2400" dirty="0">
                <a:sym typeface="Wingdings" pitchFamily="2" charset="2"/>
              </a:rPr>
              <a:t>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8753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82BA-CDF6-D048-AC58-8EED2798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A</a:t>
            </a:r>
            <a:r>
              <a:rPr lang="de-DE" dirty="0"/>
              <a:t>merican </a:t>
            </a:r>
            <a:r>
              <a:rPr lang="de-DE" dirty="0">
                <a:solidFill>
                  <a:srgbClr val="FF0000"/>
                </a:solidFill>
              </a:rPr>
              <a:t>S</a:t>
            </a:r>
            <a:r>
              <a:rPr lang="de-DE" dirty="0"/>
              <a:t>tandard </a:t>
            </a: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dirty="0"/>
              <a:t>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</a:t>
            </a:r>
            <a:r>
              <a:rPr lang="de-DE" dirty="0"/>
              <a:t>nformation </a:t>
            </a:r>
            <a:r>
              <a:rPr lang="de-DE" dirty="0">
                <a:solidFill>
                  <a:srgbClr val="FF0000"/>
                </a:solidFill>
              </a:rPr>
              <a:t>I</a:t>
            </a:r>
            <a:r>
              <a:rPr lang="de-DE" dirty="0"/>
              <a:t>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4378-A158-5C42-B822-824D138D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Gibt Möglichkeit </a:t>
            </a:r>
            <a:r>
              <a:rPr lang="de-DE" sz="2400" dirty="0" err="1"/>
              <a:t>Chars</a:t>
            </a:r>
            <a:r>
              <a:rPr lang="de-DE" sz="2400" dirty="0"/>
              <a:t> als Zahlen zu speichern</a:t>
            </a:r>
          </a:p>
          <a:p>
            <a:r>
              <a:rPr lang="de-DE" sz="2400" dirty="0"/>
              <a:t>Diese sind mit in einer Tabelle kodiert </a:t>
            </a:r>
          </a:p>
          <a:p>
            <a:pPr lvl="1"/>
            <a:r>
              <a:rPr lang="de-DE" sz="2400" dirty="0"/>
              <a:t>Kann man verwenden, um gezielt </a:t>
            </a:r>
            <a:r>
              <a:rPr lang="de-DE" sz="2400" dirty="0" err="1"/>
              <a:t>Characterarithmetik</a:t>
            </a:r>
            <a:r>
              <a:rPr lang="de-DE" sz="2400" dirty="0"/>
              <a:t> durchzuführen, wie mit dem Caesar Beispiel</a:t>
            </a:r>
          </a:p>
        </p:txBody>
      </p:sp>
    </p:spTree>
    <p:extLst>
      <p:ext uri="{BB962C8B-B14F-4D97-AF65-F5344CB8AC3E}">
        <p14:creationId xmlns:p14="http://schemas.microsoft.com/office/powerpoint/2010/main" val="148428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F838B-0EEE-EB4F-94AE-F22607C2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079" y="480515"/>
            <a:ext cx="6153840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8584-3F78-7745-8497-6A3C52B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de-DE" dirty="0"/>
              <a:t>CAESAR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3394-B0CF-E44A-949A-CCB07AB9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r>
              <a:rPr lang="de-DE" sz="2400" dirty="0"/>
              <a:t>Genau diese Charakter Arithmetik wird über ASCII implementiert</a:t>
            </a:r>
          </a:p>
          <a:p>
            <a:r>
              <a:rPr lang="de-DE" sz="2400" dirty="0"/>
              <a:t>Man addiert geschickt Zahlen </a:t>
            </a:r>
            <a:r>
              <a:rPr lang="de-DE" sz="2400" dirty="0" err="1"/>
              <a:t>modulo</a:t>
            </a:r>
            <a:r>
              <a:rPr lang="de-DE" sz="2400" dirty="0"/>
              <a:t>, um letztlich innerhalb der Zahlen </a:t>
            </a:r>
            <a:r>
              <a:rPr lang="de-DE" sz="2400" dirty="0" err="1"/>
              <a:t>Characters</a:t>
            </a:r>
            <a:r>
              <a:rPr lang="de-DE" sz="2400" dirty="0"/>
              <a:t> zu modifizieren</a:t>
            </a:r>
          </a:p>
        </p:txBody>
      </p:sp>
    </p:spTree>
    <p:extLst>
      <p:ext uri="{BB962C8B-B14F-4D97-AF65-F5344CB8AC3E}">
        <p14:creationId xmlns:p14="http://schemas.microsoft.com/office/powerpoint/2010/main" val="267754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440E8C-B1A3-EA4E-A303-C032C12CC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787" y="480515"/>
            <a:ext cx="10962425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40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556</Words>
  <Application>Microsoft Macintosh PowerPoint</Application>
  <PresentationFormat>Widescreen</PresentationFormat>
  <Paragraphs>87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Franklin Gothic Book</vt:lpstr>
      <vt:lpstr>Menlo</vt:lpstr>
      <vt:lpstr>Crop</vt:lpstr>
      <vt:lpstr>Week 8</vt:lpstr>
      <vt:lpstr>Plan </vt:lpstr>
      <vt:lpstr>Administratives</vt:lpstr>
      <vt:lpstr>Ascii and strings</vt:lpstr>
      <vt:lpstr>Kurzer Nachtrag zu letzter Woche</vt:lpstr>
      <vt:lpstr>American Standard Code for Information Interchange</vt:lpstr>
      <vt:lpstr>PowerPoint Presentation</vt:lpstr>
      <vt:lpstr>CAESAR</vt:lpstr>
      <vt:lpstr>PowerPoint Presentation</vt:lpstr>
      <vt:lpstr>In a Nutshell</vt:lpstr>
      <vt:lpstr>STreams</vt:lpstr>
      <vt:lpstr>PowerPoint Presentation</vt:lpstr>
      <vt:lpstr>PowerPoint Presentation</vt:lpstr>
      <vt:lpstr>PowerPoint Presentation</vt:lpstr>
      <vt:lpstr>Drei grundsätzlichen Ausgabe/Eingabe</vt:lpstr>
      <vt:lpstr>IOSTREAM</vt:lpstr>
      <vt:lpstr>New Types: ostream, istream</vt:lpstr>
      <vt:lpstr>cout &lt;&lt; als „Objekt“ von ostream</vt:lpstr>
      <vt:lpstr>Funktionalität (nicht behandelt)</vt:lpstr>
      <vt:lpstr>PowerPoint Presentation</vt:lpstr>
      <vt:lpstr>File i/0</vt:lpstr>
      <vt:lpstr>PowerPoint Presentation</vt:lpstr>
      <vt:lpstr>fstream</vt:lpstr>
      <vt:lpstr>PowerPoint Presentation</vt:lpstr>
      <vt:lpstr>How to begin</vt:lpstr>
      <vt:lpstr>PowerPoint Presentation</vt:lpstr>
      <vt:lpstr>Weitere Beispiele auf GitHub</vt:lpstr>
      <vt:lpstr>Recursion</vt:lpstr>
      <vt:lpstr>PowerPoint Presentation</vt:lpstr>
      <vt:lpstr>Rekursion ist äquivalent zur Induktion</vt:lpstr>
      <vt:lpstr>Fakultät</vt:lpstr>
      <vt:lpstr>Solution </vt:lpstr>
      <vt:lpstr>Towers of Hanoi</vt:lpstr>
      <vt:lpstr>Base Case</vt:lpstr>
      <vt:lpstr>Solution</vt:lpstr>
      <vt:lpstr>Algorithmus</vt:lpstr>
      <vt:lpstr>PowerPoint Presentation</vt:lpstr>
      <vt:lpstr>Sequential Permutations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Jayant Raul Rao</dc:creator>
  <cp:lastModifiedBy>Jayant Raul Rao</cp:lastModifiedBy>
  <cp:revision>1</cp:revision>
  <dcterms:created xsi:type="dcterms:W3CDTF">2019-11-02T18:57:36Z</dcterms:created>
  <dcterms:modified xsi:type="dcterms:W3CDTF">2019-11-02T18:59:46Z</dcterms:modified>
</cp:coreProperties>
</file>