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9" r:id="rId3"/>
    <p:sldId id="257" r:id="rId4"/>
    <p:sldId id="260" r:id="rId5"/>
    <p:sldId id="261" r:id="rId6"/>
    <p:sldId id="262" r:id="rId7"/>
    <p:sldId id="258" r:id="rId8"/>
    <p:sldId id="263"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0"/>
  </p:normalViewPr>
  <p:slideViewPr>
    <p:cSldViewPr snapToGrid="0" snapToObjects="1">
      <p:cViewPr varScale="1">
        <p:scale>
          <a:sx n="111" d="100"/>
          <a:sy n="111" d="100"/>
        </p:scale>
        <p:origin x="632"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43B00C5-B3C5-8B4B-828D-C2B77BD8183B}" type="datetimeFigureOut">
              <a:rPr lang="en-US" smtClean="0"/>
              <a:t>8/4/17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A9855C-A2D2-3548-B1FD-348DF144C320}" type="slidenum">
              <a:rPr lang="en-US" smtClean="0"/>
              <a:t>‹#›</a:t>
            </a:fld>
            <a:endParaRPr lang="en-US"/>
          </a:p>
        </p:txBody>
      </p:sp>
    </p:spTree>
    <p:extLst>
      <p:ext uri="{BB962C8B-B14F-4D97-AF65-F5344CB8AC3E}">
        <p14:creationId xmlns:p14="http://schemas.microsoft.com/office/powerpoint/2010/main" val="16555293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43B00C5-B3C5-8B4B-828D-C2B77BD8183B}" type="datetimeFigureOut">
              <a:rPr lang="en-US" smtClean="0"/>
              <a:t>8/5/17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A9855C-A2D2-3548-B1FD-348DF144C320}" type="slidenum">
              <a:rPr lang="en-US" smtClean="0"/>
              <a:t>‹#›</a:t>
            </a:fld>
            <a:endParaRPr lang="en-US"/>
          </a:p>
        </p:txBody>
      </p:sp>
    </p:spTree>
    <p:extLst>
      <p:ext uri="{BB962C8B-B14F-4D97-AF65-F5344CB8AC3E}">
        <p14:creationId xmlns:p14="http://schemas.microsoft.com/office/powerpoint/2010/main" val="15796845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43B00C5-B3C5-8B4B-828D-C2B77BD8183B}" type="datetimeFigureOut">
              <a:rPr lang="en-US" smtClean="0"/>
              <a:t>8/5/17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A9855C-A2D2-3548-B1FD-348DF144C320}" type="slidenum">
              <a:rPr lang="en-US" smtClean="0"/>
              <a:t>‹#›</a:t>
            </a:fld>
            <a:endParaRPr lang="en-US"/>
          </a:p>
        </p:txBody>
      </p:sp>
    </p:spTree>
    <p:extLst>
      <p:ext uri="{BB962C8B-B14F-4D97-AF65-F5344CB8AC3E}">
        <p14:creationId xmlns:p14="http://schemas.microsoft.com/office/powerpoint/2010/main" val="4182905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43B00C5-B3C5-8B4B-828D-C2B77BD8183B}" type="datetimeFigureOut">
              <a:rPr lang="en-US" smtClean="0"/>
              <a:t>8/5/17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A9855C-A2D2-3548-B1FD-348DF144C320}" type="slidenum">
              <a:rPr lang="en-US" smtClean="0"/>
              <a:t>‹#›</a:t>
            </a:fld>
            <a:endParaRPr lang="en-US"/>
          </a:p>
        </p:txBody>
      </p:sp>
    </p:spTree>
    <p:extLst>
      <p:ext uri="{BB962C8B-B14F-4D97-AF65-F5344CB8AC3E}">
        <p14:creationId xmlns:p14="http://schemas.microsoft.com/office/powerpoint/2010/main" val="12294220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43B00C5-B3C5-8B4B-828D-C2B77BD8183B}" type="datetimeFigureOut">
              <a:rPr lang="en-US" smtClean="0"/>
              <a:t>8/5/17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A9855C-A2D2-3548-B1FD-348DF144C320}" type="slidenum">
              <a:rPr lang="en-US" smtClean="0"/>
              <a:t>‹#›</a:t>
            </a:fld>
            <a:endParaRPr lang="en-US"/>
          </a:p>
        </p:txBody>
      </p:sp>
    </p:spTree>
    <p:extLst>
      <p:ext uri="{BB962C8B-B14F-4D97-AF65-F5344CB8AC3E}">
        <p14:creationId xmlns:p14="http://schemas.microsoft.com/office/powerpoint/2010/main" val="15761428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43B00C5-B3C5-8B4B-828D-C2B77BD8183B}" type="datetimeFigureOut">
              <a:rPr lang="en-US" smtClean="0"/>
              <a:t>8/5/17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A9855C-A2D2-3548-B1FD-348DF144C320}" type="slidenum">
              <a:rPr lang="en-US" smtClean="0"/>
              <a:t>‹#›</a:t>
            </a:fld>
            <a:endParaRPr lang="en-US"/>
          </a:p>
        </p:txBody>
      </p:sp>
    </p:spTree>
    <p:extLst>
      <p:ext uri="{BB962C8B-B14F-4D97-AF65-F5344CB8AC3E}">
        <p14:creationId xmlns:p14="http://schemas.microsoft.com/office/powerpoint/2010/main" val="1022900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43B00C5-B3C5-8B4B-828D-C2B77BD8183B}" type="datetimeFigureOut">
              <a:rPr lang="en-US" smtClean="0"/>
              <a:t>8/5/17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6A9855C-A2D2-3548-B1FD-348DF144C320}" type="slidenum">
              <a:rPr lang="en-US" smtClean="0"/>
              <a:t>‹#›</a:t>
            </a:fld>
            <a:endParaRPr lang="en-US"/>
          </a:p>
        </p:txBody>
      </p:sp>
    </p:spTree>
    <p:extLst>
      <p:ext uri="{BB962C8B-B14F-4D97-AF65-F5344CB8AC3E}">
        <p14:creationId xmlns:p14="http://schemas.microsoft.com/office/powerpoint/2010/main" val="1289521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43B00C5-B3C5-8B4B-828D-C2B77BD8183B}" type="datetimeFigureOut">
              <a:rPr lang="en-US" smtClean="0"/>
              <a:t>8/5/17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6A9855C-A2D2-3548-B1FD-348DF144C320}" type="slidenum">
              <a:rPr lang="en-US" smtClean="0"/>
              <a:t>‹#›</a:t>
            </a:fld>
            <a:endParaRPr lang="en-US"/>
          </a:p>
        </p:txBody>
      </p:sp>
    </p:spTree>
    <p:extLst>
      <p:ext uri="{BB962C8B-B14F-4D97-AF65-F5344CB8AC3E}">
        <p14:creationId xmlns:p14="http://schemas.microsoft.com/office/powerpoint/2010/main" val="5770361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3B00C5-B3C5-8B4B-828D-C2B77BD8183B}" type="datetimeFigureOut">
              <a:rPr lang="en-US" smtClean="0"/>
              <a:t>8/5/17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6A9855C-A2D2-3548-B1FD-348DF144C320}" type="slidenum">
              <a:rPr lang="en-US" smtClean="0"/>
              <a:t>‹#›</a:t>
            </a:fld>
            <a:endParaRPr lang="en-US"/>
          </a:p>
        </p:txBody>
      </p:sp>
    </p:spTree>
    <p:extLst>
      <p:ext uri="{BB962C8B-B14F-4D97-AF65-F5344CB8AC3E}">
        <p14:creationId xmlns:p14="http://schemas.microsoft.com/office/powerpoint/2010/main" val="2102551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3B00C5-B3C5-8B4B-828D-C2B77BD8183B}" type="datetimeFigureOut">
              <a:rPr lang="en-US" smtClean="0"/>
              <a:t>8/5/17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A9855C-A2D2-3548-B1FD-348DF144C320}" type="slidenum">
              <a:rPr lang="en-US" smtClean="0"/>
              <a:t>‹#›</a:t>
            </a:fld>
            <a:endParaRPr lang="en-US"/>
          </a:p>
        </p:txBody>
      </p:sp>
    </p:spTree>
    <p:extLst>
      <p:ext uri="{BB962C8B-B14F-4D97-AF65-F5344CB8AC3E}">
        <p14:creationId xmlns:p14="http://schemas.microsoft.com/office/powerpoint/2010/main" val="11473369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3B00C5-B3C5-8B4B-828D-C2B77BD8183B}" type="datetimeFigureOut">
              <a:rPr lang="en-US" smtClean="0"/>
              <a:t>8/5/17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A9855C-A2D2-3548-B1FD-348DF144C320}" type="slidenum">
              <a:rPr lang="en-US" smtClean="0"/>
              <a:t>‹#›</a:t>
            </a:fld>
            <a:endParaRPr lang="en-US"/>
          </a:p>
        </p:txBody>
      </p:sp>
    </p:spTree>
    <p:extLst>
      <p:ext uri="{BB962C8B-B14F-4D97-AF65-F5344CB8AC3E}">
        <p14:creationId xmlns:p14="http://schemas.microsoft.com/office/powerpoint/2010/main" val="103697325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3B00C5-B3C5-8B4B-828D-C2B77BD8183B}" type="datetimeFigureOut">
              <a:rPr lang="en-US" smtClean="0"/>
              <a:t>8/4/17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A9855C-A2D2-3548-B1FD-348DF144C320}" type="slidenum">
              <a:rPr lang="en-US" smtClean="0"/>
              <a:t>‹#›</a:t>
            </a:fld>
            <a:endParaRPr lang="en-US"/>
          </a:p>
        </p:txBody>
      </p:sp>
    </p:spTree>
    <p:extLst>
      <p:ext uri="{BB962C8B-B14F-4D97-AF65-F5344CB8AC3E}">
        <p14:creationId xmlns:p14="http://schemas.microsoft.com/office/powerpoint/2010/main" val="11689674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Boundary Trees</a:t>
            </a:r>
            <a:endParaRPr lang="en-US" dirty="0"/>
          </a:p>
        </p:txBody>
      </p:sp>
    </p:spTree>
    <p:extLst>
      <p:ext uri="{BB962C8B-B14F-4D97-AF65-F5344CB8AC3E}">
        <p14:creationId xmlns:p14="http://schemas.microsoft.com/office/powerpoint/2010/main" val="1684394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a:t>
            </a:r>
            <a:endParaRPr lang="en-US" dirty="0"/>
          </a:p>
        </p:txBody>
      </p:sp>
      <p:sp>
        <p:nvSpPr>
          <p:cNvPr id="3" name="Content Placeholder 2"/>
          <p:cNvSpPr>
            <a:spLocks noGrp="1"/>
          </p:cNvSpPr>
          <p:nvPr>
            <p:ph idx="1"/>
          </p:nvPr>
        </p:nvSpPr>
        <p:spPr/>
        <p:txBody>
          <a:bodyPr>
            <a:normAutofit lnSpcReduction="10000"/>
          </a:bodyPr>
          <a:lstStyle/>
          <a:p>
            <a:r>
              <a:rPr lang="en-US" dirty="0" smtClean="0"/>
              <a:t>Features, as you all know, are the attributes of an input, or example. With the MNIST data set, each example is composed of 784 pixels, each one of which are considered the features.</a:t>
            </a:r>
            <a:endParaRPr lang="en-US" dirty="0"/>
          </a:p>
          <a:p>
            <a:r>
              <a:rPr lang="en-US" dirty="0" smtClean="0"/>
              <a:t>The Boundary Tree is trained by querying the existing tree using the example as an input, looking for the closest node (using a Euclidean distance as the distance function). When it finds the closest node, if the example is not the same as the closest node, it will add a new node to the tree containing the example.</a:t>
            </a:r>
          </a:p>
          <a:p>
            <a:r>
              <a:rPr lang="en-US" dirty="0" smtClean="0"/>
              <a:t>Testing the Boundary Tree involves simply querying the existing tree using an example from the test set. The Boundary Tree determines the class of the example by the class associated with the closest node.</a:t>
            </a:r>
            <a:endParaRPr lang="en-US" dirty="0"/>
          </a:p>
        </p:txBody>
      </p:sp>
    </p:spTree>
    <p:extLst>
      <p:ext uri="{BB962C8B-B14F-4D97-AF65-F5344CB8AC3E}">
        <p14:creationId xmlns:p14="http://schemas.microsoft.com/office/powerpoint/2010/main" val="20975898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Observations (MNIST)</a:t>
            </a:r>
            <a:endParaRPr lang="en-US" dirty="0"/>
          </a:p>
        </p:txBody>
      </p:sp>
      <p:sp>
        <p:nvSpPr>
          <p:cNvPr id="3" name="Content Placeholder 2"/>
          <p:cNvSpPr>
            <a:spLocks noGrp="1"/>
          </p:cNvSpPr>
          <p:nvPr>
            <p:ph idx="1"/>
          </p:nvPr>
        </p:nvSpPr>
        <p:spPr/>
        <p:txBody>
          <a:bodyPr/>
          <a:lstStyle/>
          <a:p>
            <a:r>
              <a:rPr lang="en-US" dirty="0" smtClean="0"/>
              <a:t>In testing the Boundary Trees with the MNIST data set, we noticed a few things.</a:t>
            </a:r>
          </a:p>
          <a:p>
            <a:pPr marL="0" indent="0">
              <a:buNone/>
            </a:pPr>
            <a:endParaRPr lang="en-US" dirty="0" smtClean="0"/>
          </a:p>
          <a:p>
            <a:pPr lvl="1"/>
            <a:r>
              <a:rPr lang="en-US" dirty="0" smtClean="0"/>
              <a:t>Changing the maximum branching factor, k, played a large role in both accuracy as well as the speed of training and querying. As the branching factor grows, it takes longer to train and query, although the accuracy is higher, so it may be worth it depending on the use case.</a:t>
            </a:r>
          </a:p>
          <a:p>
            <a:pPr lvl="1"/>
            <a:r>
              <a:rPr lang="en-US" dirty="0" smtClean="0"/>
              <a:t>While accuracy and testing time plateaued, the time it took to train grew linearly with more examples.</a:t>
            </a:r>
            <a:endParaRPr lang="en-US" dirty="0"/>
          </a:p>
        </p:txBody>
      </p:sp>
    </p:spTree>
    <p:extLst>
      <p:ext uri="{BB962C8B-B14F-4D97-AF65-F5344CB8AC3E}">
        <p14:creationId xmlns:p14="http://schemas.microsoft.com/office/powerpoint/2010/main" val="19554870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Observations (MNIST)</a:t>
            </a:r>
            <a:endParaRPr lang="en-US" dirty="0"/>
          </a:p>
        </p:txBody>
      </p:sp>
      <p:sp>
        <p:nvSpPr>
          <p:cNvPr id="3" name="Content Placeholder 2"/>
          <p:cNvSpPr>
            <a:spLocks noGrp="1"/>
          </p:cNvSpPr>
          <p:nvPr>
            <p:ph idx="1"/>
          </p:nvPr>
        </p:nvSpPr>
        <p:spPr/>
        <p:txBody>
          <a:bodyPr>
            <a:normAutofit/>
          </a:bodyPr>
          <a:lstStyle/>
          <a:p>
            <a:r>
              <a:rPr lang="en-US" sz="2400" dirty="0" smtClean="0"/>
              <a:t>Setting the branching factor to 5-10 seemed to be the best if both time and accuracy is a concern, as anything less than 5 will result in lower accuracy while taking about the same amount of time to train and test.	</a:t>
            </a:r>
          </a:p>
          <a:p>
            <a:r>
              <a:rPr lang="en-US" sz="2400" dirty="0" smtClean="0"/>
              <a:t>With larger branching factors, the training time varies by quite a bit, ranging from 140.47 seconds to 223.79 seconds, whereas tests ran with a lower branching factor resulted in fairly consistent training times.</a:t>
            </a:r>
            <a:endParaRPr lang="en-US" sz="2400" dirty="0"/>
          </a:p>
        </p:txBody>
      </p:sp>
      <p:graphicFrame>
        <p:nvGraphicFramePr>
          <p:cNvPr id="6" name="Table 5"/>
          <p:cNvGraphicFramePr>
            <a:graphicFrameLocks noGrp="1"/>
          </p:cNvGraphicFramePr>
          <p:nvPr>
            <p:extLst>
              <p:ext uri="{D42A27DB-BD31-4B8C-83A1-F6EECF244321}">
                <p14:modId xmlns:p14="http://schemas.microsoft.com/office/powerpoint/2010/main" val="642659412"/>
              </p:ext>
            </p:extLst>
          </p:nvPr>
        </p:nvGraphicFramePr>
        <p:xfrm>
          <a:off x="4203540" y="4490720"/>
          <a:ext cx="3784920" cy="1821180"/>
        </p:xfrm>
        <a:graphic>
          <a:graphicData uri="http://schemas.openxmlformats.org/drawingml/2006/table">
            <a:tbl>
              <a:tblPr/>
              <a:tblGrid>
                <a:gridCol w="590309"/>
                <a:gridCol w="1215341"/>
                <a:gridCol w="1145894"/>
                <a:gridCol w="833376"/>
              </a:tblGrid>
              <a:tr h="0">
                <a:tc>
                  <a:txBody>
                    <a:bodyPr/>
                    <a:lstStyle/>
                    <a:p>
                      <a:pPr algn="l" fontAlgn="b"/>
                      <a:r>
                        <a:rPr lang="en-US" sz="1200" b="0" i="0" u="none" strike="noStrike">
                          <a:solidFill>
                            <a:srgbClr val="000000"/>
                          </a:solidFill>
                          <a:effectLst/>
                          <a:latin typeface="Calibri" charset="0"/>
                        </a:rPr>
                        <a:t>k</a:t>
                      </a:r>
                    </a:p>
                  </a:txBody>
                  <a:tcPr marL="12700" marR="12700" marT="12700" marB="0" anchor="b">
                    <a:lnL>
                      <a:noFill/>
                    </a:lnL>
                    <a:lnR>
                      <a:noFill/>
                    </a:lnR>
                    <a:lnT>
                      <a:noFill/>
                    </a:lnT>
                    <a:lnB>
                      <a:noFill/>
                    </a:lnB>
                  </a:tcPr>
                </a:tc>
                <a:tc>
                  <a:txBody>
                    <a:bodyPr/>
                    <a:lstStyle/>
                    <a:p>
                      <a:pPr algn="l" fontAlgn="b"/>
                      <a:r>
                        <a:rPr lang="en-US" sz="1200" b="0" i="0" u="none" strike="noStrike" dirty="0">
                          <a:solidFill>
                            <a:srgbClr val="000000"/>
                          </a:solidFill>
                          <a:effectLst/>
                          <a:latin typeface="Calibri" charset="0"/>
                        </a:rPr>
                        <a:t>train </a:t>
                      </a:r>
                      <a:r>
                        <a:rPr lang="en-US" sz="1200" b="0" i="0" u="none" strike="noStrike" dirty="0" smtClean="0">
                          <a:solidFill>
                            <a:srgbClr val="000000"/>
                          </a:solidFill>
                          <a:effectLst/>
                          <a:latin typeface="Calibri" charset="0"/>
                        </a:rPr>
                        <a:t>time (s)</a:t>
                      </a:r>
                      <a:endParaRPr lang="en-US" sz="1200" b="0" i="0" u="none" strike="noStrike" dirty="0">
                        <a:solidFill>
                          <a:srgbClr val="000000"/>
                        </a:solidFill>
                        <a:effectLst/>
                        <a:latin typeface="Calibri" charset="0"/>
                      </a:endParaRPr>
                    </a:p>
                  </a:txBody>
                  <a:tcPr marL="12700" marR="12700" marT="12700" marB="0" anchor="b">
                    <a:lnL>
                      <a:noFill/>
                    </a:lnL>
                    <a:lnR>
                      <a:noFill/>
                    </a:lnR>
                    <a:lnT>
                      <a:noFill/>
                    </a:lnT>
                    <a:lnB>
                      <a:noFill/>
                    </a:lnB>
                  </a:tcPr>
                </a:tc>
                <a:tc>
                  <a:txBody>
                    <a:bodyPr/>
                    <a:lstStyle/>
                    <a:p>
                      <a:pPr algn="l" fontAlgn="b"/>
                      <a:r>
                        <a:rPr lang="en-US" sz="1200" b="0" i="0" u="none" strike="noStrike" dirty="0">
                          <a:solidFill>
                            <a:srgbClr val="000000"/>
                          </a:solidFill>
                          <a:effectLst/>
                          <a:latin typeface="Calibri" charset="0"/>
                        </a:rPr>
                        <a:t>test </a:t>
                      </a:r>
                      <a:r>
                        <a:rPr lang="en-US" sz="1200" b="0" i="0" u="none" strike="noStrike" dirty="0" smtClean="0">
                          <a:solidFill>
                            <a:srgbClr val="000000"/>
                          </a:solidFill>
                          <a:effectLst/>
                          <a:latin typeface="Calibri" charset="0"/>
                        </a:rPr>
                        <a:t>time (s)</a:t>
                      </a:r>
                      <a:endParaRPr lang="en-US" sz="1200" b="0" i="0" u="none" strike="noStrike" dirty="0">
                        <a:solidFill>
                          <a:srgbClr val="000000"/>
                        </a:solidFill>
                        <a:effectLst/>
                        <a:latin typeface="Calibri" charset="0"/>
                      </a:endParaRPr>
                    </a:p>
                  </a:txBody>
                  <a:tcPr marL="12700" marR="12700" marT="12700" marB="0" anchor="b">
                    <a:lnL>
                      <a:noFill/>
                    </a:lnL>
                    <a:lnR>
                      <a:noFill/>
                    </a:lnR>
                    <a:lnT>
                      <a:noFill/>
                    </a:lnT>
                    <a:lnB>
                      <a:noFill/>
                    </a:lnB>
                  </a:tcPr>
                </a:tc>
                <a:tc>
                  <a:txBody>
                    <a:bodyPr/>
                    <a:lstStyle/>
                    <a:p>
                      <a:pPr algn="l" fontAlgn="b"/>
                      <a:r>
                        <a:rPr lang="en-US" sz="1200" b="0" i="0" u="none" strike="noStrike" dirty="0" smtClean="0">
                          <a:solidFill>
                            <a:srgbClr val="000000"/>
                          </a:solidFill>
                          <a:effectLst/>
                          <a:latin typeface="Calibri" charset="0"/>
                        </a:rPr>
                        <a:t>Accuracy (%)</a:t>
                      </a:r>
                      <a:endParaRPr lang="en-US" sz="1200" b="0" i="0" u="none" strike="noStrike" dirty="0">
                        <a:solidFill>
                          <a:srgbClr val="000000"/>
                        </a:solidFill>
                        <a:effectLst/>
                        <a:latin typeface="Calibri" charset="0"/>
                      </a:endParaRPr>
                    </a:p>
                  </a:txBody>
                  <a:tcPr marL="12700" marR="12700" marT="12700" marB="0" anchor="b">
                    <a:lnL>
                      <a:noFill/>
                    </a:lnL>
                    <a:lnR>
                      <a:noFill/>
                    </a:lnR>
                    <a:lnT>
                      <a:noFill/>
                    </a:lnT>
                    <a:lnB>
                      <a:noFill/>
                    </a:lnB>
                  </a:tcPr>
                </a:tc>
              </a:tr>
              <a:tr h="203200">
                <a:tc>
                  <a:txBody>
                    <a:bodyPr/>
                    <a:lstStyle/>
                    <a:p>
                      <a:pPr algn="r" fontAlgn="b"/>
                      <a:r>
                        <a:rPr lang="is-IS" sz="1200" b="0" i="0" u="none" strike="noStrike" dirty="0">
                          <a:solidFill>
                            <a:srgbClr val="000000"/>
                          </a:solidFill>
                          <a:effectLst/>
                          <a:latin typeface="Calibri" charset="0"/>
                        </a:rPr>
                        <a:t>2</a:t>
                      </a:r>
                    </a:p>
                  </a:txBody>
                  <a:tcPr marL="12700" marR="12700" marT="12700" marB="0" anchor="b">
                    <a:lnL>
                      <a:noFill/>
                    </a:lnL>
                    <a:lnR>
                      <a:noFill/>
                    </a:lnR>
                    <a:lnT>
                      <a:noFill/>
                    </a:lnT>
                    <a:lnB>
                      <a:noFill/>
                    </a:lnB>
                  </a:tcPr>
                </a:tc>
                <a:tc>
                  <a:txBody>
                    <a:bodyPr/>
                    <a:lstStyle/>
                    <a:p>
                      <a:pPr algn="r" fontAlgn="b"/>
                      <a:r>
                        <a:rPr lang="nb-NO" sz="1200" b="0" i="0" u="none" strike="noStrike">
                          <a:solidFill>
                            <a:srgbClr val="000000"/>
                          </a:solidFill>
                          <a:effectLst/>
                          <a:latin typeface="Calibri" charset="0"/>
                        </a:rPr>
                        <a:t>75.96443768</a:t>
                      </a:r>
                    </a:p>
                  </a:txBody>
                  <a:tcPr marL="12700" marR="12700" marT="12700" marB="0" anchor="b">
                    <a:lnL>
                      <a:noFill/>
                    </a:lnL>
                    <a:lnR>
                      <a:noFill/>
                    </a:lnR>
                    <a:lnT>
                      <a:noFill/>
                    </a:lnT>
                    <a:lnB>
                      <a:noFill/>
                    </a:lnB>
                  </a:tcPr>
                </a:tc>
                <a:tc>
                  <a:txBody>
                    <a:bodyPr/>
                    <a:lstStyle/>
                    <a:p>
                      <a:pPr algn="r" fontAlgn="b"/>
                      <a:r>
                        <a:rPr lang="is-IS" sz="1200" b="0" i="0" u="none" strike="noStrike" dirty="0">
                          <a:solidFill>
                            <a:srgbClr val="000000"/>
                          </a:solidFill>
                          <a:effectLst/>
                          <a:latin typeface="Calibri" charset="0"/>
                        </a:rPr>
                        <a:t>14.89228232</a:t>
                      </a:r>
                    </a:p>
                  </a:txBody>
                  <a:tcPr marL="12700" marR="12700" marT="12700" marB="0" anchor="b">
                    <a:lnL>
                      <a:noFill/>
                    </a:lnL>
                    <a:lnR>
                      <a:noFill/>
                    </a:lnR>
                    <a:lnT>
                      <a:noFill/>
                    </a:lnT>
                    <a:lnB>
                      <a:noFill/>
                    </a:lnB>
                  </a:tcPr>
                </a:tc>
                <a:tc>
                  <a:txBody>
                    <a:bodyPr/>
                    <a:lstStyle/>
                    <a:p>
                      <a:pPr algn="r" fontAlgn="b"/>
                      <a:r>
                        <a:rPr lang="is-IS" sz="1200" b="0" i="0" u="none" strike="noStrike" dirty="0">
                          <a:solidFill>
                            <a:srgbClr val="000000"/>
                          </a:solidFill>
                          <a:effectLst/>
                          <a:latin typeface="Calibri" charset="0"/>
                        </a:rPr>
                        <a:t>79.248</a:t>
                      </a:r>
                    </a:p>
                  </a:txBody>
                  <a:tcPr marL="12700" marR="12700" marT="12700" marB="0" anchor="b">
                    <a:lnL>
                      <a:noFill/>
                    </a:lnL>
                    <a:lnR>
                      <a:noFill/>
                    </a:lnR>
                    <a:lnT>
                      <a:noFill/>
                    </a:lnT>
                    <a:lnB>
                      <a:noFill/>
                    </a:lnB>
                  </a:tcPr>
                </a:tc>
              </a:tr>
              <a:tr h="203200">
                <a:tc>
                  <a:txBody>
                    <a:bodyPr/>
                    <a:lstStyle/>
                    <a:p>
                      <a:pPr algn="r" fontAlgn="b"/>
                      <a:r>
                        <a:rPr lang="en-US" sz="1200" b="0" i="0" u="none" strike="noStrike">
                          <a:solidFill>
                            <a:srgbClr val="000000"/>
                          </a:solidFill>
                          <a:effectLst/>
                          <a:latin typeface="Calibri" charset="0"/>
                        </a:rPr>
                        <a:t>3</a:t>
                      </a:r>
                    </a:p>
                  </a:txBody>
                  <a:tcPr marL="12700" marR="12700" marT="12700" marB="0" anchor="b">
                    <a:lnL>
                      <a:noFill/>
                    </a:lnL>
                    <a:lnR>
                      <a:noFill/>
                    </a:lnR>
                    <a:lnT>
                      <a:noFill/>
                    </a:lnT>
                    <a:lnB>
                      <a:noFill/>
                    </a:lnB>
                  </a:tcPr>
                </a:tc>
                <a:tc>
                  <a:txBody>
                    <a:bodyPr/>
                    <a:lstStyle/>
                    <a:p>
                      <a:pPr algn="r" fontAlgn="b"/>
                      <a:r>
                        <a:rPr lang="hr-HR" sz="1200" b="0" i="0" u="none" strike="noStrike">
                          <a:solidFill>
                            <a:srgbClr val="000000"/>
                          </a:solidFill>
                          <a:effectLst/>
                          <a:latin typeface="Calibri" charset="0"/>
                        </a:rPr>
                        <a:t>76.26015964</a:t>
                      </a:r>
                    </a:p>
                  </a:txBody>
                  <a:tcPr marL="12700" marR="12700" marT="12700" marB="0" anchor="b">
                    <a:lnL>
                      <a:noFill/>
                    </a:lnL>
                    <a:lnR>
                      <a:noFill/>
                    </a:lnR>
                    <a:lnT>
                      <a:noFill/>
                    </a:lnT>
                    <a:lnB>
                      <a:noFill/>
                    </a:lnB>
                  </a:tcPr>
                </a:tc>
                <a:tc>
                  <a:txBody>
                    <a:bodyPr/>
                    <a:lstStyle/>
                    <a:p>
                      <a:pPr algn="r" fontAlgn="b"/>
                      <a:r>
                        <a:rPr lang="is-IS" sz="1200" b="0" i="0" u="none" strike="noStrike">
                          <a:solidFill>
                            <a:srgbClr val="000000"/>
                          </a:solidFill>
                          <a:effectLst/>
                          <a:latin typeface="Calibri" charset="0"/>
                        </a:rPr>
                        <a:t>14.11042054</a:t>
                      </a:r>
                    </a:p>
                  </a:txBody>
                  <a:tcPr marL="12700" marR="12700" marT="12700" marB="0" anchor="b">
                    <a:lnL>
                      <a:noFill/>
                    </a:lnL>
                    <a:lnR>
                      <a:noFill/>
                    </a:lnR>
                    <a:lnT>
                      <a:noFill/>
                    </a:lnT>
                    <a:lnB>
                      <a:noFill/>
                    </a:lnB>
                  </a:tcPr>
                </a:tc>
                <a:tc>
                  <a:txBody>
                    <a:bodyPr/>
                    <a:lstStyle/>
                    <a:p>
                      <a:pPr algn="r" fontAlgn="b"/>
                      <a:r>
                        <a:rPr lang="hr-HR" sz="1200" b="0" i="0" u="none" strike="noStrike" dirty="0">
                          <a:solidFill>
                            <a:srgbClr val="000000"/>
                          </a:solidFill>
                          <a:effectLst/>
                          <a:latin typeface="Calibri" charset="0"/>
                        </a:rPr>
                        <a:t>82.253</a:t>
                      </a:r>
                    </a:p>
                  </a:txBody>
                  <a:tcPr marL="12700" marR="12700" marT="12700" marB="0" anchor="b">
                    <a:lnL>
                      <a:noFill/>
                    </a:lnL>
                    <a:lnR>
                      <a:noFill/>
                    </a:lnR>
                    <a:lnT>
                      <a:noFill/>
                    </a:lnT>
                    <a:lnB>
                      <a:noFill/>
                    </a:lnB>
                  </a:tcPr>
                </a:tc>
              </a:tr>
              <a:tr h="203200">
                <a:tc>
                  <a:txBody>
                    <a:bodyPr/>
                    <a:lstStyle/>
                    <a:p>
                      <a:pPr algn="r" fontAlgn="b"/>
                      <a:r>
                        <a:rPr lang="en-US" sz="1200" b="0" i="0" u="none" strike="noStrike">
                          <a:solidFill>
                            <a:srgbClr val="000000"/>
                          </a:solidFill>
                          <a:effectLst/>
                          <a:latin typeface="Calibri" charset="0"/>
                        </a:rPr>
                        <a:t>5</a:t>
                      </a:r>
                    </a:p>
                  </a:txBody>
                  <a:tcPr marL="12700" marR="12700" marT="12700" marB="0" anchor="b">
                    <a:lnL>
                      <a:noFill/>
                    </a:lnL>
                    <a:lnR>
                      <a:noFill/>
                    </a:lnR>
                    <a:lnT>
                      <a:noFill/>
                    </a:lnT>
                    <a:lnB>
                      <a:noFill/>
                    </a:lnB>
                  </a:tcPr>
                </a:tc>
                <a:tc>
                  <a:txBody>
                    <a:bodyPr/>
                    <a:lstStyle/>
                    <a:p>
                      <a:pPr algn="r" fontAlgn="b"/>
                      <a:r>
                        <a:rPr lang="hr-HR" sz="1200" b="0" i="0" u="none" strike="noStrike">
                          <a:solidFill>
                            <a:srgbClr val="000000"/>
                          </a:solidFill>
                          <a:effectLst/>
                          <a:latin typeface="Calibri" charset="0"/>
                        </a:rPr>
                        <a:t>72.54322867</a:t>
                      </a:r>
                    </a:p>
                  </a:txBody>
                  <a:tcPr marL="12700" marR="12700" marT="12700" marB="0" anchor="b">
                    <a:lnL>
                      <a:noFill/>
                    </a:lnL>
                    <a:lnR>
                      <a:noFill/>
                    </a:lnR>
                    <a:lnT>
                      <a:noFill/>
                    </a:lnT>
                    <a:lnB>
                      <a:noFill/>
                    </a:lnB>
                  </a:tcPr>
                </a:tc>
                <a:tc>
                  <a:txBody>
                    <a:bodyPr/>
                    <a:lstStyle/>
                    <a:p>
                      <a:pPr algn="r" fontAlgn="b"/>
                      <a:r>
                        <a:rPr lang="is-IS" sz="1200" b="0" i="0" u="none" strike="noStrike" dirty="0">
                          <a:solidFill>
                            <a:srgbClr val="000000"/>
                          </a:solidFill>
                          <a:effectLst/>
                          <a:latin typeface="Calibri" charset="0"/>
                        </a:rPr>
                        <a:t>14.19308667</a:t>
                      </a:r>
                    </a:p>
                  </a:txBody>
                  <a:tcPr marL="12700" marR="12700" marT="12700" marB="0" anchor="b">
                    <a:lnL>
                      <a:noFill/>
                    </a:lnL>
                    <a:lnR>
                      <a:noFill/>
                    </a:lnR>
                    <a:lnT>
                      <a:noFill/>
                    </a:lnT>
                    <a:lnB>
                      <a:noFill/>
                    </a:lnB>
                  </a:tcPr>
                </a:tc>
                <a:tc>
                  <a:txBody>
                    <a:bodyPr/>
                    <a:lstStyle/>
                    <a:p>
                      <a:pPr algn="r" fontAlgn="b"/>
                      <a:r>
                        <a:rPr lang="hr-HR" sz="1200" b="0" i="0" u="none" strike="noStrike">
                          <a:solidFill>
                            <a:srgbClr val="000000"/>
                          </a:solidFill>
                          <a:effectLst/>
                          <a:latin typeface="Calibri" charset="0"/>
                        </a:rPr>
                        <a:t>84.988</a:t>
                      </a:r>
                    </a:p>
                  </a:txBody>
                  <a:tcPr marL="12700" marR="12700" marT="12700" marB="0" anchor="b">
                    <a:lnL>
                      <a:noFill/>
                    </a:lnL>
                    <a:lnR>
                      <a:noFill/>
                    </a:lnR>
                    <a:lnT>
                      <a:noFill/>
                    </a:lnT>
                    <a:lnB>
                      <a:noFill/>
                    </a:lnB>
                  </a:tcPr>
                </a:tc>
              </a:tr>
              <a:tr h="203200">
                <a:tc>
                  <a:txBody>
                    <a:bodyPr/>
                    <a:lstStyle/>
                    <a:p>
                      <a:pPr algn="r" fontAlgn="b"/>
                      <a:r>
                        <a:rPr lang="en-US" sz="1200" b="0" i="0" u="none" strike="noStrike">
                          <a:solidFill>
                            <a:srgbClr val="000000"/>
                          </a:solidFill>
                          <a:effectLst/>
                          <a:latin typeface="Calibri" charset="0"/>
                        </a:rPr>
                        <a:t>10</a:t>
                      </a:r>
                    </a:p>
                  </a:txBody>
                  <a:tcPr marL="12700" marR="12700" marT="12700" marB="0" anchor="b">
                    <a:lnL>
                      <a:noFill/>
                    </a:lnL>
                    <a:lnR>
                      <a:noFill/>
                    </a:lnR>
                    <a:lnT>
                      <a:noFill/>
                    </a:lnT>
                    <a:lnB>
                      <a:noFill/>
                    </a:lnB>
                  </a:tcPr>
                </a:tc>
                <a:tc>
                  <a:txBody>
                    <a:bodyPr/>
                    <a:lstStyle/>
                    <a:p>
                      <a:pPr algn="r" fontAlgn="b"/>
                      <a:r>
                        <a:rPr lang="is-IS" sz="1200" b="0" i="0" u="none" strike="noStrike">
                          <a:solidFill>
                            <a:srgbClr val="000000"/>
                          </a:solidFill>
                          <a:effectLst/>
                          <a:latin typeface="Calibri" charset="0"/>
                        </a:rPr>
                        <a:t>93.82171679</a:t>
                      </a:r>
                    </a:p>
                  </a:txBody>
                  <a:tcPr marL="12700" marR="12700" marT="12700" marB="0" anchor="b">
                    <a:lnL>
                      <a:noFill/>
                    </a:lnL>
                    <a:lnR>
                      <a:noFill/>
                    </a:lnR>
                    <a:lnT>
                      <a:noFill/>
                    </a:lnT>
                    <a:lnB>
                      <a:noFill/>
                    </a:lnB>
                  </a:tcPr>
                </a:tc>
                <a:tc>
                  <a:txBody>
                    <a:bodyPr/>
                    <a:lstStyle/>
                    <a:p>
                      <a:pPr algn="r" fontAlgn="b"/>
                      <a:r>
                        <a:rPr lang="is-IS" sz="1200" b="0" i="0" u="none" strike="noStrike">
                          <a:solidFill>
                            <a:srgbClr val="000000"/>
                          </a:solidFill>
                          <a:effectLst/>
                          <a:latin typeface="Calibri" charset="0"/>
                        </a:rPr>
                        <a:t>18.15971713</a:t>
                      </a:r>
                    </a:p>
                  </a:txBody>
                  <a:tcPr marL="12700" marR="12700" marT="12700" marB="0" anchor="b">
                    <a:lnL>
                      <a:noFill/>
                    </a:lnL>
                    <a:lnR>
                      <a:noFill/>
                    </a:lnR>
                    <a:lnT>
                      <a:noFill/>
                    </a:lnT>
                    <a:lnB>
                      <a:noFill/>
                    </a:lnB>
                  </a:tcPr>
                </a:tc>
                <a:tc>
                  <a:txBody>
                    <a:bodyPr/>
                    <a:lstStyle/>
                    <a:p>
                      <a:pPr algn="r" fontAlgn="b"/>
                      <a:r>
                        <a:rPr lang="fi-FI" sz="1200" b="0" i="0" u="none" strike="noStrike">
                          <a:solidFill>
                            <a:srgbClr val="000000"/>
                          </a:solidFill>
                          <a:effectLst/>
                          <a:latin typeface="Calibri" charset="0"/>
                        </a:rPr>
                        <a:t>87.397</a:t>
                      </a:r>
                    </a:p>
                  </a:txBody>
                  <a:tcPr marL="12700" marR="12700" marT="12700" marB="0" anchor="b">
                    <a:lnL>
                      <a:noFill/>
                    </a:lnL>
                    <a:lnR>
                      <a:noFill/>
                    </a:lnR>
                    <a:lnT>
                      <a:noFill/>
                    </a:lnT>
                    <a:lnB>
                      <a:noFill/>
                    </a:lnB>
                  </a:tcPr>
                </a:tc>
              </a:tr>
              <a:tr h="203200">
                <a:tc>
                  <a:txBody>
                    <a:bodyPr/>
                    <a:lstStyle/>
                    <a:p>
                      <a:pPr algn="r" fontAlgn="b"/>
                      <a:r>
                        <a:rPr lang="is-IS" sz="1200" b="0" i="0" u="none" strike="noStrike">
                          <a:solidFill>
                            <a:srgbClr val="000000"/>
                          </a:solidFill>
                          <a:effectLst/>
                          <a:latin typeface="Calibri" charset="0"/>
                        </a:rPr>
                        <a:t>20</a:t>
                      </a:r>
                    </a:p>
                  </a:txBody>
                  <a:tcPr marL="12700" marR="12700" marT="12700" marB="0" anchor="b">
                    <a:lnL>
                      <a:noFill/>
                    </a:lnL>
                    <a:lnR>
                      <a:noFill/>
                    </a:lnR>
                    <a:lnT>
                      <a:noFill/>
                    </a:lnT>
                    <a:lnB>
                      <a:noFill/>
                    </a:lnB>
                  </a:tcPr>
                </a:tc>
                <a:tc>
                  <a:txBody>
                    <a:bodyPr/>
                    <a:lstStyle/>
                    <a:p>
                      <a:pPr algn="r" fontAlgn="b"/>
                      <a:r>
                        <a:rPr lang="hr-HR" sz="1200" b="0" i="0" u="none" strike="noStrike">
                          <a:solidFill>
                            <a:srgbClr val="000000"/>
                          </a:solidFill>
                          <a:effectLst/>
                          <a:latin typeface="Calibri" charset="0"/>
                        </a:rPr>
                        <a:t>128.2968537</a:t>
                      </a:r>
                    </a:p>
                  </a:txBody>
                  <a:tcPr marL="12700" marR="12700" marT="12700" marB="0" anchor="b">
                    <a:lnL>
                      <a:noFill/>
                    </a:lnL>
                    <a:lnR>
                      <a:noFill/>
                    </a:lnR>
                    <a:lnT>
                      <a:noFill/>
                    </a:lnT>
                    <a:lnB>
                      <a:noFill/>
                    </a:lnB>
                  </a:tcPr>
                </a:tc>
                <a:tc>
                  <a:txBody>
                    <a:bodyPr/>
                    <a:lstStyle/>
                    <a:p>
                      <a:pPr algn="r" fontAlgn="b"/>
                      <a:r>
                        <a:rPr lang="fi-FI" sz="1200" b="0" i="0" u="none" strike="noStrike">
                          <a:solidFill>
                            <a:srgbClr val="000000"/>
                          </a:solidFill>
                          <a:effectLst/>
                          <a:latin typeface="Calibri" charset="0"/>
                        </a:rPr>
                        <a:t>25.59608793</a:t>
                      </a:r>
                    </a:p>
                  </a:txBody>
                  <a:tcPr marL="12700" marR="12700" marT="12700" marB="0" anchor="b">
                    <a:lnL>
                      <a:noFill/>
                    </a:lnL>
                    <a:lnR>
                      <a:noFill/>
                    </a:lnR>
                    <a:lnT>
                      <a:noFill/>
                    </a:lnT>
                    <a:lnB>
                      <a:noFill/>
                    </a:lnB>
                  </a:tcPr>
                </a:tc>
                <a:tc>
                  <a:txBody>
                    <a:bodyPr/>
                    <a:lstStyle/>
                    <a:p>
                      <a:pPr algn="r" fontAlgn="b"/>
                      <a:r>
                        <a:rPr lang="hr-HR" sz="1200" b="0" i="0" u="none" strike="noStrike">
                          <a:solidFill>
                            <a:srgbClr val="000000"/>
                          </a:solidFill>
                          <a:effectLst/>
                          <a:latin typeface="Calibri" charset="0"/>
                        </a:rPr>
                        <a:t>88.211</a:t>
                      </a:r>
                    </a:p>
                  </a:txBody>
                  <a:tcPr marL="12700" marR="12700" marT="12700" marB="0" anchor="b">
                    <a:lnL>
                      <a:noFill/>
                    </a:lnL>
                    <a:lnR>
                      <a:noFill/>
                    </a:lnR>
                    <a:lnT>
                      <a:noFill/>
                    </a:lnT>
                    <a:lnB>
                      <a:noFill/>
                    </a:lnB>
                  </a:tcPr>
                </a:tc>
              </a:tr>
              <a:tr h="203200">
                <a:tc>
                  <a:txBody>
                    <a:bodyPr/>
                    <a:lstStyle/>
                    <a:p>
                      <a:pPr algn="r" fontAlgn="b"/>
                      <a:r>
                        <a:rPr lang="en-US" sz="1200" b="0" i="0" u="none" strike="noStrike">
                          <a:solidFill>
                            <a:srgbClr val="000000"/>
                          </a:solidFill>
                          <a:effectLst/>
                          <a:latin typeface="Calibri" charset="0"/>
                        </a:rPr>
                        <a:t>50</a:t>
                      </a:r>
                    </a:p>
                  </a:txBody>
                  <a:tcPr marL="12700" marR="12700" marT="12700" marB="0" anchor="b">
                    <a:lnL>
                      <a:noFill/>
                    </a:lnL>
                    <a:lnR>
                      <a:noFill/>
                    </a:lnR>
                    <a:lnT>
                      <a:noFill/>
                    </a:lnT>
                    <a:lnB>
                      <a:noFill/>
                    </a:lnB>
                  </a:tcPr>
                </a:tc>
                <a:tc>
                  <a:txBody>
                    <a:bodyPr/>
                    <a:lstStyle/>
                    <a:p>
                      <a:pPr algn="r" fontAlgn="b"/>
                      <a:r>
                        <a:rPr lang="is-IS" sz="1200" b="0" i="0" u="none" strike="noStrike">
                          <a:solidFill>
                            <a:srgbClr val="000000"/>
                          </a:solidFill>
                          <a:effectLst/>
                          <a:latin typeface="Calibri" charset="0"/>
                        </a:rPr>
                        <a:t>165.1073234</a:t>
                      </a:r>
                    </a:p>
                  </a:txBody>
                  <a:tcPr marL="12700" marR="12700" marT="12700" marB="0" anchor="b">
                    <a:lnL>
                      <a:noFill/>
                    </a:lnL>
                    <a:lnR>
                      <a:noFill/>
                    </a:lnR>
                    <a:lnT>
                      <a:noFill/>
                    </a:lnT>
                    <a:lnB>
                      <a:noFill/>
                    </a:lnB>
                  </a:tcPr>
                </a:tc>
                <a:tc>
                  <a:txBody>
                    <a:bodyPr/>
                    <a:lstStyle/>
                    <a:p>
                      <a:pPr algn="r" fontAlgn="b"/>
                      <a:r>
                        <a:rPr lang="hr-HR" sz="1200" b="0" i="0" u="none" strike="noStrike">
                          <a:solidFill>
                            <a:srgbClr val="000000"/>
                          </a:solidFill>
                          <a:effectLst/>
                          <a:latin typeface="Calibri" charset="0"/>
                        </a:rPr>
                        <a:t>34.94613609</a:t>
                      </a:r>
                    </a:p>
                  </a:txBody>
                  <a:tcPr marL="12700" marR="12700" marT="12700" marB="0" anchor="b">
                    <a:lnL>
                      <a:noFill/>
                    </a:lnL>
                    <a:lnR>
                      <a:noFill/>
                    </a:lnR>
                    <a:lnT>
                      <a:noFill/>
                    </a:lnT>
                    <a:lnB>
                      <a:noFill/>
                    </a:lnB>
                  </a:tcPr>
                </a:tc>
                <a:tc>
                  <a:txBody>
                    <a:bodyPr/>
                    <a:lstStyle/>
                    <a:p>
                      <a:pPr algn="r" fontAlgn="b"/>
                      <a:r>
                        <a:rPr lang="hr-HR" sz="1200" b="0" i="0" u="none" strike="noStrike">
                          <a:solidFill>
                            <a:srgbClr val="000000"/>
                          </a:solidFill>
                          <a:effectLst/>
                          <a:latin typeface="Calibri" charset="0"/>
                        </a:rPr>
                        <a:t>88.036</a:t>
                      </a:r>
                    </a:p>
                  </a:txBody>
                  <a:tcPr marL="12700" marR="12700" marT="12700" marB="0" anchor="b">
                    <a:lnL>
                      <a:noFill/>
                    </a:lnL>
                    <a:lnR>
                      <a:noFill/>
                    </a:lnR>
                    <a:lnT>
                      <a:noFill/>
                    </a:lnT>
                    <a:lnB>
                      <a:noFill/>
                    </a:lnB>
                  </a:tcPr>
                </a:tc>
              </a:tr>
              <a:tr h="203200">
                <a:tc>
                  <a:txBody>
                    <a:bodyPr/>
                    <a:lstStyle/>
                    <a:p>
                      <a:pPr algn="r" fontAlgn="b"/>
                      <a:r>
                        <a:rPr lang="is-IS" sz="1200" b="0" i="0" u="none" strike="noStrike">
                          <a:solidFill>
                            <a:srgbClr val="000000"/>
                          </a:solidFill>
                          <a:effectLst/>
                          <a:latin typeface="Calibri" charset="0"/>
                        </a:rPr>
                        <a:t>100</a:t>
                      </a:r>
                    </a:p>
                  </a:txBody>
                  <a:tcPr marL="12700" marR="12700" marT="12700" marB="0" anchor="b">
                    <a:lnL>
                      <a:noFill/>
                    </a:lnL>
                    <a:lnR>
                      <a:noFill/>
                    </a:lnR>
                    <a:lnT>
                      <a:noFill/>
                    </a:lnT>
                    <a:lnB>
                      <a:noFill/>
                    </a:lnB>
                  </a:tcPr>
                </a:tc>
                <a:tc>
                  <a:txBody>
                    <a:bodyPr/>
                    <a:lstStyle/>
                    <a:p>
                      <a:pPr algn="r" fontAlgn="b"/>
                      <a:r>
                        <a:rPr lang="is-IS" sz="1200" b="0" i="0" u="none" strike="noStrike">
                          <a:solidFill>
                            <a:srgbClr val="000000"/>
                          </a:solidFill>
                          <a:effectLst/>
                          <a:latin typeface="Calibri" charset="0"/>
                        </a:rPr>
                        <a:t>164.9357249</a:t>
                      </a:r>
                    </a:p>
                  </a:txBody>
                  <a:tcPr marL="12700" marR="12700" marT="12700" marB="0" anchor="b">
                    <a:lnL>
                      <a:noFill/>
                    </a:lnL>
                    <a:lnR>
                      <a:noFill/>
                    </a:lnR>
                    <a:lnT>
                      <a:noFill/>
                    </a:lnT>
                    <a:lnB>
                      <a:noFill/>
                    </a:lnB>
                  </a:tcPr>
                </a:tc>
                <a:tc>
                  <a:txBody>
                    <a:bodyPr/>
                    <a:lstStyle/>
                    <a:p>
                      <a:pPr algn="r" fontAlgn="b"/>
                      <a:r>
                        <a:rPr lang="is-IS" sz="1200" b="0" i="0" u="none" strike="noStrike">
                          <a:solidFill>
                            <a:srgbClr val="000000"/>
                          </a:solidFill>
                          <a:effectLst/>
                          <a:latin typeface="Calibri" charset="0"/>
                        </a:rPr>
                        <a:t>35.71075509</a:t>
                      </a:r>
                    </a:p>
                  </a:txBody>
                  <a:tcPr marL="12700" marR="12700" marT="12700" marB="0" anchor="b">
                    <a:lnL>
                      <a:noFill/>
                    </a:lnL>
                    <a:lnR>
                      <a:noFill/>
                    </a:lnR>
                    <a:lnT>
                      <a:noFill/>
                    </a:lnT>
                    <a:lnB>
                      <a:noFill/>
                    </a:lnB>
                  </a:tcPr>
                </a:tc>
                <a:tc>
                  <a:txBody>
                    <a:bodyPr/>
                    <a:lstStyle/>
                    <a:p>
                      <a:pPr algn="r" fontAlgn="b"/>
                      <a:r>
                        <a:rPr lang="fi-FI" sz="1200" b="0" i="0" u="none" strike="noStrike">
                          <a:solidFill>
                            <a:srgbClr val="000000"/>
                          </a:solidFill>
                          <a:effectLst/>
                          <a:latin typeface="Calibri" charset="0"/>
                        </a:rPr>
                        <a:t>87.952</a:t>
                      </a:r>
                    </a:p>
                  </a:txBody>
                  <a:tcPr marL="12700" marR="12700" marT="12700" marB="0" anchor="b">
                    <a:lnL>
                      <a:noFill/>
                    </a:lnL>
                    <a:lnR>
                      <a:noFill/>
                    </a:lnR>
                    <a:lnT>
                      <a:noFill/>
                    </a:lnT>
                    <a:lnB>
                      <a:noFill/>
                    </a:lnB>
                  </a:tcPr>
                </a:tc>
              </a:tr>
              <a:tr h="203200">
                <a:tc>
                  <a:txBody>
                    <a:bodyPr/>
                    <a:lstStyle/>
                    <a:p>
                      <a:pPr algn="l" fontAlgn="b"/>
                      <a:r>
                        <a:rPr lang="en-US" sz="1200" b="0" i="0" u="none" strike="noStrike" dirty="0">
                          <a:solidFill>
                            <a:srgbClr val="000000"/>
                          </a:solidFill>
                          <a:effectLst/>
                          <a:latin typeface="Calibri" charset="0"/>
                        </a:rPr>
                        <a:t>infinity</a:t>
                      </a:r>
                    </a:p>
                  </a:txBody>
                  <a:tcPr marL="12700" marR="12700" marT="12700" marB="0" anchor="b">
                    <a:lnL>
                      <a:noFill/>
                    </a:lnL>
                    <a:lnR>
                      <a:noFill/>
                    </a:lnR>
                    <a:lnT>
                      <a:noFill/>
                    </a:lnT>
                    <a:lnB>
                      <a:noFill/>
                    </a:lnB>
                  </a:tcPr>
                </a:tc>
                <a:tc>
                  <a:txBody>
                    <a:bodyPr/>
                    <a:lstStyle/>
                    <a:p>
                      <a:pPr algn="r" fontAlgn="b"/>
                      <a:r>
                        <a:rPr lang="is-IS" sz="1200" b="0" i="0" u="none" strike="noStrike">
                          <a:solidFill>
                            <a:srgbClr val="000000"/>
                          </a:solidFill>
                          <a:effectLst/>
                          <a:latin typeface="Calibri" charset="0"/>
                        </a:rPr>
                        <a:t>167.4871073</a:t>
                      </a:r>
                    </a:p>
                  </a:txBody>
                  <a:tcPr marL="12700" marR="12700" marT="12700" marB="0" anchor="b">
                    <a:lnL>
                      <a:noFill/>
                    </a:lnL>
                    <a:lnR>
                      <a:noFill/>
                    </a:lnR>
                    <a:lnT>
                      <a:noFill/>
                    </a:lnT>
                    <a:lnB>
                      <a:noFill/>
                    </a:lnB>
                  </a:tcPr>
                </a:tc>
                <a:tc>
                  <a:txBody>
                    <a:bodyPr/>
                    <a:lstStyle/>
                    <a:p>
                      <a:pPr algn="r" fontAlgn="b"/>
                      <a:r>
                        <a:rPr lang="fi-FI" sz="1200" b="0" i="0" u="none" strike="noStrike">
                          <a:solidFill>
                            <a:srgbClr val="000000"/>
                          </a:solidFill>
                          <a:effectLst/>
                          <a:latin typeface="Calibri" charset="0"/>
                        </a:rPr>
                        <a:t>36.10234139</a:t>
                      </a:r>
                    </a:p>
                  </a:txBody>
                  <a:tcPr marL="12700" marR="12700" marT="12700" marB="0" anchor="b">
                    <a:lnL>
                      <a:noFill/>
                    </a:lnL>
                    <a:lnR>
                      <a:noFill/>
                    </a:lnR>
                    <a:lnT>
                      <a:noFill/>
                    </a:lnT>
                    <a:lnB>
                      <a:noFill/>
                    </a:lnB>
                  </a:tcPr>
                </a:tc>
                <a:tc>
                  <a:txBody>
                    <a:bodyPr/>
                    <a:lstStyle/>
                    <a:p>
                      <a:pPr algn="r" fontAlgn="b"/>
                      <a:r>
                        <a:rPr lang="fi-FI" sz="1200" b="0" i="0" u="none" strike="noStrike" dirty="0">
                          <a:solidFill>
                            <a:srgbClr val="000000"/>
                          </a:solidFill>
                          <a:effectLst/>
                          <a:latin typeface="Calibri" charset="0"/>
                        </a:rPr>
                        <a:t>87.952</a:t>
                      </a:r>
                    </a:p>
                  </a:txBody>
                  <a:tcPr marL="12700" marR="12700" marT="12700" marB="0" anchor="b">
                    <a:lnL>
                      <a:noFill/>
                    </a:lnL>
                    <a:lnR>
                      <a:noFill/>
                    </a:lnR>
                    <a:lnT>
                      <a:noFill/>
                    </a:lnT>
                    <a:lnB>
                      <a:noFill/>
                    </a:lnB>
                  </a:tcPr>
                </a:tc>
              </a:tr>
            </a:tbl>
          </a:graphicData>
        </a:graphic>
      </p:graphicFrame>
    </p:spTree>
    <p:extLst>
      <p:ext uri="{BB962C8B-B14F-4D97-AF65-F5344CB8AC3E}">
        <p14:creationId xmlns:p14="http://schemas.microsoft.com/office/powerpoint/2010/main" val="6113522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Observations (MNIST)</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13683" y="1690688"/>
            <a:ext cx="8564633" cy="4351338"/>
          </a:xfrm>
        </p:spPr>
      </p:pic>
    </p:spTree>
    <p:extLst>
      <p:ext uri="{BB962C8B-B14F-4D97-AF65-F5344CB8AC3E}">
        <p14:creationId xmlns:p14="http://schemas.microsoft.com/office/powerpoint/2010/main" val="8928574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Observations (MNIST)</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1778" y="1690688"/>
            <a:ext cx="7728443" cy="4333194"/>
          </a:xfrm>
          <a:prstGeom prst="rect">
            <a:avLst/>
          </a:prstGeom>
        </p:spPr>
      </p:pic>
    </p:spTree>
    <p:extLst>
      <p:ext uri="{BB962C8B-B14F-4D97-AF65-F5344CB8AC3E}">
        <p14:creationId xmlns:p14="http://schemas.microsoft.com/office/powerpoint/2010/main" val="1793801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Observations (CIFAR10)</a:t>
            </a:r>
            <a:endParaRPr lang="en-US" dirty="0"/>
          </a:p>
        </p:txBody>
      </p:sp>
      <p:sp>
        <p:nvSpPr>
          <p:cNvPr id="3" name="Content Placeholder 2"/>
          <p:cNvSpPr>
            <a:spLocks noGrp="1"/>
          </p:cNvSpPr>
          <p:nvPr>
            <p:ph idx="1"/>
          </p:nvPr>
        </p:nvSpPr>
        <p:spPr/>
        <p:txBody>
          <a:bodyPr/>
          <a:lstStyle/>
          <a:p>
            <a:r>
              <a:rPr lang="en-US" dirty="0" smtClean="0"/>
              <a:t>We saw similar results with the CIFAR10 dataset, although accuracy was never above 27.3% on average.</a:t>
            </a:r>
            <a:endParaRPr lang="en-US" dirty="0"/>
          </a:p>
        </p:txBody>
      </p:sp>
    </p:spTree>
    <p:extLst>
      <p:ext uri="{BB962C8B-B14F-4D97-AF65-F5344CB8AC3E}">
        <p14:creationId xmlns:p14="http://schemas.microsoft.com/office/powerpoint/2010/main" val="16067225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Observations (CIFAR10)</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01240" y="1690688"/>
            <a:ext cx="7589520" cy="4559808"/>
          </a:xfrm>
          <a:prstGeom prst="rect">
            <a:avLst/>
          </a:prstGeom>
        </p:spPr>
      </p:pic>
    </p:spTree>
    <p:extLst>
      <p:ext uri="{BB962C8B-B14F-4D97-AF65-F5344CB8AC3E}">
        <p14:creationId xmlns:p14="http://schemas.microsoft.com/office/powerpoint/2010/main" val="2715549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Observations (CIFAR10)</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08050" y="1690688"/>
            <a:ext cx="7575900" cy="4552113"/>
          </a:xfrm>
          <a:prstGeom prst="rect">
            <a:avLst/>
          </a:prstGeom>
        </p:spPr>
      </p:pic>
    </p:spTree>
    <p:extLst>
      <p:ext uri="{BB962C8B-B14F-4D97-AF65-F5344CB8AC3E}">
        <p14:creationId xmlns:p14="http://schemas.microsoft.com/office/powerpoint/2010/main" val="17265533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1136</TotalTime>
  <Words>372</Words>
  <Application>Microsoft Macintosh PowerPoint</Application>
  <PresentationFormat>Widescreen</PresentationFormat>
  <Paragraphs>55</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Calibri</vt:lpstr>
      <vt:lpstr>Calibri Light</vt:lpstr>
      <vt:lpstr>Arial</vt:lpstr>
      <vt:lpstr>Office Theme</vt:lpstr>
      <vt:lpstr>Boundary Trees</vt:lpstr>
      <vt:lpstr>How?</vt:lpstr>
      <vt:lpstr>Observations (MNIST)</vt:lpstr>
      <vt:lpstr>Observations (MNIST)</vt:lpstr>
      <vt:lpstr>Observations (MNIST)</vt:lpstr>
      <vt:lpstr>Observations (MNIST)</vt:lpstr>
      <vt:lpstr>Observations (CIFAR10)</vt:lpstr>
      <vt:lpstr>Observations (CIFAR10)</vt:lpstr>
      <vt:lpstr>Observations (CIFAR10)</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Boundary Trees</dc:title>
  <dc:creator>David Chu</dc:creator>
  <cp:lastModifiedBy>David Chu</cp:lastModifiedBy>
  <cp:revision>7</cp:revision>
  <dcterms:created xsi:type="dcterms:W3CDTF">2017-08-04T23:02:05Z</dcterms:created>
  <dcterms:modified xsi:type="dcterms:W3CDTF">2017-08-05T17:58:43Z</dcterms:modified>
</cp:coreProperties>
</file>