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61" r:id="rId6"/>
    <p:sldId id="262" r:id="rId7"/>
    <p:sldId id="258"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65552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57968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41829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22942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B00C5-B3C5-8B4B-828D-C2B77BD8183B}" type="datetimeFigureOut">
              <a:rPr lang="en-US" smtClean="0"/>
              <a:t>8/5/17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57614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0229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3B00C5-B3C5-8B4B-828D-C2B77BD8183B}" type="datetimeFigureOut">
              <a:rPr lang="en-US" smtClean="0"/>
              <a:t>8/5/17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28952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3B00C5-B3C5-8B4B-828D-C2B77BD8183B}" type="datetimeFigureOut">
              <a:rPr lang="en-US" smtClean="0"/>
              <a:t>8/5/17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57703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B00C5-B3C5-8B4B-828D-C2B77BD8183B}" type="datetimeFigureOut">
              <a:rPr lang="en-US" smtClean="0"/>
              <a:t>8/5/17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21025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14733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B00C5-B3C5-8B4B-828D-C2B77BD8183B}" type="datetimeFigureOut">
              <a:rPr lang="en-US" smtClean="0"/>
              <a:t>8/5/17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A9855C-A2D2-3548-B1FD-348DF144C320}" type="slidenum">
              <a:rPr lang="en-US" smtClean="0"/>
              <a:t>‹#›</a:t>
            </a:fld>
            <a:endParaRPr lang="en-US"/>
          </a:p>
        </p:txBody>
      </p:sp>
    </p:spTree>
    <p:extLst>
      <p:ext uri="{BB962C8B-B14F-4D97-AF65-F5344CB8AC3E}">
        <p14:creationId xmlns:p14="http://schemas.microsoft.com/office/powerpoint/2010/main" val="10369732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B00C5-B3C5-8B4B-828D-C2B77BD8183B}" type="datetimeFigureOut">
              <a:rPr lang="en-US" smtClean="0"/>
              <a:t>8/4/17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9855C-A2D2-3548-B1FD-348DF144C320}" type="slidenum">
              <a:rPr lang="en-US" smtClean="0"/>
              <a:t>‹#›</a:t>
            </a:fld>
            <a:endParaRPr lang="en-US"/>
          </a:p>
        </p:txBody>
      </p:sp>
    </p:spTree>
    <p:extLst>
      <p:ext uri="{BB962C8B-B14F-4D97-AF65-F5344CB8AC3E}">
        <p14:creationId xmlns:p14="http://schemas.microsoft.com/office/powerpoint/2010/main" val="1168967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Boundary Trees</a:t>
            </a:r>
            <a:endParaRPr lang="en-US" dirty="0"/>
          </a:p>
        </p:txBody>
      </p:sp>
    </p:spTree>
    <p:extLst>
      <p:ext uri="{BB962C8B-B14F-4D97-AF65-F5344CB8AC3E}">
        <p14:creationId xmlns:p14="http://schemas.microsoft.com/office/powerpoint/2010/main" val="168439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normAutofit lnSpcReduction="10000"/>
          </a:bodyPr>
          <a:lstStyle/>
          <a:p>
            <a:r>
              <a:rPr lang="en-US" dirty="0" smtClean="0"/>
              <a:t>Features, as you all know, are the attributes of an input, or example. With the MNIST data set, each example is composed of 784 pixels, each one of which are considered the features.</a:t>
            </a:r>
            <a:endParaRPr lang="en-US" dirty="0"/>
          </a:p>
          <a:p>
            <a:r>
              <a:rPr lang="en-US" dirty="0" smtClean="0"/>
              <a:t>The Boundary Tree is trained by querying the existing tree using the example as an input, looking for the closest node (using a Euclidean distance as the distance function). When it finds the closest node, if the example is not the same as the closest node, it will add a new node to the tree containing the example.</a:t>
            </a:r>
          </a:p>
          <a:p>
            <a:r>
              <a:rPr lang="en-US" dirty="0" smtClean="0"/>
              <a:t>Testing the Boundary Tree involves simply querying the existing tree using an example from the test set. The Boundary Tree determines the class of the example by the class associated with the closest node.</a:t>
            </a:r>
            <a:endParaRPr lang="en-US" dirty="0"/>
          </a:p>
        </p:txBody>
      </p:sp>
    </p:spTree>
    <p:extLst>
      <p:ext uri="{BB962C8B-B14F-4D97-AF65-F5344CB8AC3E}">
        <p14:creationId xmlns:p14="http://schemas.microsoft.com/office/powerpoint/2010/main" val="209758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sp>
        <p:nvSpPr>
          <p:cNvPr id="3" name="Content Placeholder 2"/>
          <p:cNvSpPr>
            <a:spLocks noGrp="1"/>
          </p:cNvSpPr>
          <p:nvPr>
            <p:ph idx="1"/>
          </p:nvPr>
        </p:nvSpPr>
        <p:spPr/>
        <p:txBody>
          <a:bodyPr/>
          <a:lstStyle/>
          <a:p>
            <a:r>
              <a:rPr lang="en-US" dirty="0" smtClean="0"/>
              <a:t>In testing the Boundary Trees with the MNIST data set, we noticed a few things.</a:t>
            </a:r>
          </a:p>
          <a:p>
            <a:pPr marL="0" indent="0">
              <a:buNone/>
            </a:pPr>
            <a:endParaRPr lang="en-US" dirty="0" smtClean="0"/>
          </a:p>
          <a:p>
            <a:pPr lvl="1"/>
            <a:r>
              <a:rPr lang="en-US" dirty="0" smtClean="0"/>
              <a:t>Changing the maximum branching factor, k, played a large role in both accuracy as well as the speed of training and querying. As the branching factor grows, it takes longer to train and query, although the accuracy is higher, so it may be worth it depending on the use case.</a:t>
            </a:r>
          </a:p>
          <a:p>
            <a:pPr lvl="1"/>
            <a:r>
              <a:rPr lang="en-US" dirty="0" smtClean="0"/>
              <a:t>While accuracy and testing time plateaued, the time it took to train grew linearly with more examples.</a:t>
            </a:r>
            <a:endParaRPr lang="en-US" dirty="0"/>
          </a:p>
        </p:txBody>
      </p:sp>
    </p:spTree>
    <p:extLst>
      <p:ext uri="{BB962C8B-B14F-4D97-AF65-F5344CB8AC3E}">
        <p14:creationId xmlns:p14="http://schemas.microsoft.com/office/powerpoint/2010/main" val="195548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sp>
        <p:nvSpPr>
          <p:cNvPr id="3" name="Content Placeholder 2"/>
          <p:cNvSpPr>
            <a:spLocks noGrp="1"/>
          </p:cNvSpPr>
          <p:nvPr>
            <p:ph idx="1"/>
          </p:nvPr>
        </p:nvSpPr>
        <p:spPr/>
        <p:txBody>
          <a:bodyPr>
            <a:normAutofit/>
          </a:bodyPr>
          <a:lstStyle/>
          <a:p>
            <a:r>
              <a:rPr lang="en-US" sz="2400" dirty="0" smtClean="0"/>
              <a:t>Setting the branching factor to 5-10 seemed to be the best if both time and accuracy is a concern, as anything less than 5 will result in lower accuracy while taking about the same amount of time to train and test.	</a:t>
            </a:r>
          </a:p>
          <a:p>
            <a:r>
              <a:rPr lang="en-US" sz="2400" dirty="0" smtClean="0"/>
              <a:t>With larger branching factors, the training time varies by quite a bit, ranging from 140.47 seconds to 223.79 seconds, whereas tests ran with a lower branching factor resulted in fairly consistent training times.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20038103"/>
              </p:ext>
            </p:extLst>
          </p:nvPr>
        </p:nvGraphicFramePr>
        <p:xfrm>
          <a:off x="4203540" y="4490720"/>
          <a:ext cx="3784920" cy="1821180"/>
        </p:xfrm>
        <a:graphic>
          <a:graphicData uri="http://schemas.openxmlformats.org/drawingml/2006/table">
            <a:tbl>
              <a:tblPr/>
              <a:tblGrid>
                <a:gridCol w="590309"/>
                <a:gridCol w="1215341"/>
                <a:gridCol w="1145894"/>
                <a:gridCol w="833376"/>
              </a:tblGrid>
              <a:tr h="0">
                <a:tc>
                  <a:txBody>
                    <a:bodyPr/>
                    <a:lstStyle/>
                    <a:p>
                      <a:pPr algn="l" fontAlgn="b"/>
                      <a:r>
                        <a:rPr lang="en-US" sz="1200" b="0" i="0" u="none" strike="noStrike">
                          <a:solidFill>
                            <a:srgbClr val="000000"/>
                          </a:solidFill>
                          <a:effectLst/>
                          <a:latin typeface="Calibri" charset="0"/>
                        </a:rPr>
                        <a:t>k</a:t>
                      </a:r>
                    </a:p>
                  </a:txBody>
                  <a:tcPr marL="12700" marR="12700" marT="12700" marB="0" anchor="b">
                    <a:lnL>
                      <a:noFill/>
                    </a:lnL>
                    <a:lnR>
                      <a:noFill/>
                    </a:lnR>
                    <a:lnT>
                      <a:noFill/>
                    </a:lnT>
                    <a:lnB>
                      <a:noFill/>
                    </a:lnB>
                  </a:tcPr>
                </a:tc>
                <a:tc>
                  <a:txBody>
                    <a:bodyPr/>
                    <a:lstStyle/>
                    <a:p>
                      <a:pPr algn="l" fontAlgn="b"/>
                      <a:r>
                        <a:rPr lang="en-US" sz="1200" b="0" i="0" u="none" strike="noStrike" dirty="0" smtClean="0">
                          <a:solidFill>
                            <a:srgbClr val="000000"/>
                          </a:solidFill>
                          <a:effectLst/>
                          <a:latin typeface="Calibri" charset="0"/>
                        </a:rPr>
                        <a:t>Training Time</a:t>
                      </a:r>
                      <a:r>
                        <a:rPr lang="en-US" sz="1200" b="0" i="0" u="none" strike="noStrike" baseline="0" dirty="0" smtClean="0">
                          <a:solidFill>
                            <a:srgbClr val="000000"/>
                          </a:solidFill>
                          <a:effectLst/>
                          <a:latin typeface="Calibri" charset="0"/>
                        </a:rPr>
                        <a:t> (s)</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r>
                        <a:rPr lang="en-US" sz="1200" b="0" i="0" u="none" strike="noStrike" dirty="0" smtClean="0">
                          <a:solidFill>
                            <a:srgbClr val="000000"/>
                          </a:solidFill>
                          <a:effectLst/>
                          <a:latin typeface="Calibri" charset="0"/>
                        </a:rPr>
                        <a:t>Testing Time (s)</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c>
                  <a:txBody>
                    <a:bodyPr/>
                    <a:lstStyle/>
                    <a:p>
                      <a:pPr algn="l" fontAlgn="b"/>
                      <a:r>
                        <a:rPr lang="en-US" sz="1200" b="0" i="0" u="none" strike="noStrike" dirty="0" smtClean="0">
                          <a:solidFill>
                            <a:srgbClr val="000000"/>
                          </a:solidFill>
                          <a:effectLst/>
                          <a:latin typeface="Calibri" charset="0"/>
                        </a:rPr>
                        <a:t>Accuracy (%)</a:t>
                      </a:r>
                      <a:endParaRPr lang="en-US" sz="1200" b="0" i="0" u="none" strike="noStrike" dirty="0">
                        <a:solidFill>
                          <a:srgbClr val="000000"/>
                        </a:solidFill>
                        <a:effectLst/>
                        <a:latin typeface="Calibri" charset="0"/>
                      </a:endParaRPr>
                    </a:p>
                  </a:txBody>
                  <a:tcPr marL="12700" marR="12700" marT="12700" marB="0" anchor="b">
                    <a:lnL>
                      <a:noFill/>
                    </a:lnL>
                    <a:lnR>
                      <a:noFill/>
                    </a:lnR>
                    <a:lnT>
                      <a:noFill/>
                    </a:lnT>
                    <a:lnB>
                      <a:noFill/>
                    </a:lnB>
                  </a:tcPr>
                </a:tc>
              </a:tr>
              <a:tr h="203200">
                <a:tc>
                  <a:txBody>
                    <a:bodyPr/>
                    <a:lstStyle/>
                    <a:p>
                      <a:pPr algn="r" fontAlgn="b"/>
                      <a:r>
                        <a:rPr lang="is-IS" sz="1200" b="0" i="0" u="none" strike="noStrike" dirty="0">
                          <a:solidFill>
                            <a:srgbClr val="000000"/>
                          </a:solidFill>
                          <a:effectLst/>
                          <a:latin typeface="Calibri" charset="0"/>
                        </a:rPr>
                        <a:t>2</a:t>
                      </a:r>
                    </a:p>
                  </a:txBody>
                  <a:tcPr marL="12700" marR="12700" marT="12700" marB="0" anchor="b">
                    <a:lnL>
                      <a:noFill/>
                    </a:lnL>
                    <a:lnR>
                      <a:noFill/>
                    </a:lnR>
                    <a:lnT>
                      <a:noFill/>
                    </a:lnT>
                    <a:lnB>
                      <a:noFill/>
                    </a:lnB>
                  </a:tcPr>
                </a:tc>
                <a:tc>
                  <a:txBody>
                    <a:bodyPr/>
                    <a:lstStyle/>
                    <a:p>
                      <a:pPr algn="r" fontAlgn="b"/>
                      <a:r>
                        <a:rPr lang="nb-NO" sz="1200" b="0" i="0" u="none" strike="noStrike">
                          <a:solidFill>
                            <a:srgbClr val="000000"/>
                          </a:solidFill>
                          <a:effectLst/>
                          <a:latin typeface="Calibri" charset="0"/>
                        </a:rPr>
                        <a:t>75.96443768</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14.89228232</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79.248</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3</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76.26015964</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14.11042054</a:t>
                      </a:r>
                    </a:p>
                  </a:txBody>
                  <a:tcPr marL="12700" marR="12700" marT="12700" marB="0" anchor="b">
                    <a:lnL>
                      <a:noFill/>
                    </a:lnL>
                    <a:lnR>
                      <a:noFill/>
                    </a:lnR>
                    <a:lnT>
                      <a:noFill/>
                    </a:lnT>
                    <a:lnB>
                      <a:noFill/>
                    </a:lnB>
                  </a:tcPr>
                </a:tc>
                <a:tc>
                  <a:txBody>
                    <a:bodyPr/>
                    <a:lstStyle/>
                    <a:p>
                      <a:pPr algn="r" fontAlgn="b"/>
                      <a:r>
                        <a:rPr lang="hr-HR" sz="1200" b="0" i="0" u="none" strike="noStrike" dirty="0">
                          <a:solidFill>
                            <a:srgbClr val="000000"/>
                          </a:solidFill>
                          <a:effectLst/>
                          <a:latin typeface="Calibri" charset="0"/>
                        </a:rPr>
                        <a:t>82.253</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5</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72.54322867</a:t>
                      </a:r>
                    </a:p>
                  </a:txBody>
                  <a:tcPr marL="12700" marR="12700" marT="12700" marB="0" anchor="b">
                    <a:lnL>
                      <a:noFill/>
                    </a:lnL>
                    <a:lnR>
                      <a:noFill/>
                    </a:lnR>
                    <a:lnT>
                      <a:noFill/>
                    </a:lnT>
                    <a:lnB>
                      <a:noFill/>
                    </a:lnB>
                  </a:tcPr>
                </a:tc>
                <a:tc>
                  <a:txBody>
                    <a:bodyPr/>
                    <a:lstStyle/>
                    <a:p>
                      <a:pPr algn="r" fontAlgn="b"/>
                      <a:r>
                        <a:rPr lang="is-IS" sz="1200" b="0" i="0" u="none" strike="noStrike" dirty="0">
                          <a:solidFill>
                            <a:srgbClr val="000000"/>
                          </a:solidFill>
                          <a:effectLst/>
                          <a:latin typeface="Calibri" charset="0"/>
                        </a:rPr>
                        <a:t>14.19308667</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84.988</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10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93.82171679</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18.15971713</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87.397</a:t>
                      </a:r>
                    </a:p>
                  </a:txBody>
                  <a:tcPr marL="12700" marR="12700" marT="12700" marB="0" anchor="b">
                    <a:lnL>
                      <a:noFill/>
                    </a:lnL>
                    <a:lnR>
                      <a:noFill/>
                    </a:lnR>
                    <a:lnT>
                      <a:noFill/>
                    </a:lnT>
                    <a:lnB>
                      <a:noFill/>
                    </a:lnB>
                  </a:tcPr>
                </a:tc>
              </a:tr>
              <a:tr h="203200">
                <a:tc>
                  <a:txBody>
                    <a:bodyPr/>
                    <a:lstStyle/>
                    <a:p>
                      <a:pPr algn="r" fontAlgn="b"/>
                      <a:r>
                        <a:rPr lang="is-IS" sz="1200" b="0" i="0" u="none" strike="noStrike">
                          <a:solidFill>
                            <a:srgbClr val="000000"/>
                          </a:solidFill>
                          <a:effectLst/>
                          <a:latin typeface="Calibri" charset="0"/>
                        </a:rPr>
                        <a:t>20</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128.2968537</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25.59608793</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88.211</a:t>
                      </a:r>
                    </a:p>
                  </a:txBody>
                  <a:tcPr marL="12700" marR="12700" marT="12700" marB="0" anchor="b">
                    <a:lnL>
                      <a:noFill/>
                    </a:lnL>
                    <a:lnR>
                      <a:noFill/>
                    </a:lnR>
                    <a:lnT>
                      <a:noFill/>
                    </a:lnT>
                    <a:lnB>
                      <a:noFill/>
                    </a:lnB>
                  </a:tcPr>
                </a:tc>
              </a:tr>
              <a:tr h="203200">
                <a:tc>
                  <a:txBody>
                    <a:bodyPr/>
                    <a:lstStyle/>
                    <a:p>
                      <a:pPr algn="r" fontAlgn="b"/>
                      <a:r>
                        <a:rPr lang="en-US" sz="1200" b="0" i="0" u="none" strike="noStrike">
                          <a:solidFill>
                            <a:srgbClr val="000000"/>
                          </a:solidFill>
                          <a:effectLst/>
                          <a:latin typeface="Calibri" charset="0"/>
                        </a:rPr>
                        <a:t>50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165.1073234</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34.94613609</a:t>
                      </a:r>
                    </a:p>
                  </a:txBody>
                  <a:tcPr marL="12700" marR="12700" marT="12700" marB="0" anchor="b">
                    <a:lnL>
                      <a:noFill/>
                    </a:lnL>
                    <a:lnR>
                      <a:noFill/>
                    </a:lnR>
                    <a:lnT>
                      <a:noFill/>
                    </a:lnT>
                    <a:lnB>
                      <a:noFill/>
                    </a:lnB>
                  </a:tcPr>
                </a:tc>
                <a:tc>
                  <a:txBody>
                    <a:bodyPr/>
                    <a:lstStyle/>
                    <a:p>
                      <a:pPr algn="r" fontAlgn="b"/>
                      <a:r>
                        <a:rPr lang="hr-HR" sz="1200" b="0" i="0" u="none" strike="noStrike">
                          <a:solidFill>
                            <a:srgbClr val="000000"/>
                          </a:solidFill>
                          <a:effectLst/>
                          <a:latin typeface="Calibri" charset="0"/>
                        </a:rPr>
                        <a:t>88.036</a:t>
                      </a:r>
                    </a:p>
                  </a:txBody>
                  <a:tcPr marL="12700" marR="12700" marT="12700" marB="0" anchor="b">
                    <a:lnL>
                      <a:noFill/>
                    </a:lnL>
                    <a:lnR>
                      <a:noFill/>
                    </a:lnR>
                    <a:lnT>
                      <a:noFill/>
                    </a:lnT>
                    <a:lnB>
                      <a:noFill/>
                    </a:lnB>
                  </a:tcPr>
                </a:tc>
              </a:tr>
              <a:tr h="203200">
                <a:tc>
                  <a:txBody>
                    <a:bodyPr/>
                    <a:lstStyle/>
                    <a:p>
                      <a:pPr algn="r" fontAlgn="b"/>
                      <a:r>
                        <a:rPr lang="is-IS" sz="1200" b="0" i="0" u="none"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164.9357249</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35.71075509</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87.952</a:t>
                      </a:r>
                    </a:p>
                  </a:txBody>
                  <a:tcPr marL="12700" marR="12700" marT="12700" marB="0" anchor="b">
                    <a:lnL>
                      <a:noFill/>
                    </a:lnL>
                    <a:lnR>
                      <a:noFill/>
                    </a:lnR>
                    <a:lnT>
                      <a:noFill/>
                    </a:lnT>
                    <a:lnB>
                      <a:noFill/>
                    </a:lnB>
                  </a:tcPr>
                </a:tc>
              </a:tr>
              <a:tr h="203200">
                <a:tc>
                  <a:txBody>
                    <a:bodyPr/>
                    <a:lstStyle/>
                    <a:p>
                      <a:pPr algn="l" fontAlgn="b"/>
                      <a:r>
                        <a:rPr lang="en-US" sz="1200" b="0" i="0" u="none" strike="noStrike" dirty="0">
                          <a:solidFill>
                            <a:srgbClr val="000000"/>
                          </a:solidFill>
                          <a:effectLst/>
                          <a:latin typeface="Calibri" charset="0"/>
                        </a:rPr>
                        <a:t>infinity</a:t>
                      </a:r>
                    </a:p>
                  </a:txBody>
                  <a:tcPr marL="12700" marR="12700" marT="12700" marB="0" anchor="b">
                    <a:lnL>
                      <a:noFill/>
                    </a:lnL>
                    <a:lnR>
                      <a:noFill/>
                    </a:lnR>
                    <a:lnT>
                      <a:noFill/>
                    </a:lnT>
                    <a:lnB>
                      <a:noFill/>
                    </a:lnB>
                  </a:tcPr>
                </a:tc>
                <a:tc>
                  <a:txBody>
                    <a:bodyPr/>
                    <a:lstStyle/>
                    <a:p>
                      <a:pPr algn="r" fontAlgn="b"/>
                      <a:r>
                        <a:rPr lang="is-IS" sz="1200" b="0" i="0" u="none" strike="noStrike">
                          <a:solidFill>
                            <a:srgbClr val="000000"/>
                          </a:solidFill>
                          <a:effectLst/>
                          <a:latin typeface="Calibri" charset="0"/>
                        </a:rPr>
                        <a:t>167.4871073</a:t>
                      </a:r>
                    </a:p>
                  </a:txBody>
                  <a:tcPr marL="12700" marR="12700" marT="12700" marB="0" anchor="b">
                    <a:lnL>
                      <a:noFill/>
                    </a:lnL>
                    <a:lnR>
                      <a:noFill/>
                    </a:lnR>
                    <a:lnT>
                      <a:noFill/>
                    </a:lnT>
                    <a:lnB>
                      <a:noFill/>
                    </a:lnB>
                  </a:tcPr>
                </a:tc>
                <a:tc>
                  <a:txBody>
                    <a:bodyPr/>
                    <a:lstStyle/>
                    <a:p>
                      <a:pPr algn="r" fontAlgn="b"/>
                      <a:r>
                        <a:rPr lang="fi-FI" sz="1200" b="0" i="0" u="none" strike="noStrike">
                          <a:solidFill>
                            <a:srgbClr val="000000"/>
                          </a:solidFill>
                          <a:effectLst/>
                          <a:latin typeface="Calibri" charset="0"/>
                        </a:rPr>
                        <a:t>36.10234139</a:t>
                      </a:r>
                    </a:p>
                  </a:txBody>
                  <a:tcPr marL="12700" marR="12700" marT="12700" marB="0" anchor="b">
                    <a:lnL>
                      <a:noFill/>
                    </a:lnL>
                    <a:lnR>
                      <a:noFill/>
                    </a:lnR>
                    <a:lnT>
                      <a:noFill/>
                    </a:lnT>
                    <a:lnB>
                      <a:noFill/>
                    </a:lnB>
                  </a:tcPr>
                </a:tc>
                <a:tc>
                  <a:txBody>
                    <a:bodyPr/>
                    <a:lstStyle/>
                    <a:p>
                      <a:pPr algn="r" fontAlgn="b"/>
                      <a:r>
                        <a:rPr lang="fi-FI" sz="1200" b="0" i="0" u="none" strike="noStrike" dirty="0">
                          <a:solidFill>
                            <a:srgbClr val="000000"/>
                          </a:solidFill>
                          <a:effectLst/>
                          <a:latin typeface="Calibri" charset="0"/>
                        </a:rPr>
                        <a:t>87.952</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61135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3683" y="1690688"/>
            <a:ext cx="8564633" cy="4351338"/>
          </a:xfrm>
        </p:spPr>
      </p:pic>
    </p:spTree>
    <p:extLst>
      <p:ext uri="{BB962C8B-B14F-4D97-AF65-F5344CB8AC3E}">
        <p14:creationId xmlns:p14="http://schemas.microsoft.com/office/powerpoint/2010/main" val="89285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(MNIST)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778" y="1690688"/>
            <a:ext cx="7728443" cy="4333194"/>
          </a:xfrm>
          <a:prstGeom prst="rect">
            <a:avLst/>
          </a:prstGeom>
        </p:spPr>
      </p:pic>
    </p:spTree>
    <p:extLst>
      <p:ext uri="{BB962C8B-B14F-4D97-AF65-F5344CB8AC3E}">
        <p14:creationId xmlns:p14="http://schemas.microsoft.com/office/powerpoint/2010/main" val="179380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sp>
        <p:nvSpPr>
          <p:cNvPr id="3" name="Content Placeholder 2"/>
          <p:cNvSpPr>
            <a:spLocks noGrp="1"/>
          </p:cNvSpPr>
          <p:nvPr>
            <p:ph idx="1"/>
          </p:nvPr>
        </p:nvSpPr>
        <p:spPr/>
        <p:txBody>
          <a:bodyPr/>
          <a:lstStyle/>
          <a:p>
            <a:r>
              <a:rPr lang="en-US" dirty="0" smtClean="0"/>
              <a:t>We saw similar results with the CIFAR10 dataset, although accuracy was never above 27.3% on average.</a:t>
            </a:r>
            <a:endParaRPr lang="en-US" dirty="0"/>
          </a:p>
        </p:txBody>
      </p:sp>
    </p:spTree>
    <p:extLst>
      <p:ext uri="{BB962C8B-B14F-4D97-AF65-F5344CB8AC3E}">
        <p14:creationId xmlns:p14="http://schemas.microsoft.com/office/powerpoint/2010/main" val="160672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690688"/>
            <a:ext cx="7589520" cy="4559808"/>
          </a:xfrm>
          <a:prstGeom prst="rect">
            <a:avLst/>
          </a:prstGeom>
        </p:spPr>
      </p:pic>
    </p:spTree>
    <p:extLst>
      <p:ext uri="{BB962C8B-B14F-4D97-AF65-F5344CB8AC3E}">
        <p14:creationId xmlns:p14="http://schemas.microsoft.com/office/powerpoint/2010/main" val="27155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 (CIFAR10)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050" y="1690688"/>
            <a:ext cx="7575900" cy="4552113"/>
          </a:xfrm>
          <a:prstGeom prst="rect">
            <a:avLst/>
          </a:prstGeom>
        </p:spPr>
      </p:pic>
    </p:spTree>
    <p:extLst>
      <p:ext uri="{BB962C8B-B14F-4D97-AF65-F5344CB8AC3E}">
        <p14:creationId xmlns:p14="http://schemas.microsoft.com/office/powerpoint/2010/main" val="172655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1146</TotalTime>
  <Words>372</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Boundary Trees</vt:lpstr>
      <vt:lpstr>How?</vt:lpstr>
      <vt:lpstr>Observations (MNIST)</vt:lpstr>
      <vt:lpstr>Observations (MNIST)</vt:lpstr>
      <vt:lpstr>Observations (MNIST)</vt:lpstr>
      <vt:lpstr>Observations (MNIST)</vt:lpstr>
      <vt:lpstr>Observations (CIFAR10)</vt:lpstr>
      <vt:lpstr>Observations (CIFAR10)</vt:lpstr>
      <vt:lpstr>Observations (CIFAR10)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Boundary Trees</dc:title>
  <dc:creator>David Chu</dc:creator>
  <cp:lastModifiedBy>David Chu</cp:lastModifiedBy>
  <cp:revision>8</cp:revision>
  <dcterms:created xsi:type="dcterms:W3CDTF">2017-08-04T23:02:05Z</dcterms:created>
  <dcterms:modified xsi:type="dcterms:W3CDTF">2017-08-05T18:08:38Z</dcterms:modified>
</cp:coreProperties>
</file>