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7" r:id="rId2"/>
    <p:sldId id="256" r:id="rId3"/>
    <p:sldId id="268" r:id="rId4"/>
    <p:sldId id="259" r:id="rId5"/>
    <p:sldId id="257" r:id="rId6"/>
    <p:sldId id="260" r:id="rId7"/>
    <p:sldId id="266" r:id="rId8"/>
    <p:sldId id="261" r:id="rId9"/>
    <p:sldId id="262" r:id="rId10"/>
    <p:sldId id="258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0"/>
  </p:normalViewPr>
  <p:slideViewPr>
    <p:cSldViewPr snapToGrid="0" snapToObjects="1">
      <p:cViewPr varScale="1">
        <p:scale>
          <a:sx n="95" d="100"/>
          <a:sy n="95" d="100"/>
        </p:scale>
        <p:origin x="20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48CD-C831-7746-AB52-40B68965D4FC}" type="datetimeFigureOut">
              <a:rPr lang="en-US" smtClean="0"/>
              <a:t>8/6/17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6CD3F-3A72-AA4D-A876-4F0BF2DA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18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140.47 seconds to 223.79 seconds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70.31 seconds to 76.09 seconds.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CD3F-3A72-AA4D-A876-4F0BF2DA74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32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00C5-B3C5-8B4B-828D-C2B77BD8183B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855C-A2D2-3548-B1FD-348DF144C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2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00C5-B3C5-8B4B-828D-C2B77BD8183B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855C-A2D2-3548-B1FD-348DF144C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8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00C5-B3C5-8B4B-828D-C2B77BD8183B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855C-A2D2-3548-B1FD-348DF144C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00C5-B3C5-8B4B-828D-C2B77BD8183B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855C-A2D2-3548-B1FD-348DF144C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2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00C5-B3C5-8B4B-828D-C2B77BD8183B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855C-A2D2-3548-B1FD-348DF144C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4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00C5-B3C5-8B4B-828D-C2B77BD8183B}" type="datetimeFigureOut">
              <a:rPr lang="en-US" smtClean="0"/>
              <a:t>8/6/17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855C-A2D2-3548-B1FD-348DF144C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0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00C5-B3C5-8B4B-828D-C2B77BD8183B}" type="datetimeFigureOut">
              <a:rPr lang="en-US" smtClean="0"/>
              <a:t>8/6/17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855C-A2D2-3548-B1FD-348DF144C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2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00C5-B3C5-8B4B-828D-C2B77BD8183B}" type="datetimeFigureOut">
              <a:rPr lang="en-US" smtClean="0"/>
              <a:t>8/6/17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855C-A2D2-3548-B1FD-348DF144C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3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00C5-B3C5-8B4B-828D-C2B77BD8183B}" type="datetimeFigureOut">
              <a:rPr lang="en-US" smtClean="0"/>
              <a:t>8/6/17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855C-A2D2-3548-B1FD-348DF144C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00C5-B3C5-8B4B-828D-C2B77BD8183B}" type="datetimeFigureOut">
              <a:rPr lang="en-US" smtClean="0"/>
              <a:t>8/6/17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855C-A2D2-3548-B1FD-348DF144C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3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00C5-B3C5-8B4B-828D-C2B77BD8183B}" type="datetimeFigureOut">
              <a:rPr lang="en-US" smtClean="0"/>
              <a:t>8/6/17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855C-A2D2-3548-B1FD-348DF144C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7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B00C5-B3C5-8B4B-828D-C2B77BD8183B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9855C-A2D2-3548-B1FD-348DF144C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6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motivation for this project comes from trying to understand, implement, and test datasets on a </a:t>
            </a:r>
            <a:r>
              <a:rPr lang="en-US" dirty="0" smtClean="0"/>
              <a:t>machine </a:t>
            </a:r>
            <a:r>
              <a:rPr lang="en-US" dirty="0"/>
              <a:t>learning technique presented in the paper </a:t>
            </a:r>
            <a:r>
              <a:rPr lang="en-US" dirty="0" smtClean="0"/>
              <a:t>“Learning </a:t>
            </a:r>
            <a:r>
              <a:rPr lang="en-US" dirty="0"/>
              <a:t>Deep Nearest Neighbor Representations Using Differentiable Boundary Trees” (Zoran et. al.), which builds upon work presented in </a:t>
            </a:r>
            <a:r>
              <a:rPr lang="en-US" dirty="0" smtClean="0"/>
              <a:t>“The </a:t>
            </a:r>
            <a:r>
              <a:rPr lang="en-US" dirty="0"/>
              <a:t>Boundary Forest Algorithm for Online Supervised and Unsupervised Learning”. (</a:t>
            </a:r>
            <a:r>
              <a:rPr lang="en-US" dirty="0" err="1"/>
              <a:t>Derbinsky</a:t>
            </a:r>
            <a:r>
              <a:rPr lang="en-US" dirty="0"/>
              <a:t>, et. al.)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understand Differentiable Boundary Trees, we first have to understand Boundary </a:t>
            </a:r>
            <a:r>
              <a:rPr lang="en-US" smtClean="0"/>
              <a:t>Trees themselves.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(CIFAR10)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saw similar results with the CIFAR10 dataset, although accuracy was never above </a:t>
            </a:r>
            <a:r>
              <a:rPr lang="en-US" dirty="0" smtClean="0"/>
              <a:t>27.7% </a:t>
            </a:r>
            <a:r>
              <a:rPr lang="en-US" dirty="0" smtClean="0"/>
              <a:t>on average.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854263"/>
              </p:ext>
            </p:extLst>
          </p:nvPr>
        </p:nvGraphicFramePr>
        <p:xfrm>
          <a:off x="2345802" y="3133343"/>
          <a:ext cx="7353783" cy="2583180"/>
        </p:xfrm>
        <a:graphic>
          <a:graphicData uri="http://schemas.openxmlformats.org/drawingml/2006/table">
            <a:tbl>
              <a:tblPr/>
              <a:tblGrid>
                <a:gridCol w="1115028"/>
                <a:gridCol w="2157691"/>
                <a:gridCol w="2413171"/>
                <a:gridCol w="1667893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Training Time (s)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Testing Time (s)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Accuracy (%)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31.6216013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10.17820182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23.928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28.85782518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9.416226149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25.422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32.36283786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10.46060543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26.509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36.72829039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12.98402145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27.169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51.99976389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18.62228603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27.708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79.45825586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29.97079742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27.453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98.72666419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38.09738462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27.629</a:t>
                      </a:r>
                      <a:endParaRPr lang="nb-NO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infinity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125.9124599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54.22032864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27.283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722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(CIFAR10)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240" y="1690688"/>
            <a:ext cx="7589520" cy="45598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2696" y="6288451"/>
            <a:ext cx="11726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Graphs are similar to the MNIST graphs, with the accuracy and testing time plateauing, and training time continuing to grow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4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(CIFAR10)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050" y="1690688"/>
            <a:ext cx="7575900" cy="455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5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Boundary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39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 are the individual attributes that make up a single example, or instance.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goal is to learn from a training set, and then be able to classify each example correctly from the testing set into different classes.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With the MNIST dataset, there are 10 classes: each digit from 0-9.</a:t>
            </a:r>
          </a:p>
          <a:p>
            <a:pPr lvl="1"/>
            <a:r>
              <a:rPr lang="en-US" dirty="0" smtClean="0"/>
              <a:t>With the CIFAR10 dataset, there are also 10 classes: airplane, automobile, bird, cat, deer, dog, frog, horse, ship, and truck.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41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train the Boundary:</a:t>
            </a:r>
          </a:p>
          <a:p>
            <a:pPr lvl="1"/>
            <a:r>
              <a:rPr lang="en-US" dirty="0" smtClean="0"/>
              <a:t>Query </a:t>
            </a:r>
            <a:r>
              <a:rPr lang="en-US" dirty="0" smtClean="0"/>
              <a:t>the existing tree using the </a:t>
            </a:r>
            <a:r>
              <a:rPr lang="en-US" dirty="0" smtClean="0"/>
              <a:t>examples from the training set as </a:t>
            </a:r>
            <a:r>
              <a:rPr lang="en-US" dirty="0" smtClean="0"/>
              <a:t>an input, looking for the closest node (using a Euclidean distance as the distance function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When </a:t>
            </a:r>
            <a:r>
              <a:rPr lang="en-US" dirty="0" smtClean="0"/>
              <a:t>it finds the closest node, if the example is not the same as the closest node, it will add a new node to the tree containing the </a:t>
            </a:r>
            <a:r>
              <a:rPr lang="en-US" dirty="0" smtClean="0"/>
              <a:t>example, along with its classification.</a:t>
            </a:r>
            <a:endParaRPr lang="en-US" dirty="0" smtClean="0"/>
          </a:p>
          <a:p>
            <a:r>
              <a:rPr lang="en-US" dirty="0" smtClean="0"/>
              <a:t>To test the </a:t>
            </a:r>
            <a:r>
              <a:rPr lang="en-US" dirty="0" smtClean="0"/>
              <a:t>Boundary </a:t>
            </a:r>
            <a:r>
              <a:rPr lang="en-US" dirty="0" smtClean="0"/>
              <a:t>Tree: </a:t>
            </a:r>
          </a:p>
          <a:p>
            <a:pPr lvl="1"/>
            <a:r>
              <a:rPr lang="en-US" dirty="0" smtClean="0"/>
              <a:t>Query </a:t>
            </a:r>
            <a:r>
              <a:rPr lang="en-US" dirty="0" smtClean="0"/>
              <a:t>the existing tree </a:t>
            </a:r>
            <a:r>
              <a:rPr lang="en-US" dirty="0" smtClean="0"/>
              <a:t>using examples </a:t>
            </a:r>
            <a:r>
              <a:rPr lang="en-US" dirty="0" smtClean="0"/>
              <a:t>from the test set. The Boundary Tree determines the class of the example by the class associated with the closest node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8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testing the Boundary Trees with the </a:t>
            </a:r>
            <a:r>
              <a:rPr lang="en-US" dirty="0" smtClean="0"/>
              <a:t>MNIST and CIFAR10 </a:t>
            </a:r>
            <a:r>
              <a:rPr lang="en-US" dirty="0" smtClean="0"/>
              <a:t>data set, we noticed a few things.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Changing the maximum branching factor, k, played a large role in both accuracy as well as the speed of training and </a:t>
            </a:r>
            <a:r>
              <a:rPr lang="en-US" dirty="0" smtClean="0"/>
              <a:t>querying.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While accuracy and testing time </a:t>
            </a:r>
            <a:r>
              <a:rPr lang="en-US" dirty="0" smtClean="0"/>
              <a:t>plateaued, the </a:t>
            </a:r>
            <a:r>
              <a:rPr lang="en-US" dirty="0" smtClean="0"/>
              <a:t>time it took to train grew linearly with more examples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This implementation works far better with the MNIST dataset compared to the CIFAR10 dataset in terms of accuracy.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8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(MNIST)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Generally, as the </a:t>
            </a:r>
            <a:r>
              <a:rPr lang="en-US" sz="2400" dirty="0"/>
              <a:t>branching factor grows, it takes longer to train and query, although the accuracy is higher, so it may be worth it depending on the use case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801518"/>
              </p:ext>
            </p:extLst>
          </p:nvPr>
        </p:nvGraphicFramePr>
        <p:xfrm>
          <a:off x="2345802" y="3148314"/>
          <a:ext cx="7500395" cy="2618168"/>
        </p:xfrm>
        <a:graphic>
          <a:graphicData uri="http://schemas.openxmlformats.org/drawingml/2006/table">
            <a:tbl>
              <a:tblPr/>
              <a:tblGrid>
                <a:gridCol w="1169787"/>
                <a:gridCol w="2408383"/>
                <a:gridCol w="2270764"/>
                <a:gridCol w="1651461"/>
              </a:tblGrid>
              <a:tr h="322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Training Time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(s)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Testing Time (s)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Accuracy (%)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75.96443768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14.89228232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79.248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76.26015964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14.11042054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82.253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72.54322867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14.19308667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84.988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93.82171679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18.15971713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87.397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128.2968537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25.59608793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88.211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165.1073234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34.94613609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88.036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164.9357249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35.71075509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87.952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infinity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167.4871073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36.10234139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87.952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91999" y="5828205"/>
            <a:ext cx="7207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MNIST Dataset, varying the branching factor, k, averaged over 10 runs each</a:t>
            </a:r>
          </a:p>
        </p:txBody>
      </p:sp>
    </p:spTree>
    <p:extLst>
      <p:ext uri="{BB962C8B-B14F-4D97-AF65-F5344CB8AC3E}">
        <p14:creationId xmlns:p14="http://schemas.microsoft.com/office/powerpoint/2010/main" val="61135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(MNIST)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Setting </a:t>
            </a:r>
            <a:r>
              <a:rPr lang="en-US" sz="2400" dirty="0" smtClean="0"/>
              <a:t>the branching factor </a:t>
            </a:r>
            <a:r>
              <a:rPr lang="en-US" sz="2400" dirty="0" smtClean="0"/>
              <a:t>to between 5 and 10 </a:t>
            </a:r>
            <a:r>
              <a:rPr lang="en-US" sz="2400" dirty="0" smtClean="0"/>
              <a:t>seemed to be the best if </a:t>
            </a:r>
            <a:r>
              <a:rPr lang="en-US" sz="2400" dirty="0" smtClean="0"/>
              <a:t>both time </a:t>
            </a:r>
            <a:r>
              <a:rPr lang="en-US" sz="2400" dirty="0" smtClean="0"/>
              <a:t>and accuracy is a </a:t>
            </a:r>
            <a:r>
              <a:rPr lang="en-US" sz="2400" dirty="0" smtClean="0"/>
              <a:t>concern</a:t>
            </a:r>
          </a:p>
          <a:p>
            <a:pPr lvl="1"/>
            <a:r>
              <a:rPr lang="en-US" sz="2000" dirty="0"/>
              <a:t>k</a:t>
            </a:r>
            <a:r>
              <a:rPr lang="en-US" sz="2000" dirty="0" smtClean="0"/>
              <a:t> &lt; 5 </a:t>
            </a:r>
            <a:r>
              <a:rPr lang="en-US" sz="2000" dirty="0" smtClean="0"/>
              <a:t>will result in lower accuracy while taking about the same amount of time to train and </a:t>
            </a:r>
            <a:r>
              <a:rPr lang="en-US" sz="2000" dirty="0" smtClean="0"/>
              <a:t>test</a:t>
            </a:r>
            <a:r>
              <a:rPr lang="en-US" sz="2000" dirty="0"/>
              <a:t> </a:t>
            </a:r>
            <a:r>
              <a:rPr lang="en-US" sz="2000" dirty="0" smtClean="0"/>
              <a:t>as k = 5</a:t>
            </a:r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With larger branching factors, the training time varies by quite a </a:t>
            </a:r>
            <a:r>
              <a:rPr lang="en-US" sz="2400" dirty="0" smtClean="0"/>
              <a:t>bit</a:t>
            </a:r>
          </a:p>
          <a:p>
            <a:pPr lvl="1"/>
            <a:r>
              <a:rPr lang="en-US" sz="2000" dirty="0" smtClean="0"/>
              <a:t>With k = infinity, times </a:t>
            </a:r>
            <a:r>
              <a:rPr lang="en-US" sz="2000" dirty="0" smtClean="0"/>
              <a:t>ranged from 140 </a:t>
            </a:r>
            <a:r>
              <a:rPr lang="en-US" sz="2000" dirty="0" smtClean="0"/>
              <a:t>seconds to </a:t>
            </a:r>
            <a:r>
              <a:rPr lang="en-US" sz="2000" dirty="0" smtClean="0"/>
              <a:t>223 seconds</a:t>
            </a:r>
          </a:p>
          <a:p>
            <a:pPr lvl="1"/>
            <a:r>
              <a:rPr lang="en-US" sz="2000" dirty="0" smtClean="0"/>
              <a:t>With k </a:t>
            </a:r>
            <a:r>
              <a:rPr lang="en-US" sz="2000" dirty="0" smtClean="0"/>
              <a:t>= 5, times ranged from 70 seconds to 76 seconds.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6644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(MNIST)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683" y="1690688"/>
            <a:ext cx="8564633" cy="4351338"/>
          </a:xfrm>
        </p:spPr>
      </p:pic>
      <p:sp>
        <p:nvSpPr>
          <p:cNvPr id="3" name="Rectangle 2"/>
          <p:cNvSpPr/>
          <p:nvPr/>
        </p:nvSpPr>
        <p:spPr>
          <a:xfrm>
            <a:off x="3047999" y="60420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/>
              <a:t>While accuracy and testing time plateaued, the time it took to train grew linearly with more examples.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857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(MNIST)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78" y="1690688"/>
            <a:ext cx="7728443" cy="43331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7999" y="60420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/>
              <a:t>While accuracy and testing time plateaued, the time it took to train grew linearly with more examples.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0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2491</TotalTime>
  <Words>712</Words>
  <Application>Microsoft Macintosh PowerPoint</Application>
  <PresentationFormat>Widescreen</PresentationFormat>
  <Paragraphs>120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Mangal</vt:lpstr>
      <vt:lpstr>Arial</vt:lpstr>
      <vt:lpstr>Office Theme</vt:lpstr>
      <vt:lpstr>Project Motivation</vt:lpstr>
      <vt:lpstr>Boundary Trees</vt:lpstr>
      <vt:lpstr>Introduction</vt:lpstr>
      <vt:lpstr>How?</vt:lpstr>
      <vt:lpstr>Observations</vt:lpstr>
      <vt:lpstr>Observations (MNIST)</vt:lpstr>
      <vt:lpstr>Observations (MNIST)</vt:lpstr>
      <vt:lpstr>Observations (MNIST)</vt:lpstr>
      <vt:lpstr>Observations (MNIST)</vt:lpstr>
      <vt:lpstr>Observations (CIFAR10)</vt:lpstr>
      <vt:lpstr>Observations (CIFAR10)</vt:lpstr>
      <vt:lpstr>Observations (CIFAR10)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Boundary Trees</dc:title>
  <dc:creator>David Chu</dc:creator>
  <cp:lastModifiedBy>David Chu</cp:lastModifiedBy>
  <cp:revision>38</cp:revision>
  <dcterms:created xsi:type="dcterms:W3CDTF">2017-08-04T23:02:05Z</dcterms:created>
  <dcterms:modified xsi:type="dcterms:W3CDTF">2017-08-06T17:28:07Z</dcterms:modified>
</cp:coreProperties>
</file>