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07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1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C8B0FE-3D20-4D0B-84E5-ECEFADE9318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7D27F0-3BA0-44E8-950E-03ADB20C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34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6566EAB-1C86-48D1-B717-B087CCBE1D9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06DCA4-570A-4A3E-B9DE-AC034D322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6DCA4-570A-4A3E-B9DE-AC034D322B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26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6DCA4-570A-4A3E-B9DE-AC034D322B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60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6DCA4-570A-4A3E-B9DE-AC034D322B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8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6DCA4-570A-4A3E-B9DE-AC034D322B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6DCA4-570A-4A3E-B9DE-AC034D322B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6DCA4-570A-4A3E-B9DE-AC034D322B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6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6DCA4-570A-4A3E-B9DE-AC034D322B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2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6DCA4-570A-4A3E-B9DE-AC034D322B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2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6DCA4-570A-4A3E-B9DE-AC034D322B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5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6DCA4-570A-4A3E-B9DE-AC034D322B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02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6DCA4-570A-4A3E-B9DE-AC034D322B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6DCA4-570A-4A3E-B9DE-AC034D322B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4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BFE1-34DA-4274-9C6B-FA27504F15A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C329-3272-43AB-843C-3A3D2ADCD4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BFE1-34DA-4274-9C6B-FA27504F15A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C329-3272-43AB-843C-3A3D2ADCD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BFE1-34DA-4274-9C6B-FA27504F15A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C329-3272-43AB-843C-3A3D2ADCD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BFE1-34DA-4274-9C6B-FA27504F15A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C329-3272-43AB-843C-3A3D2ADCD47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BFE1-34DA-4274-9C6B-FA27504F15A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C329-3272-43AB-843C-3A3D2ADCD4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BFE1-34DA-4274-9C6B-FA27504F15A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C329-3272-43AB-843C-3A3D2ADCD4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BFE1-34DA-4274-9C6B-FA27504F15A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C329-3272-43AB-843C-3A3D2ADCD47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BFE1-34DA-4274-9C6B-FA27504F15A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C329-3272-43AB-843C-3A3D2ADCD4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BFE1-34DA-4274-9C6B-FA27504F15A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C329-3272-43AB-843C-3A3D2ADCD4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BFE1-34DA-4274-9C6B-FA27504F15A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C329-3272-43AB-843C-3A3D2ADCD4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BFE1-34DA-4274-9C6B-FA27504F15A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C329-3272-43AB-843C-3A3D2ADCD47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6FDBFE1-34DA-4274-9C6B-FA27504F15A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6C5C329-3272-43AB-843C-3A3D2ADCD47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/>
              <a:t>Best Practices to Enhance the Employability of Young Adults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Synthesis of the Available Literature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C:\Users\LF593359\AppData\Local\Microsoft\Windows\Temporary Internet Files\Content.Outlook\QJJSYQAE\CHSR logo - white text gold minerva for dark background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5727205" cy="6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5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3733800"/>
          </a:xfrm>
        </p:spPr>
        <p:txBody>
          <a:bodyPr>
            <a:normAutofit/>
          </a:bodyPr>
          <a:lstStyle/>
          <a:p>
            <a:r>
              <a:rPr lang="en-US" dirty="0"/>
              <a:t>Funding sources want data</a:t>
            </a:r>
          </a:p>
          <a:p>
            <a:r>
              <a:rPr lang="en-US" dirty="0"/>
              <a:t>Good data are necessary to measure outcomes, identify what works and what needs improvement</a:t>
            </a:r>
          </a:p>
          <a:p>
            <a:r>
              <a:rPr lang="en-US" dirty="0"/>
              <a:t>Simply measuring job placement rate is not adequate; need to measure all the initiative's objectives</a:t>
            </a:r>
          </a:p>
          <a:p>
            <a:r>
              <a:rPr lang="en-US" dirty="0"/>
              <a:t>Descriptive data, outcome data, comparative data</a:t>
            </a:r>
          </a:p>
          <a:p>
            <a:r>
              <a:rPr lang="en-US" dirty="0"/>
              <a:t>Data, analysis, and evaluation should be conducted by an independent research center or university</a:t>
            </a:r>
          </a:p>
          <a:p>
            <a:pPr lvl="2"/>
            <a:r>
              <a:rPr lang="en-US" dirty="0"/>
              <a:t>Credible results</a:t>
            </a:r>
          </a:p>
          <a:p>
            <a:pPr lvl="2"/>
            <a:r>
              <a:rPr lang="en-US" dirty="0"/>
              <a:t>Funders prefer this and may even fund evaluation studies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43800" cy="914400"/>
          </a:xfrm>
        </p:spPr>
        <p:txBody>
          <a:bodyPr/>
          <a:lstStyle/>
          <a:p>
            <a:pPr algn="ctr"/>
            <a:r>
              <a:rPr lang="en-US" sz="3200" dirty="0"/>
              <a:t>#9: Document Evidence of Success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2" descr="C:\Users\LF593359\AppData\Local\Microsoft\Windows\Temporary Internet Files\Content.Outlook\QJJSYQAE\CHSR logo - white text gold minerva for dark background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5727205" cy="6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3733800"/>
          </a:xfrm>
        </p:spPr>
        <p:txBody>
          <a:bodyPr/>
          <a:lstStyle/>
          <a:p>
            <a:r>
              <a:rPr lang="en-US" dirty="0"/>
              <a:t>Use your data! </a:t>
            </a:r>
          </a:p>
          <a:p>
            <a:pPr lvl="1"/>
            <a:r>
              <a:rPr lang="en-US" dirty="0"/>
              <a:t>Good data can provide an initiative with actionable insights that can be used for planning, managing, and improving operations</a:t>
            </a:r>
          </a:p>
          <a:p>
            <a:r>
              <a:rPr lang="en-US" dirty="0"/>
              <a:t>Change and improvements should be welcomed </a:t>
            </a:r>
          </a:p>
          <a:p>
            <a:pPr lvl="1"/>
            <a:r>
              <a:rPr lang="en-US" dirty="0"/>
              <a:t>Identify areas in need of improvement, try something different, re-evaluate…cyclical process</a:t>
            </a:r>
          </a:p>
          <a:p>
            <a:pPr lvl="1"/>
            <a:r>
              <a:rPr lang="en-US" dirty="0"/>
              <a:t>Identify “bright spots”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43800" cy="914400"/>
          </a:xfrm>
        </p:spPr>
        <p:txBody>
          <a:bodyPr/>
          <a:lstStyle/>
          <a:p>
            <a:pPr algn="ctr"/>
            <a:r>
              <a:rPr lang="en-US" sz="3200" dirty="0"/>
              <a:t>#10: Embrace Continuous Improvement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2" descr="C:\Users\LF593359\AppData\Local\Microsoft\Windows\Temporary Internet Files\Content.Outlook\QJJSYQAE\CHSR logo - white text gold minerva for dark background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5727205" cy="6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3733800"/>
          </a:xfrm>
        </p:spPr>
        <p:txBody>
          <a:bodyPr/>
          <a:lstStyle/>
          <a:p>
            <a:pPr marL="18288" indent="0">
              <a:buNone/>
            </a:pPr>
            <a:r>
              <a:rPr lang="en-US" sz="3600" dirty="0" smtClean="0"/>
              <a:t>Sarah Rain- srain@albany.edu</a:t>
            </a:r>
          </a:p>
          <a:p>
            <a:pPr marL="18288" indent="0">
              <a:buNone/>
            </a:pPr>
            <a:endParaRPr lang="en-US" sz="3600" dirty="0" smtClean="0"/>
          </a:p>
          <a:p>
            <a:pPr marL="18288" indent="0">
              <a:buNone/>
            </a:pPr>
            <a:r>
              <a:rPr lang="en-US" sz="3600" dirty="0" smtClean="0"/>
              <a:t>Tyler </a:t>
            </a:r>
            <a:r>
              <a:rPr lang="en-US" sz="3600" dirty="0" err="1" smtClean="0"/>
              <a:t>Bellick</a:t>
            </a:r>
            <a:r>
              <a:rPr lang="en-US" sz="3600" dirty="0" smtClean="0"/>
              <a:t>- tbellick@albany.edu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2" descr="C:\Users\LF593359\AppData\Local\Microsoft\Windows\Temporary Internet Files\Content.Outlook\QJJSYQAE\CHSR logo - white text gold minerva for dark background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5727205" cy="6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3733800"/>
          </a:xfrm>
        </p:spPr>
        <p:txBody>
          <a:bodyPr/>
          <a:lstStyle/>
          <a:p>
            <a:r>
              <a:rPr lang="en-US" dirty="0"/>
              <a:t>Effective programs don’t serve everyone </a:t>
            </a:r>
          </a:p>
          <a:p>
            <a:r>
              <a:rPr lang="en-US" dirty="0"/>
              <a:t>Clearly defined mission and goals </a:t>
            </a:r>
          </a:p>
          <a:p>
            <a:r>
              <a:rPr lang="en-US" dirty="0"/>
              <a:t>Goals and initiatives will vary greatly depending on target population</a:t>
            </a:r>
          </a:p>
          <a:p>
            <a:r>
              <a:rPr lang="en-US" b="1" dirty="0"/>
              <a:t>There needs to be a logical relationship between the initiative's mission, activities, and the youth it serves</a:t>
            </a:r>
            <a:endParaRPr lang="en-US" b="1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43800" cy="914400"/>
          </a:xfrm>
        </p:spPr>
        <p:txBody>
          <a:bodyPr/>
          <a:lstStyle/>
          <a:p>
            <a:pPr algn="ctr"/>
            <a:r>
              <a:rPr lang="en-US" sz="3200" dirty="0"/>
              <a:t>#1: Have a Clear Target Population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2" descr="C:\Users\LF593359\AppData\Local\Microsoft\Windows\Temporary Internet Files\Content.Outlook\QJJSYQAE\CHSR logo - white text gold minerva for dark background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5727205" cy="6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3733800"/>
          </a:xfrm>
        </p:spPr>
        <p:txBody>
          <a:bodyPr/>
          <a:lstStyle/>
          <a:p>
            <a:r>
              <a:rPr lang="en-US" b="1" dirty="0"/>
              <a:t>77% </a:t>
            </a:r>
            <a:r>
              <a:rPr lang="en-US" dirty="0"/>
              <a:t>of employers seek “soft skills” for entry-level employment </a:t>
            </a:r>
          </a:p>
          <a:p>
            <a:r>
              <a:rPr lang="en-US" dirty="0"/>
              <a:t>Two resources for employability skills:</a:t>
            </a:r>
          </a:p>
          <a:p>
            <a:pPr lvl="1"/>
            <a:r>
              <a:rPr lang="en-US" dirty="0"/>
              <a:t>Secretary’s Commission on Achieving Necessary Skills (SCANS)</a:t>
            </a:r>
          </a:p>
          <a:p>
            <a:pPr lvl="1"/>
            <a:r>
              <a:rPr lang="en-US" dirty="0"/>
              <a:t>Jobs for America’s Graduates (JAG)</a:t>
            </a:r>
          </a:p>
          <a:p>
            <a:r>
              <a:rPr lang="en-US" dirty="0"/>
              <a:t>Not exhaustive</a:t>
            </a:r>
          </a:p>
          <a:p>
            <a:r>
              <a:rPr lang="en-US" dirty="0"/>
              <a:t>No “best model” for teaching employability skills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43800" cy="914400"/>
          </a:xfrm>
        </p:spPr>
        <p:txBody>
          <a:bodyPr/>
          <a:lstStyle/>
          <a:p>
            <a:pPr algn="ctr"/>
            <a:r>
              <a:rPr lang="en-US" sz="3200" dirty="0"/>
              <a:t>#2: Focus on Employability Skills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2" descr="C:\Users\LF593359\AppData\Local\Microsoft\Windows\Temporary Internet Files\Content.Outlook\QJJSYQAE\CHSR logo - white text gold minerva for dark background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5727205" cy="6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3733800"/>
          </a:xfrm>
        </p:spPr>
        <p:txBody>
          <a:bodyPr/>
          <a:lstStyle/>
          <a:p>
            <a:r>
              <a:rPr lang="en-US" dirty="0"/>
              <a:t>Effective programs take a </a:t>
            </a:r>
            <a:r>
              <a:rPr lang="en-US" b="1" dirty="0"/>
              <a:t>holistic approach </a:t>
            </a:r>
          </a:p>
          <a:p>
            <a:pPr lvl="1"/>
            <a:r>
              <a:rPr lang="en-US" dirty="0"/>
              <a:t>E.g. Vocational training / GED and academic programs, mental health, substance abuse, logistical services, paid work experience, etc.</a:t>
            </a:r>
          </a:p>
          <a:p>
            <a:r>
              <a:rPr lang="en-US" dirty="0"/>
              <a:t>Services offered must meet the individual needs of participants</a:t>
            </a:r>
          </a:p>
          <a:p>
            <a:pPr marL="384048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43800" cy="914400"/>
          </a:xfrm>
        </p:spPr>
        <p:txBody>
          <a:bodyPr/>
          <a:lstStyle/>
          <a:p>
            <a:pPr algn="ctr"/>
            <a:r>
              <a:rPr lang="en-US" sz="3200" dirty="0"/>
              <a:t>#3: Provide Comprehensive Services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2" descr="C:\Users\LF593359\AppData\Local\Microsoft\Windows\Temporary Internet Files\Content.Outlook\QJJSYQAE\CHSR logo - white text gold minerva for dark background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5727205" cy="6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3733800"/>
          </a:xfrm>
        </p:spPr>
        <p:txBody>
          <a:bodyPr/>
          <a:lstStyle/>
          <a:p>
            <a:r>
              <a:rPr lang="en-US" dirty="0"/>
              <a:t>Youth are developing physically and emotionally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/>
              <a:t>Vary in their growth and maturity</a:t>
            </a:r>
          </a:p>
          <a:p>
            <a:r>
              <a:rPr lang="en-US" dirty="0"/>
              <a:t>Environment should be simultaneously safe, fun, and challenging</a:t>
            </a:r>
          </a:p>
          <a:p>
            <a:r>
              <a:rPr lang="en-US" dirty="0"/>
              <a:t>Three basic tenets effective programs employ: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US" dirty="0"/>
              <a:t>Youth are resources and not simply recipients of service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US" dirty="0"/>
              <a:t>Youth should be included in program decision making and viewed as partners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US" dirty="0"/>
              <a:t>The program should focus on relationships and processes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43800" cy="914400"/>
          </a:xfrm>
        </p:spPr>
        <p:txBody>
          <a:bodyPr/>
          <a:lstStyle/>
          <a:p>
            <a:pPr algn="ctr"/>
            <a:r>
              <a:rPr lang="en-US" sz="3200" dirty="0"/>
              <a:t>#4: Promote Positive Youth Development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2" descr="C:\Users\LF593359\AppData\Local\Microsoft\Windows\Temporary Internet Files\Content.Outlook\QJJSYQAE\CHSR logo - white text gold minerva for dark background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5727205" cy="6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3733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Staff should be:</a:t>
            </a:r>
          </a:p>
          <a:p>
            <a:pPr lvl="1"/>
            <a:r>
              <a:rPr lang="en-US" dirty="0"/>
              <a:t>Qualified professionals</a:t>
            </a:r>
          </a:p>
          <a:p>
            <a:pPr lvl="1"/>
            <a:r>
              <a:rPr lang="en-US" dirty="0"/>
              <a:t>Able to effectively work with opportunity youth and provide them with the tools necessary to increase their employability</a:t>
            </a:r>
          </a:p>
          <a:p>
            <a:r>
              <a:rPr lang="en-US" dirty="0"/>
              <a:t>Staff with strong connections to community and employers </a:t>
            </a:r>
            <a:r>
              <a:rPr lang="en-US" dirty="0" smtClean="0"/>
              <a:t>are </a:t>
            </a:r>
            <a:r>
              <a:rPr lang="en-US" dirty="0"/>
              <a:t>valuable</a:t>
            </a:r>
          </a:p>
          <a:p>
            <a:r>
              <a:rPr lang="en-US" dirty="0"/>
              <a:t>Employ a wide range of professionals</a:t>
            </a:r>
          </a:p>
          <a:p>
            <a:pPr lvl="1"/>
            <a:r>
              <a:rPr lang="en-US" dirty="0"/>
              <a:t>Support staff, teachers, counselors, vocational professionals, etc.</a:t>
            </a:r>
          </a:p>
          <a:p>
            <a:r>
              <a:rPr lang="en-US" dirty="0"/>
              <a:t>Model programs have minimal turnover</a:t>
            </a:r>
          </a:p>
          <a:p>
            <a:r>
              <a:rPr lang="en-US" dirty="0"/>
              <a:t>Cost prohibitive?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43800" cy="914400"/>
          </a:xfrm>
        </p:spPr>
        <p:txBody>
          <a:bodyPr/>
          <a:lstStyle/>
          <a:p>
            <a:pPr algn="ctr"/>
            <a:r>
              <a:rPr lang="en-US" sz="3200" dirty="0"/>
              <a:t>#5: Recruit and Retain Quality Staff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2" descr="C:\Users\LF593359\AppData\Local\Microsoft\Windows\Temporary Internet Files\Content.Outlook\QJJSYQAE\CHSR logo - white text gold minerva for dark background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5727205" cy="6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3733800"/>
          </a:xfrm>
        </p:spPr>
        <p:txBody>
          <a:bodyPr/>
          <a:lstStyle/>
          <a:p>
            <a:r>
              <a:rPr lang="en-US" dirty="0"/>
              <a:t>Youth rotate through various jobs before settling into the labor market</a:t>
            </a:r>
          </a:p>
          <a:p>
            <a:pPr lvl="1"/>
            <a:r>
              <a:rPr lang="en-US" dirty="0"/>
              <a:t>Jobs often do not connect in obvious ways, however, when guided, young people can use each job as a bridge to the next and build an ever-broadening set of skills and competencies that contributes to their career preparation.</a:t>
            </a:r>
          </a:p>
          <a:p>
            <a:r>
              <a:rPr lang="en-US" dirty="0"/>
              <a:t>1+ years of follow-up services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43800" cy="914400"/>
          </a:xfrm>
        </p:spPr>
        <p:txBody>
          <a:bodyPr/>
          <a:lstStyle/>
          <a:p>
            <a:pPr algn="ctr"/>
            <a:r>
              <a:rPr lang="en-US" sz="3200" dirty="0"/>
              <a:t>#6: Provide Follow-Up Services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2" descr="C:\Users\LF593359\AppData\Local\Microsoft\Windows\Temporary Internet Files\Content.Outlook\QJJSYQAE\CHSR logo - white text gold minerva for dark background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5727205" cy="6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3733800"/>
          </a:xfrm>
        </p:spPr>
        <p:txBody>
          <a:bodyPr/>
          <a:lstStyle/>
          <a:p>
            <a:r>
              <a:rPr lang="en-US" dirty="0"/>
              <a:t>Majority of national youth employment programs target youth between the ages of </a:t>
            </a:r>
            <a:r>
              <a:rPr lang="en-US" b="1" dirty="0"/>
              <a:t>16-24</a:t>
            </a:r>
          </a:p>
          <a:p>
            <a:r>
              <a:rPr lang="en-US" dirty="0"/>
              <a:t>Research findings</a:t>
            </a:r>
          </a:p>
          <a:p>
            <a:pPr lvl="1"/>
            <a:r>
              <a:rPr lang="en-US" dirty="0"/>
              <a:t>Earlier interventions = increased likelihood of effectiveness</a:t>
            </a:r>
          </a:p>
          <a:p>
            <a:r>
              <a:rPr lang="en-US" dirty="0" smtClean="0"/>
              <a:t>“Cradle to Career” models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43800" cy="914400"/>
          </a:xfrm>
        </p:spPr>
        <p:txBody>
          <a:bodyPr/>
          <a:lstStyle/>
          <a:p>
            <a:pPr algn="ctr"/>
            <a:r>
              <a:rPr lang="en-US" sz="3200" dirty="0"/>
              <a:t>#7: Intervene Early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2" descr="C:\Users\LF593359\AppData\Local\Microsoft\Windows\Temporary Internet Files\Content.Outlook\QJJSYQAE\CHSR logo - white text gold minerva for dark background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5727205" cy="6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3733800"/>
          </a:xfrm>
        </p:spPr>
        <p:txBody>
          <a:bodyPr/>
          <a:lstStyle/>
          <a:p>
            <a:r>
              <a:rPr lang="en-US" dirty="0"/>
              <a:t>Many programs incentivize participation with paid work opportunities, allowances, money for college, etc. </a:t>
            </a:r>
          </a:p>
          <a:p>
            <a:r>
              <a:rPr lang="en-US" dirty="0"/>
              <a:t>Allows for teachable moments and opportunities to increase youth financial capabilities</a:t>
            </a:r>
          </a:p>
          <a:p>
            <a:r>
              <a:rPr lang="en-US" dirty="0"/>
              <a:t>MyPath Savings Initiative</a:t>
            </a:r>
          </a:p>
          <a:p>
            <a:pPr lvl="1"/>
            <a:r>
              <a:rPr lang="en-US" dirty="0"/>
              <a:t>Banking &amp; Savings model that integrates key financial capability components into workforce programs</a:t>
            </a:r>
          </a:p>
          <a:p>
            <a:pPr lvl="1"/>
            <a:r>
              <a:rPr lang="en-US" dirty="0"/>
              <a:t>Evaluations:</a:t>
            </a:r>
          </a:p>
          <a:p>
            <a:pPr lvl="2"/>
            <a:r>
              <a:rPr lang="en-US" dirty="0"/>
              <a:t>Significant increases in financial knowledge and self-efficacy</a:t>
            </a:r>
          </a:p>
          <a:p>
            <a:pPr lvl="2"/>
            <a:r>
              <a:rPr lang="en-US" dirty="0"/>
              <a:t>Youth made positive financial decisions more frequently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43800" cy="914400"/>
          </a:xfrm>
        </p:spPr>
        <p:txBody>
          <a:bodyPr/>
          <a:lstStyle/>
          <a:p>
            <a:pPr algn="ctr"/>
            <a:r>
              <a:rPr lang="en-US" sz="3200" dirty="0"/>
              <a:t>#8: Financial Incentives and Capability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2" descr="C:\Users\LF593359\AppData\Local\Microsoft\Windows\Temporary Internet Files\Content.Outlook\QJJSYQAE\CHSR logo - white text gold minerva for dark background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5727205" cy="6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609</Words>
  <Application>Microsoft Office PowerPoint</Application>
  <PresentationFormat>On-screen Show (4:3)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Palatino Linotype</vt:lpstr>
      <vt:lpstr>Wingdings</vt:lpstr>
      <vt:lpstr>Elemental</vt:lpstr>
      <vt:lpstr>Best Practices to Enhance the Employability of Young Adults</vt:lpstr>
      <vt:lpstr>#1: Have a Clear Target Population </vt:lpstr>
      <vt:lpstr>#2: Focus on Employability Skills</vt:lpstr>
      <vt:lpstr>#3: Provide Comprehensive Services </vt:lpstr>
      <vt:lpstr>#4: Promote Positive Youth Development </vt:lpstr>
      <vt:lpstr>#5: Recruit and Retain Quality Staff</vt:lpstr>
      <vt:lpstr>#6: Provide Follow-Up Services</vt:lpstr>
      <vt:lpstr>#7: Intervene Early </vt:lpstr>
      <vt:lpstr>#8: Financial Incentives and Capability</vt:lpstr>
      <vt:lpstr>#9: Document Evidence of Success</vt:lpstr>
      <vt:lpstr>#10: Embrace Continuous Improvement</vt:lpstr>
      <vt:lpstr>Questions</vt:lpstr>
    </vt:vector>
  </TitlesOfParts>
  <Company>University at Albany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Laren Friedman</dc:creator>
  <cp:lastModifiedBy>Robohn, Cori Anne</cp:lastModifiedBy>
  <cp:revision>35</cp:revision>
  <cp:lastPrinted>2017-07-11T18:03:14Z</cp:lastPrinted>
  <dcterms:created xsi:type="dcterms:W3CDTF">2014-09-29T14:54:19Z</dcterms:created>
  <dcterms:modified xsi:type="dcterms:W3CDTF">2017-07-12T17:25:18Z</dcterms:modified>
</cp:coreProperties>
</file>